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76" r:id="rId2"/>
    <p:sldId id="423" r:id="rId3"/>
    <p:sldId id="479" r:id="rId4"/>
    <p:sldId id="477" r:id="rId5"/>
    <p:sldId id="478" r:id="rId6"/>
    <p:sldId id="4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5DE"/>
    <a:srgbClr val="ADD1A3"/>
    <a:srgbClr val="8FA45E"/>
    <a:srgbClr val="8ABE7C"/>
    <a:srgbClr val="78853E"/>
    <a:srgbClr val="838559"/>
    <a:srgbClr val="818440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6" y="72"/>
      </p:cViewPr>
      <p:guideLst>
        <p:guide orient="horz" pos="1613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4488-D25F-41A1-927D-89634636E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8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9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1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77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F4488-D25F-41A1-927D-89634636E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D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t="56970"/>
          <a:stretch>
            <a:fillRect/>
          </a:stretch>
        </p:blipFill>
        <p:spPr>
          <a:xfrm>
            <a:off x="0" y="3906982"/>
            <a:ext cx="12192000" cy="2951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D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 t="56970" b="32626"/>
          <a:stretch>
            <a:fillRect/>
          </a:stretch>
        </p:blipFill>
        <p:spPr>
          <a:xfrm>
            <a:off x="0" y="6144491"/>
            <a:ext cx="12192000" cy="713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19378" y="64192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35B6C-B628-4DC2-AFA9-82E3D35C08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10799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模型比较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0C02FEC-9B7B-49EA-B484-7ABA6E778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21102"/>
              </p:ext>
            </p:extLst>
          </p:nvPr>
        </p:nvGraphicFramePr>
        <p:xfrm>
          <a:off x="1959428" y="1797214"/>
          <a:ext cx="7438144" cy="3586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74666">
                  <a:extLst>
                    <a:ext uri="{9D8B030D-6E8A-4147-A177-3AD203B41FA5}">
                      <a16:colId xmlns:a16="http://schemas.microsoft.com/office/drawing/2014/main" val="98825158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3555528097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952147873"/>
                    </a:ext>
                  </a:extLst>
                </a:gridCol>
                <a:gridCol w="1497495">
                  <a:extLst>
                    <a:ext uri="{9D8B030D-6E8A-4147-A177-3AD203B41FA5}">
                      <a16:colId xmlns:a16="http://schemas.microsoft.com/office/drawing/2014/main" val="1959078839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410594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情感分类模型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 err="1"/>
                        <a:t>batchsize</a:t>
                      </a:r>
                      <a:r>
                        <a:rPr lang="en-US" altLang="zh-CN" dirty="0"/>
                        <a:t>=1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epoch=30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意图分类模型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batchsize</a:t>
                      </a:r>
                      <a:r>
                        <a:rPr lang="en-US" altLang="zh-CN" dirty="0"/>
                        <a:t>=1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epoch=50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LSTM+</a:t>
                      </a:r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LSTM(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/>
                        <a:t>100,</a:t>
                      </a:r>
                      <a:r>
                        <a:rPr lang="zh-CN" altLang="en-US" dirty="0"/>
                        <a:t>无停用词表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整体随机</a:t>
                      </a:r>
                      <a:r>
                        <a:rPr lang="en-US" altLang="zh-CN" dirty="0"/>
                        <a:t>8:2)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LSTM+</a:t>
                      </a:r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 (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200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停用词表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每类</a:t>
                      </a:r>
                      <a:r>
                        <a:rPr lang="zh-CN" altLang="en-US" dirty="0"/>
                        <a:t>随机</a:t>
                      </a:r>
                      <a:r>
                        <a:rPr lang="en-US" altLang="zh-CN" dirty="0"/>
                        <a:t>8:2)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LSTM+</a:t>
                      </a:r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 (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/>
                        <a:t>100,</a:t>
                      </a:r>
                      <a:r>
                        <a:rPr lang="zh-CN" altLang="en-US" dirty="0"/>
                        <a:t>无停用词表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整体随机</a:t>
                      </a:r>
                      <a:r>
                        <a:rPr lang="en-US" altLang="zh-CN" dirty="0"/>
                        <a:t>8:2)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双向</a:t>
                      </a:r>
                      <a:r>
                        <a:rPr lang="en-US" altLang="zh-CN" dirty="0"/>
                        <a:t>LSTM+</a:t>
                      </a:r>
                      <a:r>
                        <a:rPr lang="zh-CN" altLang="en-US" dirty="0"/>
                        <a:t>单向</a:t>
                      </a:r>
                      <a:r>
                        <a:rPr lang="en-US" altLang="zh-CN" dirty="0"/>
                        <a:t>LSTM (</a:t>
                      </a:r>
                      <a:r>
                        <a:rPr lang="zh-CN" altLang="en-US" dirty="0"/>
                        <a:t>词长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200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停用词表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每类</a:t>
                      </a:r>
                      <a:r>
                        <a:rPr lang="zh-CN" altLang="en-US" dirty="0"/>
                        <a:t>随机</a:t>
                      </a:r>
                      <a:r>
                        <a:rPr lang="en-US" altLang="zh-CN" dirty="0"/>
                        <a:t>8:2)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5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93.89%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92.66%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81.40%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79.16%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</a:t>
                      </a:r>
                      <a:r>
                        <a:rPr lang="en-US" altLang="zh-CN" dirty="0"/>
                        <a:t>neg</a:t>
                      </a: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98.60465%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98.1395%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94.977%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94.4%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6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</a:t>
                      </a:r>
                      <a:r>
                        <a:rPr lang="en-US" altLang="zh-CN" dirty="0"/>
                        <a:t>pos</a:t>
                      </a: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全部数据集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98.6273%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98.4879%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6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4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346120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数据不平衡（双向</a:t>
            </a:r>
            <a:r>
              <a:rPr lang="en-US" altLang="zh-CN" b="1" dirty="0">
                <a:solidFill>
                  <a:srgbClr val="8FA45E"/>
                </a:solidFill>
              </a:rPr>
              <a:t>+</a:t>
            </a:r>
            <a:r>
              <a:rPr lang="zh-CN" altLang="en-US" b="1" dirty="0">
                <a:solidFill>
                  <a:srgbClr val="8FA45E"/>
                </a:solidFill>
              </a:rPr>
              <a:t>单向</a:t>
            </a:r>
            <a:r>
              <a:rPr lang="en-US" altLang="zh-CN" b="1" dirty="0">
                <a:solidFill>
                  <a:srgbClr val="8FA45E"/>
                </a:solidFill>
              </a:rPr>
              <a:t>LSTM</a:t>
            </a:r>
            <a:r>
              <a:rPr lang="zh-CN" altLang="en-US" b="1" dirty="0">
                <a:solidFill>
                  <a:srgbClr val="8FA45E"/>
                </a:solidFill>
              </a:rPr>
              <a:t>）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F7B171-C360-4BD9-8974-352CD74E1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35093"/>
              </p:ext>
            </p:extLst>
          </p:nvPr>
        </p:nvGraphicFramePr>
        <p:xfrm>
          <a:off x="1422950" y="1576657"/>
          <a:ext cx="9563102" cy="4795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51000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99571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80655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0988888"/>
                    </a:ext>
                  </a:extLst>
                </a:gridCol>
                <a:gridCol w="1004406">
                  <a:extLst>
                    <a:ext uri="{9D8B030D-6E8A-4147-A177-3AD203B41FA5}">
                      <a16:colId xmlns:a16="http://schemas.microsoft.com/office/drawing/2014/main" val="163257780"/>
                    </a:ext>
                  </a:extLst>
                </a:gridCol>
                <a:gridCol w="2056296">
                  <a:extLst>
                    <a:ext uri="{9D8B030D-6E8A-4147-A177-3AD203B41FA5}">
                      <a16:colId xmlns:a16="http://schemas.microsoft.com/office/drawing/2014/main" val="278256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意图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0.985546875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46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吐槽服务、退换货、货不齐全、不给发货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0.872791519435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5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吐槽质量：旧、掉页、包装、正版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0.870422535211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68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吐槽物流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0.908045977011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03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吐槽价格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0.846153846154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26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酒店部分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0.898847631242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184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酒店设施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0.949743589744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19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周边环境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0.845679012346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843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0.847222222222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5588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FA502D4-28BF-4F14-814E-62B0B6958DF0}"/>
              </a:ext>
            </a:extLst>
          </p:cNvPr>
          <p:cNvSpPr txBox="1"/>
          <p:nvPr/>
        </p:nvSpPr>
        <p:spPr>
          <a:xfrm>
            <a:off x="6811618" y="6372177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5375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E8E47-65F7-4E7F-BC7D-6FCE5BF73BCF}"/>
              </a:ext>
            </a:extLst>
          </p:cNvPr>
          <p:cNvSpPr txBox="1"/>
          <p:nvPr/>
        </p:nvSpPr>
        <p:spPr>
          <a:xfrm>
            <a:off x="8072590" y="6372177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5074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295465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修改损失函数（修改权重）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BB4F30-D85C-41B1-A4B7-5AE4D8C85495}"/>
              </a:ext>
            </a:extLst>
          </p:cNvPr>
          <p:cNvSpPr txBox="1"/>
          <p:nvPr/>
        </p:nvSpPr>
        <p:spPr>
          <a:xfrm>
            <a:off x="526412" y="1518399"/>
            <a:ext cx="558358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尝试</a:t>
            </a:r>
            <a:r>
              <a:rPr lang="en-US" altLang="zh-CN" b="1" dirty="0">
                <a:solidFill>
                  <a:srgbClr val="8FA45E"/>
                </a:solidFill>
              </a:rPr>
              <a:t>1 </a:t>
            </a:r>
            <a:r>
              <a:rPr lang="zh-CN" altLang="en-US" b="1" dirty="0">
                <a:solidFill>
                  <a:srgbClr val="8FA45E"/>
                </a:solidFill>
              </a:rPr>
              <a:t>： 根据数据占比来设置每类的权重和调学习率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813108-AE15-45F2-BDD8-C5797594E37E}"/>
              </a:ext>
            </a:extLst>
          </p:cNvPr>
          <p:cNvSpPr txBox="1"/>
          <p:nvPr/>
        </p:nvSpPr>
        <p:spPr>
          <a:xfrm>
            <a:off x="526412" y="1894182"/>
            <a:ext cx="7663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总数据条数</a:t>
            </a:r>
            <a:r>
              <a:rPr lang="en-US" altLang="zh-CN" sz="2400" dirty="0"/>
              <a:t>=5375</a:t>
            </a:r>
          </a:p>
          <a:p>
            <a:r>
              <a:rPr lang="zh-CN" altLang="en-US" sz="2000" dirty="0"/>
              <a:t>每类的权重：总数据条数</a:t>
            </a:r>
            <a:r>
              <a:rPr lang="en-US" altLang="zh-CN" sz="2000" dirty="0"/>
              <a:t>/[2560,</a:t>
            </a:r>
            <a:r>
              <a:rPr lang="zh-CN" altLang="en-US" sz="2000" dirty="0"/>
              <a:t> </a:t>
            </a:r>
            <a:r>
              <a:rPr lang="en-US" altLang="zh-CN" sz="2000" dirty="0"/>
              <a:t>283,</a:t>
            </a:r>
            <a:r>
              <a:rPr lang="zh-CN" altLang="en-US" sz="2000" dirty="0"/>
              <a:t> </a:t>
            </a:r>
            <a:r>
              <a:rPr lang="en-US" altLang="zh-CN" sz="2000" dirty="0"/>
              <a:t>355,</a:t>
            </a:r>
            <a:r>
              <a:rPr lang="zh-CN" altLang="en-US" sz="2000" dirty="0"/>
              <a:t> </a:t>
            </a:r>
            <a:r>
              <a:rPr lang="en-US" altLang="zh-CN" sz="2000" dirty="0"/>
              <a:t>174, 13,</a:t>
            </a:r>
            <a:r>
              <a:rPr lang="zh-CN" altLang="en-US" sz="2000" dirty="0"/>
              <a:t> </a:t>
            </a:r>
            <a:r>
              <a:rPr lang="en-US" altLang="zh-CN" sz="2000" dirty="0"/>
              <a:t>781,</a:t>
            </a:r>
            <a:r>
              <a:rPr lang="zh-CN" altLang="en-US" sz="2000" dirty="0"/>
              <a:t> </a:t>
            </a:r>
            <a:r>
              <a:rPr lang="en-US" altLang="zh-CN" sz="2000" dirty="0"/>
              <a:t>975, 162,</a:t>
            </a:r>
            <a:r>
              <a:rPr lang="zh-CN" altLang="en-US" sz="2000" dirty="0"/>
              <a:t> </a:t>
            </a:r>
            <a:r>
              <a:rPr lang="en-US" altLang="zh-CN" sz="2000" dirty="0"/>
              <a:t>72]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1D4A8F-8CB1-400C-8FA6-993060BD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19" y="2663623"/>
            <a:ext cx="8552381" cy="41943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CF8875-463E-4F40-BD28-C4EF15BF3439}"/>
              </a:ext>
            </a:extLst>
          </p:cNvPr>
          <p:cNvSpPr/>
          <p:nvPr/>
        </p:nvSpPr>
        <p:spPr>
          <a:xfrm>
            <a:off x="4704522" y="5300870"/>
            <a:ext cx="1007165" cy="437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65EF0D-FCAA-4ACB-85EE-1932230B932C}"/>
              </a:ext>
            </a:extLst>
          </p:cNvPr>
          <p:cNvSpPr/>
          <p:nvPr/>
        </p:nvSpPr>
        <p:spPr>
          <a:xfrm>
            <a:off x="6665844" y="4664765"/>
            <a:ext cx="1172818" cy="513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2954655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修改损失函数（修改权重）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BB4F30-D85C-41B1-A4B7-5AE4D8C85495}"/>
              </a:ext>
            </a:extLst>
          </p:cNvPr>
          <p:cNvSpPr txBox="1"/>
          <p:nvPr/>
        </p:nvSpPr>
        <p:spPr>
          <a:xfrm>
            <a:off x="526412" y="1518399"/>
            <a:ext cx="380104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尝试</a:t>
            </a:r>
            <a:r>
              <a:rPr lang="en-US" altLang="zh-CN" b="1" dirty="0">
                <a:solidFill>
                  <a:srgbClr val="8FA45E"/>
                </a:solidFill>
              </a:rPr>
              <a:t>2 </a:t>
            </a:r>
            <a:r>
              <a:rPr lang="zh-CN" altLang="en-US" b="1" dirty="0">
                <a:solidFill>
                  <a:srgbClr val="8FA45E"/>
                </a:solidFill>
              </a:rPr>
              <a:t>： 将尝试</a:t>
            </a:r>
            <a:r>
              <a:rPr lang="en-US" altLang="zh-CN" b="1" dirty="0">
                <a:solidFill>
                  <a:srgbClr val="8FA45E"/>
                </a:solidFill>
              </a:rPr>
              <a:t>1</a:t>
            </a:r>
            <a:r>
              <a:rPr lang="zh-CN" altLang="en-US" b="1" dirty="0">
                <a:solidFill>
                  <a:srgbClr val="8FA45E"/>
                </a:solidFill>
              </a:rPr>
              <a:t>的权重进行归一化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813108-AE15-45F2-BDD8-C5797594E37E}"/>
              </a:ext>
            </a:extLst>
          </p:cNvPr>
          <p:cNvSpPr txBox="1"/>
          <p:nvPr/>
        </p:nvSpPr>
        <p:spPr>
          <a:xfrm>
            <a:off x="526412" y="1771071"/>
            <a:ext cx="8706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总数据条数</a:t>
            </a:r>
            <a:r>
              <a:rPr lang="en-US" altLang="zh-CN" sz="2000" dirty="0"/>
              <a:t>=5375</a:t>
            </a:r>
          </a:p>
          <a:p>
            <a:r>
              <a:rPr lang="en-US" altLang="zh-CN" sz="2000" dirty="0"/>
              <a:t>S = Σ</a:t>
            </a:r>
            <a:r>
              <a:rPr lang="zh-CN" altLang="en-US" sz="2000" dirty="0"/>
              <a:t>总数据条数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,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 2560,</a:t>
            </a:r>
            <a:r>
              <a:rPr lang="zh-CN" altLang="en-US" sz="2000" dirty="0"/>
              <a:t> </a:t>
            </a:r>
            <a:r>
              <a:rPr lang="en-US" altLang="zh-CN" sz="2000" dirty="0"/>
              <a:t>283,</a:t>
            </a:r>
            <a:r>
              <a:rPr lang="zh-CN" altLang="en-US" sz="2000" dirty="0"/>
              <a:t> </a:t>
            </a:r>
            <a:r>
              <a:rPr lang="en-US" altLang="zh-CN" sz="2000" dirty="0"/>
              <a:t>355,</a:t>
            </a:r>
            <a:r>
              <a:rPr lang="zh-CN" altLang="en-US" sz="2000" dirty="0"/>
              <a:t> </a:t>
            </a:r>
            <a:r>
              <a:rPr lang="en-US" altLang="zh-CN" sz="2000" dirty="0"/>
              <a:t>174, 13,</a:t>
            </a:r>
            <a:r>
              <a:rPr lang="zh-CN" altLang="en-US" sz="2000" dirty="0"/>
              <a:t> </a:t>
            </a:r>
            <a:r>
              <a:rPr lang="en-US" altLang="zh-CN" sz="2000" dirty="0"/>
              <a:t>781,</a:t>
            </a:r>
            <a:r>
              <a:rPr lang="zh-CN" altLang="en-US" sz="2000" dirty="0"/>
              <a:t> </a:t>
            </a:r>
            <a:r>
              <a:rPr lang="en-US" altLang="zh-CN" sz="2000" dirty="0"/>
              <a:t>975, 162,</a:t>
            </a:r>
            <a:r>
              <a:rPr lang="zh-CN" altLang="en-US" sz="2000" dirty="0"/>
              <a:t> </a:t>
            </a:r>
            <a:r>
              <a:rPr lang="en-US" altLang="zh-CN" sz="2000" dirty="0"/>
              <a:t>72)</a:t>
            </a:r>
          </a:p>
          <a:p>
            <a:r>
              <a:rPr lang="zh-CN" altLang="en-US" sz="2000" dirty="0"/>
              <a:t>每类的归一化权重：总数据条数</a:t>
            </a:r>
            <a:r>
              <a:rPr lang="en-US" altLang="zh-CN" sz="2000" dirty="0"/>
              <a:t>/[2560,</a:t>
            </a:r>
            <a:r>
              <a:rPr lang="zh-CN" altLang="en-US" sz="2000" dirty="0"/>
              <a:t> </a:t>
            </a:r>
            <a:r>
              <a:rPr lang="en-US" altLang="zh-CN" sz="2000" dirty="0"/>
              <a:t>283,</a:t>
            </a:r>
            <a:r>
              <a:rPr lang="zh-CN" altLang="en-US" sz="2000" dirty="0"/>
              <a:t> </a:t>
            </a:r>
            <a:r>
              <a:rPr lang="en-US" altLang="zh-CN" sz="2000" dirty="0"/>
              <a:t>355,</a:t>
            </a:r>
            <a:r>
              <a:rPr lang="zh-CN" altLang="en-US" sz="2000" dirty="0"/>
              <a:t> </a:t>
            </a:r>
            <a:r>
              <a:rPr lang="en-US" altLang="zh-CN" sz="2000" dirty="0"/>
              <a:t>174, 13,</a:t>
            </a:r>
            <a:r>
              <a:rPr lang="zh-CN" altLang="en-US" sz="2000" dirty="0"/>
              <a:t> </a:t>
            </a:r>
            <a:r>
              <a:rPr lang="en-US" altLang="zh-CN" sz="2000" dirty="0"/>
              <a:t>781,</a:t>
            </a:r>
            <a:r>
              <a:rPr lang="zh-CN" altLang="en-US" sz="2000" dirty="0"/>
              <a:t> </a:t>
            </a:r>
            <a:r>
              <a:rPr lang="en-US" altLang="zh-CN" sz="2000" dirty="0"/>
              <a:t>975, 162,</a:t>
            </a:r>
            <a:r>
              <a:rPr lang="zh-CN" altLang="en-US" sz="2000" dirty="0"/>
              <a:t> </a:t>
            </a:r>
            <a:r>
              <a:rPr lang="en-US" altLang="zh-CN" sz="2000" dirty="0"/>
              <a:t>72]/S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3B430-4C7B-4E5D-A3CD-71FC608D6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81"/>
          <a:stretch/>
        </p:blipFill>
        <p:spPr>
          <a:xfrm>
            <a:off x="632430" y="2786734"/>
            <a:ext cx="9707683" cy="40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56966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修改损失函数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82A81-9ACB-4244-AB91-FC48E28C7788}"/>
              </a:ext>
            </a:extLst>
          </p:cNvPr>
          <p:cNvSpPr txBox="1"/>
          <p:nvPr/>
        </p:nvSpPr>
        <p:spPr>
          <a:xfrm>
            <a:off x="526412" y="1823503"/>
            <a:ext cx="8273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[ </a:t>
            </a: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r>
              <a:rPr lang="zh-CN" altLang="en-US" sz="4000" dirty="0"/>
              <a:t>， </a:t>
            </a:r>
            <a:r>
              <a:rPr lang="en-US" altLang="zh-CN" sz="4000" dirty="0">
                <a:solidFill>
                  <a:srgbClr val="FFFF00"/>
                </a:solidFill>
              </a:rPr>
              <a:t>2</a:t>
            </a:r>
            <a:r>
              <a:rPr lang="zh-CN" altLang="en-US" sz="4000" dirty="0"/>
              <a:t>， </a:t>
            </a:r>
            <a:r>
              <a:rPr lang="en-US" altLang="zh-CN" sz="4000" dirty="0">
                <a:solidFill>
                  <a:srgbClr val="FFFF00"/>
                </a:solidFill>
              </a:rPr>
              <a:t>3</a:t>
            </a:r>
            <a:r>
              <a:rPr lang="zh-CN" altLang="en-US" sz="4000" dirty="0"/>
              <a:t>，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FFC000"/>
                </a:solidFill>
              </a:rPr>
              <a:t>4</a:t>
            </a:r>
            <a:r>
              <a:rPr lang="zh-CN" altLang="en-US" sz="4000" dirty="0"/>
              <a:t>， </a:t>
            </a:r>
            <a:r>
              <a:rPr lang="en-US" altLang="zh-CN" sz="4000" dirty="0">
                <a:solidFill>
                  <a:srgbClr val="00B050"/>
                </a:solidFill>
              </a:rPr>
              <a:t>5</a:t>
            </a:r>
            <a:r>
              <a:rPr lang="zh-CN" altLang="en-US" sz="4000" dirty="0"/>
              <a:t>，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FFC000"/>
                </a:solidFill>
              </a:rPr>
              <a:t>6</a:t>
            </a:r>
            <a:r>
              <a:rPr lang="zh-CN" altLang="en-US" sz="4000" dirty="0"/>
              <a:t>，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7</a:t>
            </a:r>
            <a:r>
              <a:rPr lang="zh-CN" altLang="en-US" sz="4000" dirty="0"/>
              <a:t>，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00B050"/>
                </a:solidFill>
              </a:rPr>
              <a:t>8</a:t>
            </a:r>
            <a:r>
              <a:rPr lang="zh-CN" altLang="en-US" sz="4000" dirty="0"/>
              <a:t>，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00B050"/>
                </a:solidFill>
              </a:rPr>
              <a:t>9</a:t>
            </a:r>
            <a:r>
              <a:rPr lang="en-US" altLang="zh-CN" sz="4000" dirty="0"/>
              <a:t> ]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BB4F30-D85C-41B1-A4B7-5AE4D8C85495}"/>
              </a:ext>
            </a:extLst>
          </p:cNvPr>
          <p:cNvSpPr txBox="1"/>
          <p:nvPr/>
        </p:nvSpPr>
        <p:spPr>
          <a:xfrm>
            <a:off x="526412" y="1576657"/>
            <a:ext cx="551946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尝试</a:t>
            </a:r>
            <a:r>
              <a:rPr lang="en-US" altLang="zh-CN" b="1" dirty="0">
                <a:solidFill>
                  <a:srgbClr val="8FA45E"/>
                </a:solidFill>
              </a:rPr>
              <a:t>3 </a:t>
            </a:r>
            <a:r>
              <a:rPr lang="zh-CN" altLang="en-US" b="1" dirty="0">
                <a:solidFill>
                  <a:srgbClr val="8FA45E"/>
                </a:solidFill>
              </a:rPr>
              <a:t>： 根据每个类别的概率来自定义权重并归一化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5FEEEF-6571-48CB-8573-311289EE9626}"/>
              </a:ext>
            </a:extLst>
          </p:cNvPr>
          <p:cNvSpPr txBox="1"/>
          <p:nvPr/>
        </p:nvSpPr>
        <p:spPr>
          <a:xfrm>
            <a:off x="526412" y="2590216"/>
            <a:ext cx="979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权重</a:t>
            </a:r>
            <a:r>
              <a:rPr lang="en-US" altLang="zh-CN" sz="2800" dirty="0"/>
              <a:t>:[</a:t>
            </a:r>
            <a:r>
              <a:rPr lang="en-US" altLang="zh-CN" sz="2800" dirty="0">
                <a:solidFill>
                  <a:srgbClr val="FF0000"/>
                </a:solidFill>
              </a:rPr>
              <a:t>0.03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FF00"/>
                </a:solidFill>
              </a:rPr>
              <a:t>0.12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FF00"/>
                </a:solidFill>
              </a:rPr>
              <a:t>0.12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C000"/>
                </a:solidFill>
              </a:rPr>
              <a:t>0.08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B050"/>
                </a:solidFill>
              </a:rPr>
              <a:t>0.18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C000"/>
                </a:solidFill>
              </a:rPr>
              <a:t>0.08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0.03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B050"/>
                </a:solidFill>
              </a:rPr>
              <a:t>0.18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B050"/>
                </a:solidFill>
              </a:rPr>
              <a:t>0.18</a:t>
            </a:r>
            <a:r>
              <a:rPr lang="en-US" altLang="zh-CN" sz="2800" dirty="0"/>
              <a:t>]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FD985E-6DD6-48B6-B77A-E3264F3E4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439"/>
          <a:stretch/>
        </p:blipFill>
        <p:spPr>
          <a:xfrm>
            <a:off x="998532" y="3113436"/>
            <a:ext cx="8580952" cy="363008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B033186-B965-41FA-A345-A41E7F536BFA}"/>
              </a:ext>
            </a:extLst>
          </p:cNvPr>
          <p:cNvSpPr/>
          <p:nvPr/>
        </p:nvSpPr>
        <p:spPr>
          <a:xfrm>
            <a:off x="5261114" y="4564397"/>
            <a:ext cx="689113" cy="325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17310" y="114477"/>
            <a:ext cx="1642118" cy="10928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26412" y="1207325"/>
            <a:ext cx="156966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修改损失函数</a:t>
            </a:r>
            <a:endParaRPr lang="x-none" altLang="en-US" b="1" dirty="0">
              <a:solidFill>
                <a:srgbClr val="8FA45E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82A81-9ACB-4244-AB91-FC48E28C7788}"/>
              </a:ext>
            </a:extLst>
          </p:cNvPr>
          <p:cNvSpPr txBox="1"/>
          <p:nvPr/>
        </p:nvSpPr>
        <p:spPr>
          <a:xfrm>
            <a:off x="526412" y="1808114"/>
            <a:ext cx="8273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[ </a:t>
            </a: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r>
              <a:rPr lang="zh-CN" altLang="en-US" sz="4000" dirty="0"/>
              <a:t>， </a:t>
            </a:r>
            <a:r>
              <a:rPr lang="en-US" altLang="zh-CN" sz="4000" dirty="0">
                <a:solidFill>
                  <a:srgbClr val="FFFF00"/>
                </a:solidFill>
              </a:rPr>
              <a:t>2</a:t>
            </a:r>
            <a:r>
              <a:rPr lang="zh-CN" altLang="en-US" sz="4000" dirty="0"/>
              <a:t>， </a:t>
            </a:r>
            <a:r>
              <a:rPr lang="en-US" altLang="zh-CN" sz="4000" dirty="0">
                <a:solidFill>
                  <a:srgbClr val="FFFF00"/>
                </a:solidFill>
              </a:rPr>
              <a:t>3</a:t>
            </a:r>
            <a:r>
              <a:rPr lang="zh-CN" altLang="en-US" sz="4000" dirty="0"/>
              <a:t>，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FFC000"/>
                </a:solidFill>
              </a:rPr>
              <a:t>4</a:t>
            </a:r>
            <a:r>
              <a:rPr lang="zh-CN" altLang="en-US" sz="4000" dirty="0"/>
              <a:t>， </a:t>
            </a:r>
            <a:r>
              <a:rPr lang="en-US" altLang="zh-CN" sz="4000" dirty="0">
                <a:solidFill>
                  <a:srgbClr val="00B050"/>
                </a:solidFill>
              </a:rPr>
              <a:t>5</a:t>
            </a:r>
            <a:r>
              <a:rPr lang="zh-CN" altLang="en-US" sz="4000" dirty="0"/>
              <a:t>，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FFC000"/>
                </a:solidFill>
              </a:rPr>
              <a:t>6</a:t>
            </a:r>
            <a:r>
              <a:rPr lang="zh-CN" altLang="en-US" sz="4000" dirty="0"/>
              <a:t>，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7</a:t>
            </a:r>
            <a:r>
              <a:rPr lang="zh-CN" altLang="en-US" sz="4000" dirty="0"/>
              <a:t>，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00B050"/>
                </a:solidFill>
              </a:rPr>
              <a:t>8</a:t>
            </a:r>
            <a:r>
              <a:rPr lang="zh-CN" altLang="en-US" sz="4000" dirty="0"/>
              <a:t>，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rgbClr val="00B050"/>
                </a:solidFill>
              </a:rPr>
              <a:t>9</a:t>
            </a:r>
            <a:r>
              <a:rPr lang="en-US" altLang="zh-CN" sz="4000" dirty="0"/>
              <a:t> ]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BB4F30-D85C-41B1-A4B7-5AE4D8C85495}"/>
              </a:ext>
            </a:extLst>
          </p:cNvPr>
          <p:cNvSpPr txBox="1"/>
          <p:nvPr/>
        </p:nvSpPr>
        <p:spPr>
          <a:xfrm>
            <a:off x="526412" y="1576657"/>
            <a:ext cx="551946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b="1" dirty="0">
                <a:solidFill>
                  <a:srgbClr val="8FA45E"/>
                </a:solidFill>
              </a:rPr>
              <a:t>尝试</a:t>
            </a:r>
            <a:r>
              <a:rPr lang="en-US" altLang="zh-CN" b="1" dirty="0">
                <a:solidFill>
                  <a:srgbClr val="8FA45E"/>
                </a:solidFill>
              </a:rPr>
              <a:t>4 </a:t>
            </a:r>
            <a:r>
              <a:rPr lang="zh-CN" altLang="en-US" b="1" dirty="0">
                <a:solidFill>
                  <a:srgbClr val="8FA45E"/>
                </a:solidFill>
              </a:rPr>
              <a:t>： 根据每个类别的概率来自定义权重</a:t>
            </a:r>
            <a:r>
              <a:rPr lang="zh-CN" altLang="en-US" b="1" dirty="0">
                <a:solidFill>
                  <a:srgbClr val="FF0000"/>
                </a:solidFill>
              </a:rPr>
              <a:t>不归一化</a:t>
            </a:r>
            <a:endParaRPr lang="x-none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5FEEEF-6571-48CB-8573-311289EE9626}"/>
              </a:ext>
            </a:extLst>
          </p:cNvPr>
          <p:cNvSpPr txBox="1"/>
          <p:nvPr/>
        </p:nvSpPr>
        <p:spPr>
          <a:xfrm>
            <a:off x="526412" y="2516000"/>
            <a:ext cx="979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权重</a:t>
            </a:r>
            <a:r>
              <a:rPr lang="en-US" altLang="zh-CN" sz="2800" dirty="0"/>
              <a:t>:[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FF00"/>
                </a:solidFill>
              </a:rPr>
              <a:t>1.5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FF00"/>
                </a:solidFill>
              </a:rPr>
              <a:t>1.5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C000"/>
                </a:solidFill>
              </a:rPr>
              <a:t>1.3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B050"/>
                </a:solidFill>
              </a:rPr>
              <a:t>1.8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C000"/>
                </a:solidFill>
              </a:rPr>
              <a:t>1.3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B050"/>
                </a:solidFill>
              </a:rPr>
              <a:t>1.8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B050"/>
                </a:solidFill>
              </a:rPr>
              <a:t>1.8</a:t>
            </a:r>
            <a:r>
              <a:rPr lang="en-US" altLang="zh-CN" sz="2800" dirty="0"/>
              <a:t>]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359167-A571-4362-A932-2CD34700B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48" y="3039220"/>
            <a:ext cx="8438095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487</Words>
  <Application>Microsoft Office PowerPoint</Application>
  <PresentationFormat>宽屏</PresentationFormat>
  <Paragraphs>104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清新叶子</dc:title>
  <dc:creator>第一PPT</dc:creator>
  <cp:keywords>www.1ppt.com</cp:keywords>
  <dc:description>www.1ppt.com</dc:description>
  <cp:lastModifiedBy>hx</cp:lastModifiedBy>
  <cp:revision>386</cp:revision>
  <dcterms:created xsi:type="dcterms:W3CDTF">2019-06-06T12:27:22Z</dcterms:created>
  <dcterms:modified xsi:type="dcterms:W3CDTF">2019-07-21T06:41:26Z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