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476" r:id="rId2"/>
    <p:sldId id="423" r:id="rId3"/>
    <p:sldId id="481" r:id="rId4"/>
    <p:sldId id="482" r:id="rId5"/>
    <p:sldId id="483" r:id="rId6"/>
    <p:sldId id="484" r:id="rId7"/>
    <p:sldId id="485" r:id="rId8"/>
    <p:sldId id="48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3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E5DE"/>
    <a:srgbClr val="ADD1A3"/>
    <a:srgbClr val="8FA45E"/>
    <a:srgbClr val="8ABE7C"/>
    <a:srgbClr val="78853E"/>
    <a:srgbClr val="838559"/>
    <a:srgbClr val="818440"/>
    <a:srgbClr val="EEF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29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726" y="72"/>
      </p:cViewPr>
      <p:guideLst>
        <p:guide orient="horz" pos="1613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F4488-D25F-41A1-927D-89634636E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F4488-D25F-41A1-927D-89634636E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783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F4488-D25F-41A1-927D-89634636E57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F4488-D25F-41A1-927D-89634636E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09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F4488-D25F-41A1-927D-89634636E5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083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F4488-D25F-41A1-927D-89634636E5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8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F4488-D25F-41A1-927D-89634636E5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871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F4488-D25F-41A1-927D-89634636E5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901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F4488-D25F-41A1-927D-89634636E57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628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D6E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screen"/>
          <a:srcRect t="56970"/>
          <a:stretch>
            <a:fillRect/>
          </a:stretch>
        </p:blipFill>
        <p:spPr>
          <a:xfrm>
            <a:off x="0" y="3906982"/>
            <a:ext cx="12192000" cy="29510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5B6C-B628-4DC2-AFA9-82E3D35C08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5B6C-B628-4DC2-AFA9-82E3D35C08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D6E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screen"/>
          <a:srcRect t="56970" b="32626"/>
          <a:stretch>
            <a:fillRect/>
          </a:stretch>
        </p:blipFill>
        <p:spPr>
          <a:xfrm>
            <a:off x="0" y="6144491"/>
            <a:ext cx="12192000" cy="7135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5B6C-B628-4DC2-AFA9-82E3D35C08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5B6C-B628-4DC2-AFA9-82E3D35C085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719378" y="6419297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5B6C-B628-4DC2-AFA9-82E3D35C08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5B6C-B628-4DC2-AFA9-82E3D35C08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5B6C-B628-4DC2-AFA9-82E3D35C08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5B6C-B628-4DC2-AFA9-82E3D35C08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5B6C-B628-4DC2-AFA9-82E3D35C08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35B6C-B628-4DC2-AFA9-82E3D35C08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17310" y="114477"/>
            <a:ext cx="1642118" cy="1092848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526412" y="1207325"/>
            <a:ext cx="1107996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b="1" dirty="0">
                <a:solidFill>
                  <a:srgbClr val="8FA45E"/>
                </a:solidFill>
              </a:rPr>
              <a:t>模型比较</a:t>
            </a:r>
            <a:endParaRPr lang="x-none" altLang="en-US" b="1" dirty="0">
              <a:solidFill>
                <a:srgbClr val="8FA45E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0C02FEC-9B7B-49EA-B484-7ABA6E778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787882"/>
              </p:ext>
            </p:extLst>
          </p:nvPr>
        </p:nvGraphicFramePr>
        <p:xfrm>
          <a:off x="1080410" y="1757457"/>
          <a:ext cx="9889797" cy="3586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74666">
                  <a:extLst>
                    <a:ext uri="{9D8B030D-6E8A-4147-A177-3AD203B41FA5}">
                      <a16:colId xmlns:a16="http://schemas.microsoft.com/office/drawing/2014/main" val="98825158"/>
                    </a:ext>
                  </a:extLst>
                </a:gridCol>
                <a:gridCol w="1590261">
                  <a:extLst>
                    <a:ext uri="{9D8B030D-6E8A-4147-A177-3AD203B41FA5}">
                      <a16:colId xmlns:a16="http://schemas.microsoft.com/office/drawing/2014/main" val="3555528097"/>
                    </a:ext>
                  </a:extLst>
                </a:gridCol>
                <a:gridCol w="1417983">
                  <a:extLst>
                    <a:ext uri="{9D8B030D-6E8A-4147-A177-3AD203B41FA5}">
                      <a16:colId xmlns:a16="http://schemas.microsoft.com/office/drawing/2014/main" val="952147873"/>
                    </a:ext>
                  </a:extLst>
                </a:gridCol>
                <a:gridCol w="1205948">
                  <a:extLst>
                    <a:ext uri="{9D8B030D-6E8A-4147-A177-3AD203B41FA5}">
                      <a16:colId xmlns:a16="http://schemas.microsoft.com/office/drawing/2014/main" val="2618219551"/>
                    </a:ext>
                  </a:extLst>
                </a:gridCol>
                <a:gridCol w="1497495">
                  <a:extLst>
                    <a:ext uri="{9D8B030D-6E8A-4147-A177-3AD203B41FA5}">
                      <a16:colId xmlns:a16="http://schemas.microsoft.com/office/drawing/2014/main" val="1959078839"/>
                    </a:ext>
                  </a:extLst>
                </a:gridCol>
                <a:gridCol w="1457739">
                  <a:extLst>
                    <a:ext uri="{9D8B030D-6E8A-4147-A177-3AD203B41FA5}">
                      <a16:colId xmlns:a16="http://schemas.microsoft.com/office/drawing/2014/main" val="4105944454"/>
                    </a:ext>
                  </a:extLst>
                </a:gridCol>
                <a:gridCol w="1245705">
                  <a:extLst>
                    <a:ext uri="{9D8B030D-6E8A-4147-A177-3AD203B41FA5}">
                      <a16:colId xmlns:a16="http://schemas.microsoft.com/office/drawing/2014/main" val="3863558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情感分类模型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 err="1"/>
                        <a:t>batchsize</a:t>
                      </a:r>
                      <a:r>
                        <a:rPr lang="en-US" altLang="zh-CN" dirty="0"/>
                        <a:t>=1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epoch=30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意图分类模型</a:t>
                      </a:r>
                      <a:endParaRPr lang="en-US" altLang="zh-C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batchsize</a:t>
                      </a:r>
                      <a:r>
                        <a:rPr lang="en-US" altLang="zh-CN" dirty="0"/>
                        <a:t>=1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epoch=50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双向</a:t>
                      </a:r>
                      <a:r>
                        <a:rPr lang="en-US" altLang="zh-CN" dirty="0"/>
                        <a:t>LSTM+</a:t>
                      </a:r>
                      <a:r>
                        <a:rPr lang="zh-CN" altLang="en-US" dirty="0"/>
                        <a:t>单向</a:t>
                      </a:r>
                      <a:r>
                        <a:rPr lang="en-US" altLang="zh-CN" dirty="0"/>
                        <a:t>LSTM(</a:t>
                      </a:r>
                      <a:r>
                        <a:rPr lang="zh-CN" altLang="en-US" dirty="0"/>
                        <a:t>词长</a:t>
                      </a:r>
                      <a:r>
                        <a:rPr lang="en-US" altLang="zh-CN" dirty="0"/>
                        <a:t>100,</a:t>
                      </a:r>
                      <a:r>
                        <a:rPr lang="zh-CN" altLang="en-US" dirty="0"/>
                        <a:t>无停用词表</a:t>
                      </a:r>
                      <a:r>
                        <a:rPr lang="en-US" altLang="zh-CN" dirty="0"/>
                        <a:t>,</a:t>
                      </a:r>
                      <a:r>
                        <a:rPr lang="zh-CN" altLang="en-US" dirty="0"/>
                        <a:t>整体随机</a:t>
                      </a:r>
                      <a:r>
                        <a:rPr lang="en-US" altLang="zh-CN" dirty="0"/>
                        <a:t>8:2)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双向</a:t>
                      </a:r>
                      <a:r>
                        <a:rPr lang="en-US" altLang="zh-CN" dirty="0"/>
                        <a:t>LSTM+</a:t>
                      </a:r>
                      <a:r>
                        <a:rPr lang="zh-CN" altLang="en-US" dirty="0"/>
                        <a:t>单向</a:t>
                      </a:r>
                      <a:r>
                        <a:rPr lang="en-US" altLang="zh-CN" dirty="0"/>
                        <a:t>LSTM (</a:t>
                      </a:r>
                      <a:r>
                        <a:rPr lang="zh-CN" altLang="en-US" dirty="0"/>
                        <a:t>词长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200</a:t>
                      </a:r>
                      <a:r>
                        <a:rPr lang="en-US" altLang="zh-CN" dirty="0"/>
                        <a:t>,</a:t>
                      </a:r>
                      <a:r>
                        <a:rPr lang="zh-CN" altLang="en-US" dirty="0"/>
                        <a:t> 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停用词表</a:t>
                      </a:r>
                      <a:r>
                        <a:rPr lang="en-US" altLang="zh-CN" dirty="0"/>
                        <a:t>,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每类</a:t>
                      </a:r>
                      <a:r>
                        <a:rPr lang="zh-CN" altLang="en-US" dirty="0"/>
                        <a:t>随机</a:t>
                      </a:r>
                      <a:r>
                        <a:rPr lang="en-US" altLang="zh-CN" dirty="0"/>
                        <a:t>8:2)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双向</a:t>
                      </a:r>
                      <a:r>
                        <a:rPr lang="en-US" altLang="zh-CN" dirty="0"/>
                        <a:t>LSTM (</a:t>
                      </a:r>
                      <a:r>
                        <a:rPr lang="zh-CN" altLang="en-US" dirty="0"/>
                        <a:t>词长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200</a:t>
                      </a:r>
                      <a:r>
                        <a:rPr lang="en-US" altLang="zh-CN" dirty="0"/>
                        <a:t>,</a:t>
                      </a:r>
                      <a:r>
                        <a:rPr lang="zh-CN" altLang="en-US" dirty="0"/>
                        <a:t> 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停用词表</a:t>
                      </a:r>
                      <a:r>
                        <a:rPr lang="en-US" altLang="zh-CN" dirty="0"/>
                        <a:t>,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每类</a:t>
                      </a:r>
                      <a:r>
                        <a:rPr lang="zh-CN" altLang="en-US" dirty="0"/>
                        <a:t>随机</a:t>
                      </a:r>
                      <a:r>
                        <a:rPr lang="en-US" altLang="zh-CN" dirty="0"/>
                        <a:t>8:2)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双向</a:t>
                      </a:r>
                      <a:r>
                        <a:rPr lang="en-US" altLang="zh-CN" dirty="0"/>
                        <a:t>LSTM+</a:t>
                      </a:r>
                      <a:r>
                        <a:rPr lang="zh-CN" altLang="en-US" dirty="0"/>
                        <a:t>单向</a:t>
                      </a:r>
                      <a:r>
                        <a:rPr lang="en-US" altLang="zh-CN" dirty="0"/>
                        <a:t>LSTM (</a:t>
                      </a:r>
                      <a:r>
                        <a:rPr lang="zh-CN" altLang="en-US" dirty="0"/>
                        <a:t>词长</a:t>
                      </a:r>
                      <a:r>
                        <a:rPr lang="en-US" altLang="zh-CN" dirty="0"/>
                        <a:t>100,</a:t>
                      </a:r>
                      <a:r>
                        <a:rPr lang="zh-CN" altLang="en-US" dirty="0"/>
                        <a:t>无停用词表</a:t>
                      </a:r>
                      <a:r>
                        <a:rPr lang="en-US" altLang="zh-CN" dirty="0"/>
                        <a:t>,</a:t>
                      </a:r>
                      <a:r>
                        <a:rPr lang="zh-CN" altLang="en-US" dirty="0"/>
                        <a:t>整体随机</a:t>
                      </a:r>
                      <a:r>
                        <a:rPr lang="en-US" altLang="zh-CN" dirty="0"/>
                        <a:t>8:2)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双向</a:t>
                      </a:r>
                      <a:r>
                        <a:rPr lang="en-US" altLang="zh-CN" dirty="0"/>
                        <a:t>LSTM+</a:t>
                      </a:r>
                      <a:r>
                        <a:rPr lang="zh-CN" altLang="en-US" dirty="0"/>
                        <a:t>单向</a:t>
                      </a:r>
                      <a:r>
                        <a:rPr lang="en-US" altLang="zh-CN" dirty="0"/>
                        <a:t>LSTM (</a:t>
                      </a:r>
                      <a:r>
                        <a:rPr lang="zh-CN" altLang="en-US" dirty="0"/>
                        <a:t>词长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200</a:t>
                      </a:r>
                      <a:r>
                        <a:rPr lang="en-US" altLang="zh-CN" dirty="0"/>
                        <a:t>,</a:t>
                      </a:r>
                      <a:r>
                        <a:rPr lang="zh-CN" altLang="en-US" dirty="0"/>
                        <a:t> 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停用词表</a:t>
                      </a:r>
                      <a:r>
                        <a:rPr lang="en-US" altLang="zh-CN" dirty="0"/>
                        <a:t>,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每类</a:t>
                      </a:r>
                      <a:r>
                        <a:rPr lang="zh-CN" altLang="en-US" dirty="0"/>
                        <a:t>随机</a:t>
                      </a:r>
                      <a:r>
                        <a:rPr lang="en-US" altLang="zh-CN" dirty="0"/>
                        <a:t>8:2)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双向</a:t>
                      </a:r>
                      <a:r>
                        <a:rPr lang="en-US" altLang="zh-CN" dirty="0"/>
                        <a:t>LSTM (</a:t>
                      </a:r>
                      <a:r>
                        <a:rPr lang="zh-CN" altLang="en-US" dirty="0"/>
                        <a:t>词长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200</a:t>
                      </a:r>
                      <a:r>
                        <a:rPr lang="en-US" altLang="zh-CN" dirty="0"/>
                        <a:t>,</a:t>
                      </a:r>
                      <a:r>
                        <a:rPr lang="zh-CN" altLang="en-US" dirty="0"/>
                        <a:t> 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停用词表</a:t>
                      </a:r>
                      <a:r>
                        <a:rPr lang="en-US" altLang="zh-CN" dirty="0"/>
                        <a:t>,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每类</a:t>
                      </a:r>
                      <a:r>
                        <a:rPr lang="zh-CN" altLang="en-US" dirty="0"/>
                        <a:t>随机</a:t>
                      </a:r>
                      <a:r>
                        <a:rPr lang="en-US" altLang="zh-CN" dirty="0"/>
                        <a:t>8:2)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75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93.89%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92.66%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93.05%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81.40%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79.16%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81.95%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040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全部</a:t>
                      </a:r>
                      <a:r>
                        <a:rPr lang="en-US" altLang="zh-CN" dirty="0"/>
                        <a:t>neg</a:t>
                      </a:r>
                      <a:r>
                        <a:rPr lang="zh-CN" altLang="en-US" dirty="0"/>
                        <a:t>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98.60465%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98.1395%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98.4372%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94.977%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94.4%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95.293%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265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全部</a:t>
                      </a:r>
                      <a:r>
                        <a:rPr lang="en-US" altLang="zh-CN" dirty="0"/>
                        <a:t>pos</a:t>
                      </a:r>
                      <a:r>
                        <a:rPr lang="zh-CN" altLang="en-US" dirty="0"/>
                        <a:t>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98.65%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98.8%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98.77%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778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全部数据集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98.6273%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98.4879%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98.611%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62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40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17310" y="114477"/>
            <a:ext cx="1642118" cy="1092848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526412" y="1207325"/>
            <a:ext cx="3461204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b="1" dirty="0">
                <a:solidFill>
                  <a:srgbClr val="8FA45E"/>
                </a:solidFill>
              </a:rPr>
              <a:t>数据不平衡（双向</a:t>
            </a:r>
            <a:r>
              <a:rPr lang="en-US" altLang="zh-CN" b="1" dirty="0">
                <a:solidFill>
                  <a:srgbClr val="8FA45E"/>
                </a:solidFill>
              </a:rPr>
              <a:t>+</a:t>
            </a:r>
            <a:r>
              <a:rPr lang="zh-CN" altLang="en-US" b="1" dirty="0">
                <a:solidFill>
                  <a:srgbClr val="8FA45E"/>
                </a:solidFill>
              </a:rPr>
              <a:t>单向</a:t>
            </a:r>
            <a:r>
              <a:rPr lang="en-US" altLang="zh-CN" b="1" dirty="0">
                <a:solidFill>
                  <a:srgbClr val="8FA45E"/>
                </a:solidFill>
              </a:rPr>
              <a:t>LSTM</a:t>
            </a:r>
            <a:r>
              <a:rPr lang="zh-CN" altLang="en-US" b="1" dirty="0">
                <a:solidFill>
                  <a:srgbClr val="8FA45E"/>
                </a:solidFill>
              </a:rPr>
              <a:t>）</a:t>
            </a:r>
            <a:endParaRPr lang="x-none" altLang="en-US" b="1" dirty="0">
              <a:solidFill>
                <a:srgbClr val="8FA45E"/>
              </a:solidFill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AEF7B171-C360-4BD9-8974-352CD74E1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335093"/>
              </p:ext>
            </p:extLst>
          </p:nvPr>
        </p:nvGraphicFramePr>
        <p:xfrm>
          <a:off x="1422950" y="1576657"/>
          <a:ext cx="9563102" cy="4795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51000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599571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080655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70988888"/>
                    </a:ext>
                  </a:extLst>
                </a:gridCol>
                <a:gridCol w="1004406">
                  <a:extLst>
                    <a:ext uri="{9D8B030D-6E8A-4147-A177-3AD203B41FA5}">
                      <a16:colId xmlns:a16="http://schemas.microsoft.com/office/drawing/2014/main" val="163257780"/>
                    </a:ext>
                  </a:extLst>
                </a:gridCol>
                <a:gridCol w="2056296">
                  <a:extLst>
                    <a:ext uri="{9D8B030D-6E8A-4147-A177-3AD203B41FA5}">
                      <a16:colId xmlns:a16="http://schemas.microsoft.com/office/drawing/2014/main" val="2782565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意图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正确数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0026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书籍部分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吐槽内容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0.985546875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7466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吐槽服务、退换货、货不齐全、不给发货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0.872791519435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4526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吐槽质量：旧、掉页、包装、正版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0.870422535211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56687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吐槽物流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0.908045977011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5031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吐槽价格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0.846153846154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35326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酒店部分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酒店服务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0.898847631242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6184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酒店设施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0.949743589744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8192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周边环境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0.845679012346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3843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价格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0.847222222222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555888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CFA502D4-28BF-4F14-814E-62B0B6958DF0}"/>
              </a:ext>
            </a:extLst>
          </p:cNvPr>
          <p:cNvSpPr txBox="1"/>
          <p:nvPr/>
        </p:nvSpPr>
        <p:spPr>
          <a:xfrm>
            <a:off x="6811618" y="6372177"/>
            <a:ext cx="728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5375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F7E8E47-65F7-4E7F-BC7D-6FCE5BF73BCF}"/>
              </a:ext>
            </a:extLst>
          </p:cNvPr>
          <p:cNvSpPr txBox="1"/>
          <p:nvPr/>
        </p:nvSpPr>
        <p:spPr>
          <a:xfrm>
            <a:off x="8072590" y="6372177"/>
            <a:ext cx="728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5074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17310" y="114477"/>
            <a:ext cx="1642118" cy="1092848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526412" y="1207325"/>
            <a:ext cx="3461204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b="1" dirty="0">
                <a:solidFill>
                  <a:srgbClr val="8FA45E"/>
                </a:solidFill>
              </a:rPr>
              <a:t>数据不平衡（双向</a:t>
            </a:r>
            <a:r>
              <a:rPr lang="en-US" altLang="zh-CN" b="1" dirty="0">
                <a:solidFill>
                  <a:srgbClr val="8FA45E"/>
                </a:solidFill>
              </a:rPr>
              <a:t>+</a:t>
            </a:r>
            <a:r>
              <a:rPr lang="zh-CN" altLang="en-US" b="1" dirty="0">
                <a:solidFill>
                  <a:srgbClr val="8FA45E"/>
                </a:solidFill>
              </a:rPr>
              <a:t>单向</a:t>
            </a:r>
            <a:r>
              <a:rPr lang="en-US" altLang="zh-CN" b="1" dirty="0">
                <a:solidFill>
                  <a:srgbClr val="8FA45E"/>
                </a:solidFill>
              </a:rPr>
              <a:t>LSTM</a:t>
            </a:r>
            <a:r>
              <a:rPr lang="zh-CN" altLang="en-US" b="1" dirty="0">
                <a:solidFill>
                  <a:srgbClr val="8FA45E"/>
                </a:solidFill>
              </a:rPr>
              <a:t>）</a:t>
            </a:r>
            <a:endParaRPr lang="x-none" altLang="en-US" b="1" dirty="0">
              <a:solidFill>
                <a:srgbClr val="8FA45E"/>
              </a:solidFill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AEF7B171-C360-4BD9-8974-352CD74E1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06803"/>
              </p:ext>
            </p:extLst>
          </p:nvPr>
        </p:nvGraphicFramePr>
        <p:xfrm>
          <a:off x="1178125" y="1589557"/>
          <a:ext cx="9835750" cy="4795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51000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599571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08065503"/>
                    </a:ext>
                  </a:extLst>
                </a:gridCol>
                <a:gridCol w="1214233">
                  <a:extLst>
                    <a:ext uri="{9D8B030D-6E8A-4147-A177-3AD203B41FA5}">
                      <a16:colId xmlns:a16="http://schemas.microsoft.com/office/drawing/2014/main" val="770988888"/>
                    </a:ext>
                  </a:extLst>
                </a:gridCol>
                <a:gridCol w="940904">
                  <a:extLst>
                    <a:ext uri="{9D8B030D-6E8A-4147-A177-3AD203B41FA5}">
                      <a16:colId xmlns:a16="http://schemas.microsoft.com/office/drawing/2014/main" val="163257780"/>
                    </a:ext>
                  </a:extLst>
                </a:gridCol>
                <a:gridCol w="2803813">
                  <a:extLst>
                    <a:ext uri="{9D8B030D-6E8A-4147-A177-3AD203B41FA5}">
                      <a16:colId xmlns:a16="http://schemas.microsoft.com/office/drawing/2014/main" val="2782565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意图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正确数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Accuracy(</a:t>
                      </a:r>
                      <a:r>
                        <a:rPr lang="zh-CN" altLang="en-US" dirty="0"/>
                        <a:t>尝试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的权重后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0026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书籍部分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吐槽内容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2473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0.966015625</a:t>
                      </a:r>
                      <a:r>
                        <a:rPr lang="zh-CN" altLang="en-US" sz="1800" b="0" dirty="0">
                          <a:solidFill>
                            <a:srgbClr val="00B050"/>
                          </a:solidFill>
                        </a:rPr>
                        <a:t>↓</a:t>
                      </a:r>
                      <a:endParaRPr lang="zh-CN" altLang="en-US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7466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吐槽服务、退换货、货不齐全、不给发货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0.922261484099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4526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吐槽质量：旧、掉页、包装、正版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337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0.949295774648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↑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56687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吐槽物流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0.873563218391</a:t>
                      </a:r>
                      <a:r>
                        <a:rPr lang="zh-CN" altLang="en-US" sz="1800" b="0" dirty="0">
                          <a:solidFill>
                            <a:srgbClr val="00B050"/>
                          </a:solidFill>
                        </a:rPr>
                        <a:t>↓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5031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吐槽价格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0.384615384615</a:t>
                      </a:r>
                      <a:r>
                        <a:rPr lang="zh-CN" altLang="en-US" sz="1800" b="0" dirty="0">
                          <a:solidFill>
                            <a:srgbClr val="00B050"/>
                          </a:solidFill>
                        </a:rPr>
                        <a:t>↓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35326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酒店部分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酒店服务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0.900128040973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↑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6184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酒店设施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0.929230769231</a:t>
                      </a:r>
                      <a:r>
                        <a:rPr lang="zh-CN" altLang="en-US" sz="1800" b="0" dirty="0">
                          <a:solidFill>
                            <a:srgbClr val="00B050"/>
                          </a:solidFill>
                        </a:rPr>
                        <a:t>↓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8192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周边环境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0.833333333333</a:t>
                      </a:r>
                      <a:r>
                        <a:rPr lang="zh-CN" altLang="en-US" sz="1800" b="0" dirty="0">
                          <a:solidFill>
                            <a:srgbClr val="00B050"/>
                          </a:solidFill>
                        </a:rPr>
                        <a:t>↓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3843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价格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0.652777777778</a:t>
                      </a:r>
                      <a:r>
                        <a:rPr lang="zh-CN" altLang="en-US" sz="1800" b="0" dirty="0">
                          <a:solidFill>
                            <a:srgbClr val="00B050"/>
                          </a:solidFill>
                        </a:rPr>
                        <a:t>↓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555888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CFA502D4-28BF-4F14-814E-62B0B6958DF0}"/>
              </a:ext>
            </a:extLst>
          </p:cNvPr>
          <p:cNvSpPr txBox="1"/>
          <p:nvPr/>
        </p:nvSpPr>
        <p:spPr>
          <a:xfrm>
            <a:off x="6332236" y="6370058"/>
            <a:ext cx="728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5375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F7E8E47-65F7-4E7F-BC7D-6FCE5BF73BCF}"/>
              </a:ext>
            </a:extLst>
          </p:cNvPr>
          <p:cNvSpPr txBox="1"/>
          <p:nvPr/>
        </p:nvSpPr>
        <p:spPr>
          <a:xfrm>
            <a:off x="7407677" y="6370058"/>
            <a:ext cx="728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5019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D361F66-D6FE-40AC-8E51-F585F7D4FB33}"/>
              </a:ext>
            </a:extLst>
          </p:cNvPr>
          <p:cNvSpPr/>
          <p:nvPr/>
        </p:nvSpPr>
        <p:spPr>
          <a:xfrm>
            <a:off x="8640310" y="6370058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0.93376744186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1EE84C-7489-4833-9EBD-9E10D3A2E5B5}"/>
              </a:ext>
            </a:extLst>
          </p:cNvPr>
          <p:cNvSpPr txBox="1"/>
          <p:nvPr/>
        </p:nvSpPr>
        <p:spPr>
          <a:xfrm>
            <a:off x="3987616" y="973634"/>
            <a:ext cx="7677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权重</a:t>
            </a:r>
            <a:r>
              <a:rPr lang="en-US" altLang="zh-CN" sz="2800" dirty="0"/>
              <a:t>:[1</a:t>
            </a:r>
            <a:r>
              <a:rPr lang="zh-CN" altLang="en-US" sz="2800" dirty="0"/>
              <a:t>，</a:t>
            </a:r>
            <a:r>
              <a:rPr lang="en-US" altLang="zh-CN" sz="2800" dirty="0"/>
              <a:t>1.5</a:t>
            </a:r>
            <a:r>
              <a:rPr lang="zh-CN" altLang="en-US" sz="2800" dirty="0"/>
              <a:t>，</a:t>
            </a:r>
            <a:r>
              <a:rPr lang="en-US" altLang="zh-CN" sz="2800" dirty="0"/>
              <a:t>1.5</a:t>
            </a:r>
            <a:r>
              <a:rPr lang="zh-CN" altLang="en-US" sz="2800" dirty="0"/>
              <a:t>，</a:t>
            </a:r>
            <a:r>
              <a:rPr lang="en-US" altLang="zh-CN" sz="2800" dirty="0"/>
              <a:t>1.3</a:t>
            </a:r>
            <a:r>
              <a:rPr lang="zh-CN" altLang="en-US" sz="2800" dirty="0"/>
              <a:t>，</a:t>
            </a:r>
            <a:r>
              <a:rPr lang="en-US" altLang="zh-CN" sz="2800" dirty="0"/>
              <a:t>1.8</a:t>
            </a:r>
            <a:r>
              <a:rPr lang="zh-CN" altLang="en-US" sz="2800" dirty="0"/>
              <a:t>，</a:t>
            </a:r>
            <a:r>
              <a:rPr lang="en-US" altLang="zh-CN" sz="2800" dirty="0"/>
              <a:t>1.3</a:t>
            </a:r>
            <a:r>
              <a:rPr lang="zh-CN" altLang="en-US" sz="2800" dirty="0"/>
              <a:t>，</a:t>
            </a:r>
            <a:r>
              <a:rPr lang="en-US" altLang="zh-CN" sz="2800" dirty="0"/>
              <a:t>1</a:t>
            </a:r>
            <a:r>
              <a:rPr lang="zh-CN" altLang="en-US" sz="2800" dirty="0"/>
              <a:t>，</a:t>
            </a:r>
            <a:r>
              <a:rPr lang="en-US" altLang="zh-CN" sz="2800" dirty="0"/>
              <a:t>1.8</a:t>
            </a:r>
            <a:r>
              <a:rPr lang="zh-CN" altLang="en-US" sz="2800" dirty="0"/>
              <a:t>，</a:t>
            </a:r>
            <a:r>
              <a:rPr lang="en-US" altLang="zh-CN" sz="2800" dirty="0"/>
              <a:t>1.8]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4195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17310" y="114477"/>
            <a:ext cx="1642118" cy="1092848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526412" y="1207325"/>
            <a:ext cx="534954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b="1" dirty="0">
                <a:solidFill>
                  <a:srgbClr val="8FA45E"/>
                </a:solidFill>
              </a:rPr>
              <a:t>数据不平衡（双向</a:t>
            </a:r>
            <a:r>
              <a:rPr lang="en-US" altLang="zh-CN" b="1" dirty="0">
                <a:solidFill>
                  <a:srgbClr val="8FA45E"/>
                </a:solidFill>
              </a:rPr>
              <a:t>+</a:t>
            </a:r>
            <a:r>
              <a:rPr lang="zh-CN" altLang="en-US" b="1" dirty="0">
                <a:solidFill>
                  <a:srgbClr val="8FA45E"/>
                </a:solidFill>
              </a:rPr>
              <a:t>单向</a:t>
            </a:r>
            <a:r>
              <a:rPr lang="en-US" altLang="zh-CN" b="1" dirty="0">
                <a:solidFill>
                  <a:srgbClr val="8FA45E"/>
                </a:solidFill>
              </a:rPr>
              <a:t>LSTM:model_40-0.7833</a:t>
            </a:r>
            <a:r>
              <a:rPr lang="zh-CN" altLang="en-US" b="1" dirty="0">
                <a:solidFill>
                  <a:srgbClr val="8FA45E"/>
                </a:solidFill>
              </a:rPr>
              <a:t>）</a:t>
            </a:r>
            <a:endParaRPr lang="x-none" altLang="en-US" b="1" dirty="0">
              <a:solidFill>
                <a:srgbClr val="8FA45E"/>
              </a:solidFill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AEF7B171-C360-4BD9-8974-352CD74E1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962007"/>
              </p:ext>
            </p:extLst>
          </p:nvPr>
        </p:nvGraphicFramePr>
        <p:xfrm>
          <a:off x="1178125" y="1589557"/>
          <a:ext cx="9835750" cy="4795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51000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599571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08065503"/>
                    </a:ext>
                  </a:extLst>
                </a:gridCol>
                <a:gridCol w="1214233">
                  <a:extLst>
                    <a:ext uri="{9D8B030D-6E8A-4147-A177-3AD203B41FA5}">
                      <a16:colId xmlns:a16="http://schemas.microsoft.com/office/drawing/2014/main" val="770988888"/>
                    </a:ext>
                  </a:extLst>
                </a:gridCol>
                <a:gridCol w="940904">
                  <a:extLst>
                    <a:ext uri="{9D8B030D-6E8A-4147-A177-3AD203B41FA5}">
                      <a16:colId xmlns:a16="http://schemas.microsoft.com/office/drawing/2014/main" val="163257780"/>
                    </a:ext>
                  </a:extLst>
                </a:gridCol>
                <a:gridCol w="2803813">
                  <a:extLst>
                    <a:ext uri="{9D8B030D-6E8A-4147-A177-3AD203B41FA5}">
                      <a16:colId xmlns:a16="http://schemas.microsoft.com/office/drawing/2014/main" val="2782565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意图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正确数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Accuracy(</a:t>
                      </a:r>
                      <a:r>
                        <a:rPr lang="zh-CN" altLang="en-US" dirty="0"/>
                        <a:t>再次更改权重后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0026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书籍部分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吐槽内容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0.976171875</a:t>
                      </a:r>
                      <a:r>
                        <a:rPr lang="zh-CN" altLang="en-US" sz="1800" b="0" dirty="0">
                          <a:solidFill>
                            <a:srgbClr val="00B050"/>
                          </a:solidFill>
                        </a:rPr>
                        <a:t>↓</a:t>
                      </a:r>
                      <a:endParaRPr lang="zh-CN" altLang="en-US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7466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吐槽服务、退换货、货不齐全、不给发货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0.855123674912</a:t>
                      </a:r>
                      <a:r>
                        <a:rPr lang="zh-CN" altLang="en-US" sz="1800" b="0" dirty="0">
                          <a:solidFill>
                            <a:srgbClr val="00B050"/>
                          </a:solidFill>
                        </a:rPr>
                        <a:t>↓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4526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吐槽质量：旧、掉页、包装、正版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337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0.949295774648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56687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吐槽物流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0.925287356322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↑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5031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吐槽价格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0.923076923077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↑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35326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酒店部分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酒店服务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0.952624839949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↑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6184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酒店设施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0.909743589744</a:t>
                      </a:r>
                      <a:r>
                        <a:rPr lang="zh-CN" altLang="en-US" sz="1800" b="0" dirty="0">
                          <a:solidFill>
                            <a:srgbClr val="00B050"/>
                          </a:solidFill>
                        </a:rPr>
                        <a:t>↓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8192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周边环境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0.814814814815</a:t>
                      </a:r>
                      <a:r>
                        <a:rPr lang="zh-CN" altLang="en-US" sz="1800" b="0" dirty="0">
                          <a:solidFill>
                            <a:srgbClr val="00B050"/>
                          </a:solidFill>
                        </a:rPr>
                        <a:t>↓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3843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价格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0.833333333333</a:t>
                      </a:r>
                      <a:r>
                        <a:rPr lang="zh-CN" altLang="en-US" sz="1800" b="0" dirty="0">
                          <a:solidFill>
                            <a:srgbClr val="00B050"/>
                          </a:solidFill>
                        </a:rPr>
                        <a:t>↓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555888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CFA502D4-28BF-4F14-814E-62B0B6958DF0}"/>
              </a:ext>
            </a:extLst>
          </p:cNvPr>
          <p:cNvSpPr txBox="1"/>
          <p:nvPr/>
        </p:nvSpPr>
        <p:spPr>
          <a:xfrm>
            <a:off x="6332236" y="6370058"/>
            <a:ext cx="728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5375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F7E8E47-65F7-4E7F-BC7D-6FCE5BF73BCF}"/>
              </a:ext>
            </a:extLst>
          </p:cNvPr>
          <p:cNvSpPr txBox="1"/>
          <p:nvPr/>
        </p:nvSpPr>
        <p:spPr>
          <a:xfrm>
            <a:off x="7407677" y="6370058"/>
            <a:ext cx="728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5074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D361F66-D6FE-40AC-8E51-F585F7D4FB33}"/>
              </a:ext>
            </a:extLst>
          </p:cNvPr>
          <p:cNvSpPr/>
          <p:nvPr/>
        </p:nvSpPr>
        <p:spPr>
          <a:xfrm>
            <a:off x="9213573" y="6385077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0.944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C7E12C-82FD-4A10-83A5-1F86772C88C9}"/>
              </a:ext>
            </a:extLst>
          </p:cNvPr>
          <p:cNvSpPr/>
          <p:nvPr/>
        </p:nvSpPr>
        <p:spPr>
          <a:xfrm>
            <a:off x="3971230" y="798277"/>
            <a:ext cx="76017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权重</a:t>
            </a:r>
            <a:r>
              <a:rPr lang="en-US" altLang="zh-CN" sz="2800" dirty="0"/>
              <a:t>:[1</a:t>
            </a:r>
            <a:r>
              <a:rPr lang="zh-CN" altLang="en-US" sz="2800" dirty="0"/>
              <a:t>，</a:t>
            </a:r>
            <a:r>
              <a:rPr lang="en-US" altLang="zh-CN" sz="2800" dirty="0"/>
              <a:t>1.5</a:t>
            </a:r>
            <a:r>
              <a:rPr lang="zh-CN" altLang="en-US" sz="2800" dirty="0"/>
              <a:t>，</a:t>
            </a:r>
            <a:r>
              <a:rPr lang="en-US" altLang="zh-CN" sz="2800" dirty="0"/>
              <a:t>1.5</a:t>
            </a:r>
            <a:r>
              <a:rPr lang="zh-CN" altLang="en-US" sz="2800" dirty="0"/>
              <a:t>，</a:t>
            </a:r>
            <a:r>
              <a:rPr lang="en-US" altLang="zh-CN" sz="2800" dirty="0"/>
              <a:t>1.8</a:t>
            </a:r>
            <a:r>
              <a:rPr lang="zh-CN" altLang="en-US" sz="2800" dirty="0"/>
              <a:t>，</a:t>
            </a:r>
            <a:r>
              <a:rPr lang="en-US" altLang="zh-CN" sz="2800" dirty="0"/>
              <a:t>2.1</a:t>
            </a:r>
            <a:r>
              <a:rPr lang="zh-CN" altLang="en-US" sz="2800" dirty="0"/>
              <a:t>，</a:t>
            </a:r>
            <a:r>
              <a:rPr lang="en-US" altLang="zh-CN" sz="2800" dirty="0"/>
              <a:t>1.5</a:t>
            </a:r>
            <a:r>
              <a:rPr lang="zh-CN" altLang="en-US" sz="2800" dirty="0"/>
              <a:t>，</a:t>
            </a:r>
            <a:r>
              <a:rPr lang="en-US" altLang="zh-CN" sz="2800" dirty="0"/>
              <a:t>1</a:t>
            </a:r>
            <a:r>
              <a:rPr lang="zh-CN" altLang="en-US" sz="2800" dirty="0"/>
              <a:t>，</a:t>
            </a:r>
            <a:r>
              <a:rPr lang="en-US" altLang="zh-CN" sz="2800" dirty="0"/>
              <a:t>2.1</a:t>
            </a:r>
            <a:r>
              <a:rPr lang="zh-CN" altLang="en-US" sz="2800" dirty="0"/>
              <a:t>，</a:t>
            </a:r>
            <a:r>
              <a:rPr lang="en-US" altLang="zh-CN" sz="2800" dirty="0"/>
              <a:t>2.1]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371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17310" y="114477"/>
            <a:ext cx="1642118" cy="1092848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526412" y="1207325"/>
            <a:ext cx="534954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b="1" dirty="0">
                <a:solidFill>
                  <a:srgbClr val="8FA45E"/>
                </a:solidFill>
              </a:rPr>
              <a:t>数据不平衡（双向</a:t>
            </a:r>
            <a:r>
              <a:rPr lang="en-US" altLang="zh-CN" b="1" dirty="0">
                <a:solidFill>
                  <a:srgbClr val="8FA45E"/>
                </a:solidFill>
              </a:rPr>
              <a:t>+</a:t>
            </a:r>
            <a:r>
              <a:rPr lang="zh-CN" altLang="en-US" b="1" dirty="0">
                <a:solidFill>
                  <a:srgbClr val="8FA45E"/>
                </a:solidFill>
              </a:rPr>
              <a:t>单向</a:t>
            </a:r>
            <a:r>
              <a:rPr lang="en-US" altLang="zh-CN" b="1" dirty="0">
                <a:solidFill>
                  <a:srgbClr val="8FA45E"/>
                </a:solidFill>
              </a:rPr>
              <a:t>LSTM:model_41-0.7851</a:t>
            </a:r>
            <a:r>
              <a:rPr lang="zh-CN" altLang="en-US" b="1" dirty="0">
                <a:solidFill>
                  <a:srgbClr val="8FA45E"/>
                </a:solidFill>
              </a:rPr>
              <a:t>）</a:t>
            </a:r>
            <a:endParaRPr lang="x-none" altLang="en-US" b="1" dirty="0">
              <a:solidFill>
                <a:srgbClr val="8FA45E"/>
              </a:solidFill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AEF7B171-C360-4BD9-8974-352CD74E1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492541"/>
              </p:ext>
            </p:extLst>
          </p:nvPr>
        </p:nvGraphicFramePr>
        <p:xfrm>
          <a:off x="1178125" y="1589557"/>
          <a:ext cx="9835750" cy="4795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51000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599571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08065503"/>
                    </a:ext>
                  </a:extLst>
                </a:gridCol>
                <a:gridCol w="1214233">
                  <a:extLst>
                    <a:ext uri="{9D8B030D-6E8A-4147-A177-3AD203B41FA5}">
                      <a16:colId xmlns:a16="http://schemas.microsoft.com/office/drawing/2014/main" val="770988888"/>
                    </a:ext>
                  </a:extLst>
                </a:gridCol>
                <a:gridCol w="940904">
                  <a:extLst>
                    <a:ext uri="{9D8B030D-6E8A-4147-A177-3AD203B41FA5}">
                      <a16:colId xmlns:a16="http://schemas.microsoft.com/office/drawing/2014/main" val="163257780"/>
                    </a:ext>
                  </a:extLst>
                </a:gridCol>
                <a:gridCol w="2803813">
                  <a:extLst>
                    <a:ext uri="{9D8B030D-6E8A-4147-A177-3AD203B41FA5}">
                      <a16:colId xmlns:a16="http://schemas.microsoft.com/office/drawing/2014/main" val="2782565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意图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正确数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Accuracy(</a:t>
                      </a:r>
                      <a:r>
                        <a:rPr lang="zh-CN" altLang="en-US" dirty="0"/>
                        <a:t>再次更改权重后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0026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书籍部分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吐槽内容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0.97578125</a:t>
                      </a:r>
                      <a:r>
                        <a:rPr lang="zh-CN" altLang="en-US" sz="1800" b="0" dirty="0">
                          <a:solidFill>
                            <a:srgbClr val="00B050"/>
                          </a:solidFill>
                        </a:rPr>
                        <a:t>↓</a:t>
                      </a:r>
                      <a:endParaRPr lang="zh-CN" altLang="en-US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7466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吐槽服务、退换货、货不齐全、不给发货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0.901060070671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4526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吐槽质量：旧、掉页、包装、正版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0.915492957746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↑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56687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吐槽物流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0.936781609195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↑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5031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吐槽价格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0.769230769231</a:t>
                      </a:r>
                      <a:r>
                        <a:rPr lang="zh-CN" altLang="en-US" sz="1800" b="0" dirty="0">
                          <a:solidFill>
                            <a:srgbClr val="00B050"/>
                          </a:solidFill>
                        </a:rPr>
                        <a:t>↓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35326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酒店部分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酒店服务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0.951344430218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↑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6184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酒店设施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0.914871794872</a:t>
                      </a:r>
                      <a:r>
                        <a:rPr lang="zh-CN" altLang="en-US" sz="1800" b="0" dirty="0">
                          <a:solidFill>
                            <a:srgbClr val="00B050"/>
                          </a:solidFill>
                        </a:rPr>
                        <a:t>↓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8192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周边环境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0.808641975309</a:t>
                      </a:r>
                      <a:r>
                        <a:rPr lang="zh-CN" altLang="en-US" sz="1800" b="0" dirty="0">
                          <a:solidFill>
                            <a:srgbClr val="00B050"/>
                          </a:solidFill>
                        </a:rPr>
                        <a:t>↓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3843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价格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0.833333333333</a:t>
                      </a:r>
                      <a:r>
                        <a:rPr lang="zh-CN" altLang="en-US" sz="1800" b="0" dirty="0">
                          <a:solidFill>
                            <a:srgbClr val="00B050"/>
                          </a:solidFill>
                        </a:rPr>
                        <a:t>↓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555888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CFA502D4-28BF-4F14-814E-62B0B6958DF0}"/>
              </a:ext>
            </a:extLst>
          </p:cNvPr>
          <p:cNvSpPr txBox="1"/>
          <p:nvPr/>
        </p:nvSpPr>
        <p:spPr>
          <a:xfrm>
            <a:off x="6332236" y="6370058"/>
            <a:ext cx="728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5375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F7E8E47-65F7-4E7F-BC7D-6FCE5BF73BCF}"/>
              </a:ext>
            </a:extLst>
          </p:cNvPr>
          <p:cNvSpPr txBox="1"/>
          <p:nvPr/>
        </p:nvSpPr>
        <p:spPr>
          <a:xfrm>
            <a:off x="7407677" y="6370058"/>
            <a:ext cx="728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5077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D361F66-D6FE-40AC-8E51-F585F7D4FB33}"/>
              </a:ext>
            </a:extLst>
          </p:cNvPr>
          <p:cNvSpPr/>
          <p:nvPr/>
        </p:nvSpPr>
        <p:spPr>
          <a:xfrm>
            <a:off x="8909002" y="6370058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0.9</a:t>
            </a:r>
            <a:r>
              <a:rPr lang="en-US" altLang="zh-CN" dirty="0"/>
              <a:t>4455814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C7E12C-82FD-4A10-83A5-1F86772C88C9}"/>
              </a:ext>
            </a:extLst>
          </p:cNvPr>
          <p:cNvSpPr/>
          <p:nvPr/>
        </p:nvSpPr>
        <p:spPr>
          <a:xfrm>
            <a:off x="3971230" y="798277"/>
            <a:ext cx="76017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权重</a:t>
            </a:r>
            <a:r>
              <a:rPr lang="en-US" altLang="zh-CN" sz="2800" dirty="0"/>
              <a:t>:[1</a:t>
            </a:r>
            <a:r>
              <a:rPr lang="zh-CN" altLang="en-US" sz="2800" dirty="0"/>
              <a:t>，</a:t>
            </a:r>
            <a:r>
              <a:rPr lang="en-US" altLang="zh-CN" sz="2800" dirty="0"/>
              <a:t>1.5</a:t>
            </a:r>
            <a:r>
              <a:rPr lang="zh-CN" altLang="en-US" sz="2800" dirty="0"/>
              <a:t>，</a:t>
            </a:r>
            <a:r>
              <a:rPr lang="en-US" altLang="zh-CN" sz="2800" dirty="0"/>
              <a:t>1.5</a:t>
            </a:r>
            <a:r>
              <a:rPr lang="zh-CN" altLang="en-US" sz="2800" dirty="0"/>
              <a:t>，</a:t>
            </a:r>
            <a:r>
              <a:rPr lang="en-US" altLang="zh-CN" sz="2800" dirty="0"/>
              <a:t>1.8</a:t>
            </a:r>
            <a:r>
              <a:rPr lang="zh-CN" altLang="en-US" sz="2800" dirty="0"/>
              <a:t>，</a:t>
            </a:r>
            <a:r>
              <a:rPr lang="en-US" altLang="zh-CN" sz="2800" dirty="0"/>
              <a:t>2.1</a:t>
            </a:r>
            <a:r>
              <a:rPr lang="zh-CN" altLang="en-US" sz="2800" dirty="0"/>
              <a:t>，</a:t>
            </a:r>
            <a:r>
              <a:rPr lang="en-US" altLang="zh-CN" sz="2800" dirty="0"/>
              <a:t>1.5</a:t>
            </a:r>
            <a:r>
              <a:rPr lang="zh-CN" altLang="en-US" sz="2800" dirty="0"/>
              <a:t>，</a:t>
            </a:r>
            <a:r>
              <a:rPr lang="en-US" altLang="zh-CN" sz="2800" dirty="0"/>
              <a:t>1</a:t>
            </a:r>
            <a:r>
              <a:rPr lang="zh-CN" altLang="en-US" sz="2800" dirty="0"/>
              <a:t>，</a:t>
            </a:r>
            <a:r>
              <a:rPr lang="en-US" altLang="zh-CN" sz="2800" dirty="0"/>
              <a:t>2.1</a:t>
            </a:r>
            <a:r>
              <a:rPr lang="zh-CN" altLang="en-US" sz="2800" dirty="0"/>
              <a:t>，</a:t>
            </a:r>
            <a:r>
              <a:rPr lang="en-US" altLang="zh-CN" sz="2800" dirty="0"/>
              <a:t>2.1]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595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17310" y="114477"/>
            <a:ext cx="1642118" cy="1092848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526412" y="1207325"/>
            <a:ext cx="2839239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b="1" dirty="0">
                <a:solidFill>
                  <a:srgbClr val="8FA45E"/>
                </a:solidFill>
              </a:rPr>
              <a:t>数据不平衡（双向</a:t>
            </a:r>
            <a:r>
              <a:rPr lang="en-US" altLang="zh-CN" b="1" dirty="0">
                <a:solidFill>
                  <a:srgbClr val="8FA45E"/>
                </a:solidFill>
              </a:rPr>
              <a:t>LSTM</a:t>
            </a:r>
            <a:r>
              <a:rPr lang="zh-CN" altLang="en-US" b="1" dirty="0">
                <a:solidFill>
                  <a:srgbClr val="8FA45E"/>
                </a:solidFill>
              </a:rPr>
              <a:t>）</a:t>
            </a:r>
            <a:endParaRPr lang="x-none" altLang="en-US" b="1" dirty="0">
              <a:solidFill>
                <a:srgbClr val="8FA45E"/>
              </a:solidFill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AEF7B171-C360-4BD9-8974-352CD74E1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199931"/>
              </p:ext>
            </p:extLst>
          </p:nvPr>
        </p:nvGraphicFramePr>
        <p:xfrm>
          <a:off x="1422950" y="1576657"/>
          <a:ext cx="9563102" cy="4795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51000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599571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080655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70988888"/>
                    </a:ext>
                  </a:extLst>
                </a:gridCol>
                <a:gridCol w="1004406">
                  <a:extLst>
                    <a:ext uri="{9D8B030D-6E8A-4147-A177-3AD203B41FA5}">
                      <a16:colId xmlns:a16="http://schemas.microsoft.com/office/drawing/2014/main" val="163257780"/>
                    </a:ext>
                  </a:extLst>
                </a:gridCol>
                <a:gridCol w="2056296">
                  <a:extLst>
                    <a:ext uri="{9D8B030D-6E8A-4147-A177-3AD203B41FA5}">
                      <a16:colId xmlns:a16="http://schemas.microsoft.com/office/drawing/2014/main" val="2782565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意图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正确数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0026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书籍部分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吐槽内容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0.977734375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7466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吐槽服务、退换货、货不齐全、不给发货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0.904593639576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4526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吐槽质量：旧、掉页、包装、正版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337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0.949295774648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56687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吐槽物流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0.890804597701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5031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吐槽价格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0.769230769231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35326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酒店部分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酒店服务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0.925736235595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6184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酒店设施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0.954871794872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8192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周边环境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0.882716049383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3843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价格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0.888888888889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555888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CFA502D4-28BF-4F14-814E-62B0B6958DF0}"/>
              </a:ext>
            </a:extLst>
          </p:cNvPr>
          <p:cNvSpPr txBox="1"/>
          <p:nvPr/>
        </p:nvSpPr>
        <p:spPr>
          <a:xfrm>
            <a:off x="6811618" y="6372177"/>
            <a:ext cx="728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5375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F7E8E47-65F7-4E7F-BC7D-6FCE5BF73BCF}"/>
              </a:ext>
            </a:extLst>
          </p:cNvPr>
          <p:cNvSpPr txBox="1"/>
          <p:nvPr/>
        </p:nvSpPr>
        <p:spPr>
          <a:xfrm>
            <a:off x="8072590" y="6372177"/>
            <a:ext cx="728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5122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58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17310" y="114477"/>
            <a:ext cx="1642118" cy="1092848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526412" y="1207325"/>
            <a:ext cx="4887877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b="1" dirty="0">
                <a:solidFill>
                  <a:srgbClr val="8FA45E"/>
                </a:solidFill>
              </a:rPr>
              <a:t>数据不平衡（双向</a:t>
            </a:r>
            <a:r>
              <a:rPr lang="en-US" altLang="zh-CN" b="1" dirty="0">
                <a:solidFill>
                  <a:srgbClr val="8FA45E"/>
                </a:solidFill>
              </a:rPr>
              <a:t>LSTM:model_14-0.8102</a:t>
            </a:r>
            <a:r>
              <a:rPr lang="zh-CN" altLang="en-US" b="1" dirty="0">
                <a:solidFill>
                  <a:srgbClr val="8FA45E"/>
                </a:solidFill>
              </a:rPr>
              <a:t>）</a:t>
            </a:r>
            <a:endParaRPr lang="x-none" altLang="en-US" b="1" dirty="0">
              <a:solidFill>
                <a:srgbClr val="8FA45E"/>
              </a:solidFill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AEF7B171-C360-4BD9-8974-352CD74E1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360613"/>
              </p:ext>
            </p:extLst>
          </p:nvPr>
        </p:nvGraphicFramePr>
        <p:xfrm>
          <a:off x="1178125" y="1589557"/>
          <a:ext cx="9835750" cy="4795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51000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599571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08065503"/>
                    </a:ext>
                  </a:extLst>
                </a:gridCol>
                <a:gridCol w="1214233">
                  <a:extLst>
                    <a:ext uri="{9D8B030D-6E8A-4147-A177-3AD203B41FA5}">
                      <a16:colId xmlns:a16="http://schemas.microsoft.com/office/drawing/2014/main" val="770988888"/>
                    </a:ext>
                  </a:extLst>
                </a:gridCol>
                <a:gridCol w="940904">
                  <a:extLst>
                    <a:ext uri="{9D8B030D-6E8A-4147-A177-3AD203B41FA5}">
                      <a16:colId xmlns:a16="http://schemas.microsoft.com/office/drawing/2014/main" val="163257780"/>
                    </a:ext>
                  </a:extLst>
                </a:gridCol>
                <a:gridCol w="2803813">
                  <a:extLst>
                    <a:ext uri="{9D8B030D-6E8A-4147-A177-3AD203B41FA5}">
                      <a16:colId xmlns:a16="http://schemas.microsoft.com/office/drawing/2014/main" val="2782565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意图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正确数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Accuracy(</a:t>
                      </a:r>
                      <a:r>
                        <a:rPr lang="zh-CN" altLang="en-US" dirty="0"/>
                        <a:t>再次更改权重后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0026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书籍部分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吐槽内容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0.97734375</a:t>
                      </a:r>
                      <a:r>
                        <a:rPr lang="zh-CN" altLang="en-US" sz="1800" b="0" dirty="0">
                          <a:solidFill>
                            <a:srgbClr val="00B050"/>
                          </a:solidFill>
                        </a:rPr>
                        <a:t>↓</a:t>
                      </a:r>
                      <a:endParaRPr lang="zh-CN" altLang="en-US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7466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吐槽服务、退换货、货不齐全、不给发货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0.886925795053</a:t>
                      </a:r>
                      <a:r>
                        <a:rPr lang="zh-CN" altLang="en-US" sz="1800" b="0" dirty="0">
                          <a:solidFill>
                            <a:srgbClr val="00B050"/>
                          </a:solidFill>
                        </a:rPr>
                        <a:t>↓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4526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吐槽质量：旧、掉页、包装、正版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344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0.969014084507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56687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吐槽物流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0.931034482759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↑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5031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吐槽价格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0.846153846154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↑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35326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酒店部分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酒店服务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0.911651728553</a:t>
                      </a:r>
                      <a:r>
                        <a:rPr lang="zh-CN" altLang="en-US" sz="1800" b="0" dirty="0">
                          <a:solidFill>
                            <a:srgbClr val="00B050"/>
                          </a:solidFill>
                        </a:rPr>
                        <a:t>↓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6184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酒店设施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0.947692307692</a:t>
                      </a:r>
                      <a:r>
                        <a:rPr lang="zh-CN" altLang="en-US" sz="1800" b="0" dirty="0">
                          <a:solidFill>
                            <a:srgbClr val="00B050"/>
                          </a:solidFill>
                        </a:rPr>
                        <a:t>↓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8192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周边环境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0.882716049383 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—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3843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价格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0.819444444444</a:t>
                      </a:r>
                      <a:r>
                        <a:rPr lang="zh-CN" altLang="en-US" dirty="0">
                          <a:solidFill>
                            <a:srgbClr val="00B050"/>
                          </a:solidFill>
                        </a:rPr>
                        <a:t>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555888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CFA502D4-28BF-4F14-814E-62B0B6958DF0}"/>
              </a:ext>
            </a:extLst>
          </p:cNvPr>
          <p:cNvSpPr txBox="1"/>
          <p:nvPr/>
        </p:nvSpPr>
        <p:spPr>
          <a:xfrm>
            <a:off x="6332236" y="6370058"/>
            <a:ext cx="728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5375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F7E8E47-65F7-4E7F-BC7D-6FCE5BF73BCF}"/>
              </a:ext>
            </a:extLst>
          </p:cNvPr>
          <p:cNvSpPr txBox="1"/>
          <p:nvPr/>
        </p:nvSpPr>
        <p:spPr>
          <a:xfrm>
            <a:off x="7407677" y="6370058"/>
            <a:ext cx="728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5108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D361F66-D6FE-40AC-8E51-F585F7D4FB33}"/>
              </a:ext>
            </a:extLst>
          </p:cNvPr>
          <p:cNvSpPr/>
          <p:nvPr/>
        </p:nvSpPr>
        <p:spPr>
          <a:xfrm>
            <a:off x="8665346" y="6370058"/>
            <a:ext cx="1819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0.950325581395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C7E12C-82FD-4A10-83A5-1F86772C88C9}"/>
              </a:ext>
            </a:extLst>
          </p:cNvPr>
          <p:cNvSpPr/>
          <p:nvPr/>
        </p:nvSpPr>
        <p:spPr>
          <a:xfrm>
            <a:off x="3971230" y="798277"/>
            <a:ext cx="76017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权重</a:t>
            </a:r>
            <a:r>
              <a:rPr lang="en-US" altLang="zh-CN" sz="2800" dirty="0"/>
              <a:t>:[1</a:t>
            </a:r>
            <a:r>
              <a:rPr lang="zh-CN" altLang="en-US" sz="2800" dirty="0"/>
              <a:t>，</a:t>
            </a:r>
            <a:r>
              <a:rPr lang="en-US" altLang="zh-CN" sz="2800" dirty="0"/>
              <a:t>1.5</a:t>
            </a:r>
            <a:r>
              <a:rPr lang="zh-CN" altLang="en-US" sz="2800" dirty="0"/>
              <a:t>，</a:t>
            </a:r>
            <a:r>
              <a:rPr lang="en-US" altLang="zh-CN" sz="2800" dirty="0"/>
              <a:t>1.5</a:t>
            </a:r>
            <a:r>
              <a:rPr lang="zh-CN" altLang="en-US" sz="2800" dirty="0"/>
              <a:t>，</a:t>
            </a:r>
            <a:r>
              <a:rPr lang="en-US" altLang="zh-CN" sz="2800" dirty="0"/>
              <a:t>1.8</a:t>
            </a:r>
            <a:r>
              <a:rPr lang="zh-CN" altLang="en-US" sz="2800" dirty="0"/>
              <a:t>，</a:t>
            </a:r>
            <a:r>
              <a:rPr lang="en-US" altLang="zh-CN" sz="2800" dirty="0"/>
              <a:t>2.1</a:t>
            </a:r>
            <a:r>
              <a:rPr lang="zh-CN" altLang="en-US" sz="2800" dirty="0"/>
              <a:t>，</a:t>
            </a:r>
            <a:r>
              <a:rPr lang="en-US" altLang="zh-CN" sz="2800" dirty="0"/>
              <a:t>1.5</a:t>
            </a:r>
            <a:r>
              <a:rPr lang="zh-CN" altLang="en-US" sz="2800" dirty="0"/>
              <a:t>，</a:t>
            </a:r>
            <a:r>
              <a:rPr lang="en-US" altLang="zh-CN" sz="2800" dirty="0"/>
              <a:t>1</a:t>
            </a:r>
            <a:r>
              <a:rPr lang="zh-CN" altLang="en-US" sz="2800" dirty="0"/>
              <a:t>，</a:t>
            </a:r>
            <a:r>
              <a:rPr lang="en-US" altLang="zh-CN" sz="2800" dirty="0"/>
              <a:t>2.1</a:t>
            </a:r>
            <a:r>
              <a:rPr lang="zh-CN" altLang="en-US" sz="2800" dirty="0"/>
              <a:t>，</a:t>
            </a:r>
            <a:r>
              <a:rPr lang="en-US" altLang="zh-CN" sz="2800" dirty="0"/>
              <a:t>2.1]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568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17310" y="114477"/>
            <a:ext cx="1642118" cy="1092848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526412" y="1207325"/>
            <a:ext cx="2839239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b="1" dirty="0">
                <a:solidFill>
                  <a:srgbClr val="8FA45E"/>
                </a:solidFill>
              </a:rPr>
              <a:t>数据不平衡（双向</a:t>
            </a:r>
            <a:r>
              <a:rPr lang="en-US" altLang="zh-CN" b="1" dirty="0">
                <a:solidFill>
                  <a:srgbClr val="8FA45E"/>
                </a:solidFill>
              </a:rPr>
              <a:t>LSTM</a:t>
            </a:r>
            <a:r>
              <a:rPr lang="zh-CN" altLang="en-US" b="1" dirty="0">
                <a:solidFill>
                  <a:srgbClr val="8FA45E"/>
                </a:solidFill>
              </a:rPr>
              <a:t>）</a:t>
            </a:r>
            <a:endParaRPr lang="x-none" altLang="en-US" b="1" dirty="0">
              <a:solidFill>
                <a:srgbClr val="8FA45E"/>
              </a:solidFill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AEF7B171-C360-4BD9-8974-352CD74E1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52040"/>
              </p:ext>
            </p:extLst>
          </p:nvPr>
        </p:nvGraphicFramePr>
        <p:xfrm>
          <a:off x="1178125" y="1589557"/>
          <a:ext cx="9835750" cy="4795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51000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599571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08065503"/>
                    </a:ext>
                  </a:extLst>
                </a:gridCol>
                <a:gridCol w="1214233">
                  <a:extLst>
                    <a:ext uri="{9D8B030D-6E8A-4147-A177-3AD203B41FA5}">
                      <a16:colId xmlns:a16="http://schemas.microsoft.com/office/drawing/2014/main" val="770988888"/>
                    </a:ext>
                  </a:extLst>
                </a:gridCol>
                <a:gridCol w="940904">
                  <a:extLst>
                    <a:ext uri="{9D8B030D-6E8A-4147-A177-3AD203B41FA5}">
                      <a16:colId xmlns:a16="http://schemas.microsoft.com/office/drawing/2014/main" val="163257780"/>
                    </a:ext>
                  </a:extLst>
                </a:gridCol>
                <a:gridCol w="2803813">
                  <a:extLst>
                    <a:ext uri="{9D8B030D-6E8A-4147-A177-3AD203B41FA5}">
                      <a16:colId xmlns:a16="http://schemas.microsoft.com/office/drawing/2014/main" val="2782565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意图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正确数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0026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书籍部分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吐槽内容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0.951953125</a:t>
                      </a:r>
                      <a:r>
                        <a:rPr lang="zh-CN" altLang="en-US" sz="1800" b="0" dirty="0">
                          <a:solidFill>
                            <a:srgbClr val="00B050"/>
                          </a:solidFill>
                        </a:rPr>
                        <a:t>↓</a:t>
                      </a:r>
                      <a:endParaRPr lang="zh-CN" altLang="en-US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7466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吐槽服务、退换货、货不齐全、不给发货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0.911660777385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4526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吐槽质量：旧、掉页、包装、正版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336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0.946478873239</a:t>
                      </a:r>
                      <a:r>
                        <a:rPr lang="zh-CN" altLang="en-US" sz="1800" b="0" dirty="0">
                          <a:solidFill>
                            <a:srgbClr val="00B050"/>
                          </a:solidFill>
                        </a:rPr>
                        <a:t>↓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56687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吐槽物流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0.948275862069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↑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5031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吐槽价格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0.923076923077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↑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35326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酒店部分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酒店服务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0.90781049936</a:t>
                      </a:r>
                      <a:r>
                        <a:rPr lang="zh-CN" altLang="en-US" sz="1800" b="0" dirty="0">
                          <a:solidFill>
                            <a:srgbClr val="00B050"/>
                          </a:solidFill>
                        </a:rPr>
                        <a:t>↓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6184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酒店设施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0.906666666667</a:t>
                      </a:r>
                      <a:r>
                        <a:rPr lang="zh-CN" altLang="en-US" sz="1800" b="0" dirty="0">
                          <a:solidFill>
                            <a:srgbClr val="00B050"/>
                          </a:solidFill>
                        </a:rPr>
                        <a:t>↓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8192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周边环境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0.907407407407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↑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3843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价格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0.861111111111</a:t>
                      </a:r>
                      <a:r>
                        <a:rPr lang="zh-CN" altLang="en-US" sz="1800" b="0" dirty="0">
                          <a:solidFill>
                            <a:srgbClr val="00B050"/>
                          </a:solidFill>
                        </a:rPr>
                        <a:t>↓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555888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CFA502D4-28BF-4F14-814E-62B0B6958DF0}"/>
              </a:ext>
            </a:extLst>
          </p:cNvPr>
          <p:cNvSpPr txBox="1"/>
          <p:nvPr/>
        </p:nvSpPr>
        <p:spPr>
          <a:xfrm>
            <a:off x="6332236" y="6370058"/>
            <a:ext cx="728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5375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F7E8E47-65F7-4E7F-BC7D-6FCE5BF73BCF}"/>
              </a:ext>
            </a:extLst>
          </p:cNvPr>
          <p:cNvSpPr txBox="1"/>
          <p:nvPr/>
        </p:nvSpPr>
        <p:spPr>
          <a:xfrm>
            <a:off x="7407677" y="6370058"/>
            <a:ext cx="728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5010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D361F66-D6FE-40AC-8E51-F585F7D4FB33}"/>
              </a:ext>
            </a:extLst>
          </p:cNvPr>
          <p:cNvSpPr/>
          <p:nvPr/>
        </p:nvSpPr>
        <p:spPr>
          <a:xfrm>
            <a:off x="8553956" y="6370058"/>
            <a:ext cx="1819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0.932093023256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1A1B412-A171-413F-B176-371CA3EDE91A}"/>
              </a:ext>
            </a:extLst>
          </p:cNvPr>
          <p:cNvSpPr/>
          <p:nvPr/>
        </p:nvSpPr>
        <p:spPr>
          <a:xfrm>
            <a:off x="8304690" y="976492"/>
            <a:ext cx="2318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多分类</a:t>
            </a:r>
            <a:r>
              <a:rPr lang="en-US" altLang="zh-CN" sz="2400" dirty="0">
                <a:solidFill>
                  <a:srgbClr val="FF0000"/>
                </a:solidFill>
              </a:rPr>
              <a:t>focal loss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40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2764</TotalTime>
  <Words>1054</Words>
  <Application>Microsoft Office PowerPoint</Application>
  <PresentationFormat>宽屏</PresentationFormat>
  <Paragraphs>437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清新叶子</dc:title>
  <dc:creator>第一PPT</dc:creator>
  <cp:keywords>www.1ppt.com</cp:keywords>
  <dc:description>www.1ppt.com</dc:description>
  <cp:lastModifiedBy>hx</cp:lastModifiedBy>
  <cp:revision>400</cp:revision>
  <dcterms:created xsi:type="dcterms:W3CDTF">2019-06-06T12:27:22Z</dcterms:created>
  <dcterms:modified xsi:type="dcterms:W3CDTF">2019-07-21T06:56:31Z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