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256" r:id="rId3"/>
    <p:sldId id="257" r:id="rId4"/>
    <p:sldId id="303" r:id="rId5"/>
    <p:sldId id="420" r:id="rId6"/>
    <p:sldId id="258" r:id="rId7"/>
    <p:sldId id="305" r:id="rId8"/>
    <p:sldId id="421" r:id="rId9"/>
    <p:sldId id="304" r:id="rId10"/>
    <p:sldId id="330" r:id="rId11"/>
    <p:sldId id="422" r:id="rId12"/>
    <p:sldId id="423" r:id="rId13"/>
    <p:sldId id="424" r:id="rId14"/>
    <p:sldId id="425" r:id="rId15"/>
    <p:sldId id="457" r:id="rId16"/>
    <p:sldId id="331" r:id="rId17"/>
    <p:sldId id="458" r:id="rId18"/>
    <p:sldId id="459" r:id="rId19"/>
    <p:sldId id="460" r:id="rId20"/>
    <p:sldId id="462" r:id="rId21"/>
    <p:sldId id="4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6">
          <p15:clr>
            <a:srgbClr val="A4A3A4"/>
          </p15:clr>
        </p15:guide>
        <p15:guide id="2" pos="3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5DE"/>
    <a:srgbClr val="ADD1A3"/>
    <a:srgbClr val="8FA45E"/>
    <a:srgbClr val="8ABE7C"/>
    <a:srgbClr val="78853E"/>
    <a:srgbClr val="838559"/>
    <a:srgbClr val="818440"/>
    <a:srgbClr val="EEF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9" autoAdjust="0"/>
    <p:restoredTop sz="94660"/>
  </p:normalViewPr>
  <p:slideViewPr>
    <p:cSldViewPr snapToGrid="0" showGuides="1">
      <p:cViewPr varScale="1">
        <p:scale>
          <a:sx n="72" d="100"/>
          <a:sy n="72" d="100"/>
        </p:scale>
        <p:origin x="726" y="72"/>
      </p:cViewPr>
      <p:guideLst>
        <p:guide orient="horz" pos="1556"/>
        <p:guide pos="37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F4488-D25F-41A1-927D-89634636E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2F4488-D25F-41A1-927D-89634636E57B}"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D6E5DE"/>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t="56970"/>
          <a:stretch>
            <a:fillRect/>
          </a:stretch>
        </p:blipFill>
        <p:spPr>
          <a:xfrm>
            <a:off x="0" y="3906982"/>
            <a:ext cx="12192000" cy="29510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D6E5DE"/>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t="56970"/>
          <a:stretch>
            <a:fillRect/>
          </a:stretch>
        </p:blipFill>
        <p:spPr>
          <a:xfrm>
            <a:off x="0" y="3906982"/>
            <a:ext cx="12192000" cy="29510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D6E5DE"/>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t="56970" b="32626"/>
          <a:stretch>
            <a:fillRect/>
          </a:stretch>
        </p:blipFill>
        <p:spPr>
          <a:xfrm>
            <a:off x="0" y="6144491"/>
            <a:ext cx="12192000" cy="7135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E35B6C-B628-4DC2-AFA9-82E3D35C0858}" type="slidenum">
              <a:rPr lang="zh-CN" altLang="en-US" smtClean="0"/>
              <a:t>‹#›</a:t>
            </a:fld>
            <a:endParaRPr lang="zh-CN" altLang="en-US"/>
          </a:p>
        </p:txBody>
      </p:sp>
      <p:sp>
        <p:nvSpPr>
          <p:cNvPr id="9" name="矩形 8"/>
          <p:cNvSpPr/>
          <p:nvPr userDrawn="1"/>
        </p:nvSpPr>
        <p:spPr>
          <a:xfrm>
            <a:off x="8719378" y="641929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D6E5DE"/>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t="56970" b="32626"/>
          <a:stretch>
            <a:fillRect/>
          </a:stretch>
        </p:blipFill>
        <p:spPr>
          <a:xfrm>
            <a:off x="0" y="6144491"/>
            <a:ext cx="12192000" cy="7135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E35B6C-B628-4DC2-AFA9-82E3D35C0858}" type="slidenum">
              <a:rPr lang="zh-CN" altLang="en-US" smtClean="0"/>
              <a:t>‹#›</a:t>
            </a:fld>
            <a:endParaRPr lang="zh-CN" altLang="en-US"/>
          </a:p>
        </p:txBody>
      </p:sp>
      <p:sp>
        <p:nvSpPr>
          <p:cNvPr id="9" name="矩形 8"/>
          <p:cNvSpPr/>
          <p:nvPr userDrawn="1"/>
        </p:nvSpPr>
        <p:spPr>
          <a:xfrm>
            <a:off x="8719378" y="641929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E35B6C-B628-4DC2-AFA9-82E3D35C08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35B6C-B628-4DC2-AFA9-82E3D35C085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35B6C-B628-4DC2-AFA9-82E3D35C085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E5DE"/>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stretch>
            <a:fillRect/>
          </a:stretch>
        </p:blipFill>
        <p:spPr>
          <a:xfrm>
            <a:off x="1196966" y="1135334"/>
            <a:ext cx="4164689" cy="2771648"/>
          </a:xfrm>
          <a:prstGeom prst="rect">
            <a:avLst/>
          </a:prstGeom>
        </p:spPr>
      </p:pic>
      <p:sp>
        <p:nvSpPr>
          <p:cNvPr id="12" name="文本框 11"/>
          <p:cNvSpPr txBox="1"/>
          <p:nvPr/>
        </p:nvSpPr>
        <p:spPr>
          <a:xfrm>
            <a:off x="5619751" y="1764030"/>
            <a:ext cx="5527220" cy="706755"/>
          </a:xfrm>
          <a:prstGeom prst="rect">
            <a:avLst/>
          </a:prstGeom>
          <a:noFill/>
        </p:spPr>
        <p:txBody>
          <a:bodyPr wrap="square" rtlCol="0">
            <a:spAutoFit/>
          </a:bodyPr>
          <a:lstStyle/>
          <a:p>
            <a:pPr algn="ctr"/>
            <a:r>
              <a:rPr lang="zh-CN" altLang="en-US" sz="4000" dirty="0">
                <a:solidFill>
                  <a:schemeClr val="accent6">
                    <a:lumMod val="75000"/>
                  </a:schemeClr>
                </a:solidFill>
                <a:latin typeface="微软雅黑" panose="020B0503020204020204" pitchFamily="34" charset="-122"/>
                <a:ea typeface="微软雅黑" panose="020B0503020204020204" pitchFamily="34" charset="-122"/>
              </a:rPr>
              <a:t>知识图谱简介</a:t>
            </a:r>
          </a:p>
        </p:txBody>
      </p:sp>
      <p:cxnSp>
        <p:nvCxnSpPr>
          <p:cNvPr id="14" name="直接连接符 13"/>
          <p:cNvCxnSpPr/>
          <p:nvPr/>
        </p:nvCxnSpPr>
        <p:spPr>
          <a:xfrm>
            <a:off x="5716068" y="2518021"/>
            <a:ext cx="5430903" cy="0"/>
          </a:xfrm>
          <a:prstGeom prst="line">
            <a:avLst/>
          </a:prstGeom>
        </p:spPr>
        <p:style>
          <a:lnRef idx="1">
            <a:schemeClr val="accent6"/>
          </a:lnRef>
          <a:fillRef idx="0">
            <a:schemeClr val="accent6"/>
          </a:fillRef>
          <a:effectRef idx="0">
            <a:schemeClr val="accent6"/>
          </a:effectRef>
          <a:fontRef idx="minor">
            <a:schemeClr val="tx1"/>
          </a:fontRef>
        </p:style>
      </p:cxnSp>
      <p:sp>
        <p:nvSpPr>
          <p:cNvPr id="5" name="文本框 4">
            <a:extLst>
              <a:ext uri="{FF2B5EF4-FFF2-40B4-BE49-F238E27FC236}">
                <a16:creationId xmlns:a16="http://schemas.microsoft.com/office/drawing/2014/main" id="{5000721A-F731-4623-84B0-B9F3B4882E65}"/>
              </a:ext>
            </a:extLst>
          </p:cNvPr>
          <p:cNvSpPr txBox="1"/>
          <p:nvPr/>
        </p:nvSpPr>
        <p:spPr>
          <a:xfrm>
            <a:off x="9825338" y="2565258"/>
            <a:ext cx="646331" cy="369332"/>
          </a:xfrm>
          <a:prstGeom prst="rect">
            <a:avLst/>
          </a:prstGeom>
          <a:noFill/>
        </p:spPr>
        <p:txBody>
          <a:bodyPr vert="horz" wrap="none" rtlCol="0">
            <a:spAutoFit/>
          </a:bodyPr>
          <a:lstStyle/>
          <a:p>
            <a:r>
              <a:rPr lang="zh-CN" altLang="en-US" b="1" dirty="0">
                <a:solidFill>
                  <a:srgbClr val="8FA45E"/>
                </a:solidFill>
              </a:rPr>
              <a:t>胡迅</a:t>
            </a:r>
            <a:endParaRPr lang="en-US" altLang="zh-CN" b="1" dirty="0">
              <a:solidFill>
                <a:srgbClr val="8FA45E"/>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1000" fill="hold"/>
                                        <p:tgtEl>
                                          <p:spTgt spid="5"/>
                                        </p:tgtEl>
                                        <p:attrNameLst>
                                          <p:attrName>ppt_x</p:attrName>
                                        </p:attrNameLst>
                                      </p:cBhvr>
                                      <p:tavLst>
                                        <p:tav tm="0">
                                          <p:val>
                                            <p:strVal val="#ppt_x"/>
                                          </p:val>
                                        </p:tav>
                                        <p:tav tm="100000">
                                          <p:val>
                                            <p:strVal val="#ppt_x"/>
                                          </p:val>
                                        </p:tav>
                                      </p:tavLst>
                                    </p:anim>
                                    <p:anim calcmode="lin" valueType="num">
                                      <p:cBhvr additive="base">
                                        <p:cTn id="29"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9235" y="1207325"/>
            <a:ext cx="1640193" cy="369332"/>
          </a:xfrm>
          <a:prstGeom prst="rect">
            <a:avLst/>
          </a:prstGeom>
          <a:noFill/>
        </p:spPr>
        <p:txBody>
          <a:bodyPr vert="horz" wrap="none" rtlCol="0">
            <a:spAutoFit/>
          </a:bodyPr>
          <a:lstStyle/>
          <a:p>
            <a:r>
              <a:rPr lang="en-US" altLang="zh-CN" b="1" dirty="0">
                <a:solidFill>
                  <a:srgbClr val="8FA45E"/>
                </a:solidFill>
              </a:rPr>
              <a:t>Bi-LSTM+CRF</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35" y="1576657"/>
            <a:ext cx="5948725" cy="4707766"/>
          </a:xfrm>
          <a:prstGeom prst="rect">
            <a:avLst/>
          </a:prstGeom>
        </p:spPr>
      </p:pic>
      <p:pic>
        <p:nvPicPr>
          <p:cNvPr id="5" name="图片 4"/>
          <p:cNvPicPr>
            <a:picLocks noChangeAspect="1"/>
          </p:cNvPicPr>
          <p:nvPr/>
        </p:nvPicPr>
        <p:blipFill>
          <a:blip r:embed="rId5"/>
          <a:stretch>
            <a:fillRect/>
          </a:stretch>
        </p:blipFill>
        <p:spPr>
          <a:xfrm>
            <a:off x="7029322" y="3401994"/>
            <a:ext cx="4423036" cy="2882429"/>
          </a:xfrm>
          <a:prstGeom prst="rect">
            <a:avLst/>
          </a:prstGeom>
        </p:spPr>
      </p:pic>
      <p:pic>
        <p:nvPicPr>
          <p:cNvPr id="12" name="图片 11"/>
          <p:cNvPicPr>
            <a:picLocks noChangeAspect="1"/>
          </p:cNvPicPr>
          <p:nvPr/>
        </p:nvPicPr>
        <p:blipFill>
          <a:blip r:embed="rId6"/>
          <a:stretch>
            <a:fillRect/>
          </a:stretch>
        </p:blipFill>
        <p:spPr>
          <a:xfrm>
            <a:off x="7029322" y="1576657"/>
            <a:ext cx="2548604" cy="1696630"/>
          </a:xfrm>
          <a:prstGeom prst="rect">
            <a:avLst/>
          </a:prstGeom>
        </p:spPr>
      </p:pic>
      <p:cxnSp>
        <p:nvCxnSpPr>
          <p:cNvPr id="8" name="连接符: 肘形 7"/>
          <p:cNvCxnSpPr>
            <a:stCxn id="12" idx="3"/>
          </p:cNvCxnSpPr>
          <p:nvPr/>
        </p:nvCxnSpPr>
        <p:spPr>
          <a:xfrm>
            <a:off x="9577926" y="2424972"/>
            <a:ext cx="838283" cy="9770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416209" y="2515041"/>
            <a:ext cx="1566454" cy="646331"/>
          </a:xfrm>
          <a:prstGeom prst="rect">
            <a:avLst/>
          </a:prstGeom>
        </p:spPr>
        <p:txBody>
          <a:bodyPr wrap="none">
            <a:spAutoFit/>
          </a:bodyPr>
          <a:lstStyle/>
          <a:p>
            <a:r>
              <a:rPr lang="en-US" altLang="zh-CN" dirty="0"/>
              <a:t>Bi-LSTM+CRF</a:t>
            </a:r>
          </a:p>
          <a:p>
            <a:r>
              <a:rPr lang="zh-CN" altLang="en-US" dirty="0"/>
              <a:t>实体识别</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1107996" cy="369332"/>
          </a:xfrm>
          <a:prstGeom prst="rect">
            <a:avLst/>
          </a:prstGeom>
          <a:noFill/>
        </p:spPr>
        <p:txBody>
          <a:bodyPr vert="horz" wrap="none" rtlCol="0">
            <a:spAutoFit/>
          </a:bodyPr>
          <a:lstStyle/>
          <a:p>
            <a:r>
              <a:rPr lang="zh-CN" altLang="en-US" b="1" dirty="0">
                <a:solidFill>
                  <a:srgbClr val="8FA45E"/>
                </a:solidFill>
              </a:rPr>
              <a:t>实体对齐</a:t>
            </a:r>
            <a:endParaRPr lang="en-US" altLang="zh-CN" b="1" dirty="0">
              <a:solidFill>
                <a:srgbClr val="8FA45E"/>
              </a:solidFill>
            </a:endParaRPr>
          </a:p>
        </p:txBody>
      </p:sp>
      <p:sp>
        <p:nvSpPr>
          <p:cNvPr id="10" name="矩形 9"/>
          <p:cNvSpPr/>
          <p:nvPr/>
        </p:nvSpPr>
        <p:spPr>
          <a:xfrm>
            <a:off x="579839" y="1656253"/>
            <a:ext cx="4296962" cy="2306955"/>
          </a:xfrm>
          <a:prstGeom prst="rect">
            <a:avLst/>
          </a:prstGeom>
        </p:spPr>
        <p:txBody>
          <a:bodyPr wrap="square">
            <a:spAutoFit/>
          </a:bodyPr>
          <a:lstStyle/>
          <a:p>
            <a:pPr algn="just">
              <a:lnSpc>
                <a:spcPct val="120000"/>
              </a:lnSpc>
            </a:pPr>
            <a:r>
              <a:rPr lang="zh-CN" altLang="en-US" sz="2000" dirty="0"/>
              <a:t>有些实体写法上不一样，但其实是指向同一个实体。比如“</a:t>
            </a:r>
            <a:r>
              <a:rPr lang="en-US" altLang="zh-CN" sz="2000" dirty="0"/>
              <a:t>NYC”</a:t>
            </a:r>
            <a:r>
              <a:rPr lang="zh-CN" altLang="en-US" sz="2000" dirty="0"/>
              <a:t>和“</a:t>
            </a:r>
            <a:r>
              <a:rPr lang="en-US" altLang="zh-CN" sz="2000" dirty="0"/>
              <a:t>New York”</a:t>
            </a:r>
            <a:r>
              <a:rPr lang="zh-CN" altLang="en-US" sz="2000" dirty="0"/>
              <a:t>表面上是不同的字符串，但其实指的都是纽约这个城市，需要合并。实体对齐不仅可以减少实体的种类，也可以降低图谱的稀疏性。</a:t>
            </a:r>
          </a:p>
        </p:txBody>
      </p:sp>
      <p:pic>
        <p:nvPicPr>
          <p:cNvPr id="2" name="图片 1"/>
          <p:cNvPicPr>
            <a:picLocks noChangeAspect="1"/>
          </p:cNvPicPr>
          <p:nvPr/>
        </p:nvPicPr>
        <p:blipFill>
          <a:blip r:embed="rId4"/>
          <a:stretch>
            <a:fillRect/>
          </a:stretch>
        </p:blipFill>
        <p:spPr>
          <a:xfrm>
            <a:off x="6096000" y="1576657"/>
            <a:ext cx="4725219" cy="2381019"/>
          </a:xfrm>
          <a:prstGeom prst="rect">
            <a:avLst/>
          </a:prstGeom>
        </p:spPr>
      </p:pic>
      <p:sp>
        <p:nvSpPr>
          <p:cNvPr id="7" name="矩形 6"/>
          <p:cNvSpPr/>
          <p:nvPr/>
        </p:nvSpPr>
        <p:spPr>
          <a:xfrm>
            <a:off x="579838" y="4134581"/>
            <a:ext cx="3395813" cy="707886"/>
          </a:xfrm>
          <a:prstGeom prst="rect">
            <a:avLst/>
          </a:prstGeom>
        </p:spPr>
        <p:txBody>
          <a:bodyPr wrap="square">
            <a:spAutoFit/>
          </a:bodyPr>
          <a:lstStyle/>
          <a:p>
            <a:r>
              <a:rPr lang="zh-CN" altLang="en-US" sz="2000" dirty="0"/>
              <a:t>方法：</a:t>
            </a:r>
            <a:endParaRPr lang="en-US" altLang="zh-CN" sz="2000" dirty="0"/>
          </a:p>
          <a:p>
            <a:r>
              <a:rPr lang="en-US" altLang="zh-CN" sz="2000" dirty="0"/>
              <a:t>    </a:t>
            </a:r>
            <a:r>
              <a:rPr lang="zh-CN" altLang="en-US" sz="2000" dirty="0"/>
              <a:t>实体间相似度度量</a:t>
            </a:r>
            <a:r>
              <a:rPr lang="en-US" altLang="zh-CN" sz="2000" dirty="0"/>
              <a:t>(</a:t>
            </a:r>
            <a:r>
              <a:rPr lang="zh-CN" altLang="en-US" sz="2000" dirty="0"/>
              <a:t>向量化</a:t>
            </a:r>
            <a:r>
              <a:rPr lang="en-US" altLang="zh-CN" sz="2000" dirty="0"/>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1338828" cy="369332"/>
          </a:xfrm>
          <a:prstGeom prst="rect">
            <a:avLst/>
          </a:prstGeom>
          <a:noFill/>
        </p:spPr>
        <p:txBody>
          <a:bodyPr vert="horz" wrap="none" rtlCol="0">
            <a:spAutoFit/>
          </a:bodyPr>
          <a:lstStyle/>
          <a:p>
            <a:r>
              <a:rPr lang="zh-CN" altLang="en-US" b="1" dirty="0">
                <a:solidFill>
                  <a:srgbClr val="8FA45E"/>
                </a:solidFill>
              </a:rPr>
              <a:t>一致性分析</a:t>
            </a:r>
            <a:endParaRPr lang="en-US" altLang="zh-CN" b="1" dirty="0">
              <a:solidFill>
                <a:srgbClr val="8FA45E"/>
              </a:solidFill>
            </a:endParaRPr>
          </a:p>
        </p:txBody>
      </p:sp>
      <p:sp>
        <p:nvSpPr>
          <p:cNvPr id="10" name="矩形 9"/>
          <p:cNvSpPr/>
          <p:nvPr/>
        </p:nvSpPr>
        <p:spPr>
          <a:xfrm>
            <a:off x="579839" y="1656253"/>
            <a:ext cx="4296962" cy="2183765"/>
          </a:xfrm>
          <a:prstGeom prst="rect">
            <a:avLst/>
          </a:prstGeom>
        </p:spPr>
        <p:txBody>
          <a:bodyPr wrap="square">
            <a:spAutoFit/>
          </a:bodyPr>
          <a:lstStyle/>
          <a:p>
            <a:pPr algn="just">
              <a:lnSpc>
                <a:spcPct val="170000"/>
              </a:lnSpc>
            </a:pPr>
            <a:r>
              <a:rPr lang="zh-CN" altLang="en-US" sz="2000" dirty="0"/>
              <a:t>在实体抽取中，同一个词由于上下文不同可能会识别到不同的类别。比如在本文里两个被标记出来的“</a:t>
            </a:r>
            <a:r>
              <a:rPr lang="en-US" altLang="zh-CN" sz="2000" dirty="0"/>
              <a:t>it”</a:t>
            </a:r>
            <a:r>
              <a:rPr lang="zh-CN" altLang="en-US" sz="2000" dirty="0"/>
              <a:t>都指向“</a:t>
            </a:r>
            <a:r>
              <a:rPr lang="en-US" altLang="zh-CN" sz="2000" dirty="0"/>
              <a:t>hotel”</a:t>
            </a:r>
            <a:r>
              <a:rPr lang="zh-CN" altLang="en-US" sz="2000" dirty="0"/>
              <a:t>这个实体。</a:t>
            </a:r>
          </a:p>
        </p:txBody>
      </p:sp>
      <p:pic>
        <p:nvPicPr>
          <p:cNvPr id="3" name="图片 2"/>
          <p:cNvPicPr>
            <a:picLocks noChangeAspect="1"/>
          </p:cNvPicPr>
          <p:nvPr/>
        </p:nvPicPr>
        <p:blipFill>
          <a:blip r:embed="rId4"/>
          <a:stretch>
            <a:fillRect/>
          </a:stretch>
        </p:blipFill>
        <p:spPr>
          <a:xfrm>
            <a:off x="6096000" y="1576657"/>
            <a:ext cx="4578014" cy="237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1107996" cy="369332"/>
          </a:xfrm>
          <a:prstGeom prst="rect">
            <a:avLst/>
          </a:prstGeom>
          <a:noFill/>
        </p:spPr>
        <p:txBody>
          <a:bodyPr vert="horz" wrap="none" rtlCol="0">
            <a:spAutoFit/>
          </a:bodyPr>
          <a:lstStyle/>
          <a:p>
            <a:r>
              <a:rPr lang="zh-CN" altLang="en-US" b="1" dirty="0">
                <a:solidFill>
                  <a:srgbClr val="8FA45E"/>
                </a:solidFill>
              </a:rPr>
              <a:t>关系抽取</a:t>
            </a:r>
            <a:endParaRPr lang="en-US" altLang="zh-CN" b="1" dirty="0">
              <a:solidFill>
                <a:srgbClr val="8FA45E"/>
              </a:solidFill>
            </a:endParaRPr>
          </a:p>
        </p:txBody>
      </p:sp>
      <p:sp>
        <p:nvSpPr>
          <p:cNvPr id="10" name="矩形 9"/>
          <p:cNvSpPr/>
          <p:nvPr/>
        </p:nvSpPr>
        <p:spPr>
          <a:xfrm>
            <a:off x="579838" y="1656253"/>
            <a:ext cx="4336719" cy="2553335"/>
          </a:xfrm>
          <a:prstGeom prst="rect">
            <a:avLst/>
          </a:prstGeom>
        </p:spPr>
        <p:txBody>
          <a:bodyPr wrap="square">
            <a:spAutoFit/>
          </a:bodyPr>
          <a:lstStyle/>
          <a:p>
            <a:pPr>
              <a:lnSpc>
                <a:spcPct val="160000"/>
              </a:lnSpc>
            </a:pPr>
            <a:r>
              <a:rPr lang="zh-CN" altLang="en-US" sz="2000" dirty="0"/>
              <a:t>关系抽取的目的是在实体提取的基础上，通过文本语义信息，解决实体间语义连接的问题。给定一段文本和文本中的实体对，判断实体间是否存在某一关系。</a:t>
            </a:r>
          </a:p>
        </p:txBody>
      </p:sp>
      <p:pic>
        <p:nvPicPr>
          <p:cNvPr id="2" name="图片 1"/>
          <p:cNvPicPr>
            <a:picLocks noChangeAspect="1"/>
          </p:cNvPicPr>
          <p:nvPr/>
        </p:nvPicPr>
        <p:blipFill>
          <a:blip r:embed="rId4"/>
          <a:stretch>
            <a:fillRect/>
          </a:stretch>
        </p:blipFill>
        <p:spPr>
          <a:xfrm>
            <a:off x="5988685" y="1656080"/>
            <a:ext cx="4692650" cy="2520315"/>
          </a:xfrm>
          <a:prstGeom prst="rect">
            <a:avLst/>
          </a:prstGeom>
        </p:spPr>
      </p:pic>
      <p:sp>
        <p:nvSpPr>
          <p:cNvPr id="7" name="矩形 6"/>
          <p:cNvSpPr/>
          <p:nvPr/>
        </p:nvSpPr>
        <p:spPr>
          <a:xfrm>
            <a:off x="579755" y="4320540"/>
            <a:ext cx="3606165" cy="1176541"/>
          </a:xfrm>
          <a:prstGeom prst="rect">
            <a:avLst/>
          </a:prstGeom>
        </p:spPr>
        <p:txBody>
          <a:bodyPr wrap="square">
            <a:spAutoFit/>
          </a:bodyPr>
          <a:lstStyle/>
          <a:p>
            <a:pPr>
              <a:lnSpc>
                <a:spcPct val="120000"/>
              </a:lnSpc>
            </a:pPr>
            <a:r>
              <a:rPr lang="zh-CN" altLang="en-US" sz="2000" dirty="0"/>
              <a:t>方法：</a:t>
            </a:r>
            <a:endParaRPr lang="en-US" altLang="zh-CN" sz="2000" dirty="0"/>
          </a:p>
          <a:p>
            <a:pPr marL="342900" indent="-342900">
              <a:lnSpc>
                <a:spcPct val="120000"/>
              </a:lnSpc>
              <a:buFont typeface="Arial" panose="020B0604020202020204" pitchFamily="34" charset="0"/>
              <a:buChar char="•"/>
            </a:pPr>
            <a:r>
              <a:rPr lang="zh-CN" altLang="en-US" sz="2000" dirty="0"/>
              <a:t>基于规则和模板的关系抽取</a:t>
            </a:r>
          </a:p>
          <a:p>
            <a:pPr marL="342900" indent="-342900">
              <a:lnSpc>
                <a:spcPct val="120000"/>
              </a:lnSpc>
              <a:buFont typeface="Arial" panose="020B0604020202020204" pitchFamily="34" charset="0"/>
              <a:buChar char="•"/>
            </a:pPr>
            <a:r>
              <a:rPr lang="zh-CN" altLang="en-US" sz="2000" dirty="0"/>
              <a:t>基于深度学习（</a:t>
            </a:r>
            <a:r>
              <a:rPr lang="en-US" altLang="zh-CN" sz="2000" dirty="0"/>
              <a:t>CNN</a:t>
            </a:r>
            <a:r>
              <a:rPr lang="zh-CN" altLang="en-US" sz="2000" dirty="0"/>
              <a:t>）</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9235" y="1207325"/>
            <a:ext cx="1097280" cy="368300"/>
          </a:xfrm>
          <a:prstGeom prst="rect">
            <a:avLst/>
          </a:prstGeom>
          <a:noFill/>
        </p:spPr>
        <p:txBody>
          <a:bodyPr vert="horz" wrap="none" rtlCol="0">
            <a:spAutoFit/>
          </a:bodyPr>
          <a:lstStyle/>
          <a:p>
            <a:r>
              <a:rPr lang="zh-CN" altLang="en-US" b="1" dirty="0">
                <a:solidFill>
                  <a:srgbClr val="8FA45E"/>
                </a:solidFill>
              </a:rPr>
              <a:t>知识图谱</a:t>
            </a:r>
          </a:p>
        </p:txBody>
      </p:sp>
      <p:pic>
        <p:nvPicPr>
          <p:cNvPr id="2" name="图片 1"/>
          <p:cNvPicPr>
            <a:picLocks noChangeAspect="1"/>
          </p:cNvPicPr>
          <p:nvPr/>
        </p:nvPicPr>
        <p:blipFill>
          <a:blip r:embed="rId4"/>
          <a:stretch>
            <a:fillRect/>
          </a:stretch>
        </p:blipFill>
        <p:spPr>
          <a:xfrm>
            <a:off x="2741930" y="1576705"/>
            <a:ext cx="6707505" cy="4324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6670" y="2193925"/>
            <a:ext cx="7781290" cy="922020"/>
          </a:xfrm>
          <a:prstGeom prst="rect">
            <a:avLst/>
          </a:prstGeom>
          <a:noFill/>
        </p:spPr>
        <p:txBody>
          <a:bodyPr wrap="square" rtlCol="0">
            <a:spAutoFit/>
          </a:bodyPr>
          <a:lstStyle/>
          <a:p>
            <a:pPr algn="ctr"/>
            <a:r>
              <a:rPr lang="zh-CN" altLang="en-US" sz="5400" dirty="0">
                <a:solidFill>
                  <a:srgbClr val="8FA45E"/>
                </a:solidFill>
                <a:sym typeface="+mn-ea"/>
              </a:rPr>
              <a:t>知识图谱的存储</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1783080" cy="368300"/>
          </a:xfrm>
          <a:prstGeom prst="rect">
            <a:avLst/>
          </a:prstGeom>
          <a:noFill/>
        </p:spPr>
        <p:txBody>
          <a:bodyPr vert="horz" wrap="none" rtlCol="0">
            <a:spAutoFit/>
          </a:bodyPr>
          <a:lstStyle/>
          <a:p>
            <a:r>
              <a:rPr lang="zh-CN" altLang="en-US" b="1" dirty="0">
                <a:solidFill>
                  <a:srgbClr val="8FA45E"/>
                </a:solidFill>
              </a:rPr>
              <a:t>知识图谱的存储</a:t>
            </a:r>
          </a:p>
        </p:txBody>
      </p:sp>
      <p:sp>
        <p:nvSpPr>
          <p:cNvPr id="10" name="矩形 9"/>
          <p:cNvSpPr/>
          <p:nvPr/>
        </p:nvSpPr>
        <p:spPr>
          <a:xfrm>
            <a:off x="579839" y="1656253"/>
            <a:ext cx="4296962" cy="1291590"/>
          </a:xfrm>
          <a:prstGeom prst="rect">
            <a:avLst/>
          </a:prstGeom>
        </p:spPr>
        <p:txBody>
          <a:bodyPr wrap="square">
            <a:spAutoFit/>
          </a:bodyPr>
          <a:lstStyle/>
          <a:p>
            <a:pPr algn="just">
              <a:lnSpc>
                <a:spcPct val="130000"/>
              </a:lnSpc>
            </a:pPr>
            <a:r>
              <a:rPr lang="zh-CN" altLang="en-US" sz="2000" dirty="0"/>
              <a:t>知识图谱主要有两种存储方式</a:t>
            </a:r>
            <a:r>
              <a:rPr lang="en-US" altLang="zh-CN" sz="2000" dirty="0"/>
              <a:t>: </a:t>
            </a:r>
            <a:r>
              <a:rPr lang="zh-CN" altLang="en-US" sz="2000" dirty="0"/>
              <a:t>一种是基于</a:t>
            </a:r>
            <a:r>
              <a:rPr lang="en-US" altLang="zh-CN" sz="2000" dirty="0"/>
              <a:t>RDF</a:t>
            </a:r>
            <a:r>
              <a:rPr lang="zh-CN" altLang="en-US" sz="2000" dirty="0"/>
              <a:t>的存储，一种是基于图数据库的存储。</a:t>
            </a:r>
          </a:p>
        </p:txBody>
      </p:sp>
      <p:sp>
        <p:nvSpPr>
          <p:cNvPr id="2" name="文本框 1"/>
          <p:cNvSpPr txBox="1"/>
          <p:nvPr/>
        </p:nvSpPr>
        <p:spPr>
          <a:xfrm>
            <a:off x="579755" y="3034665"/>
            <a:ext cx="4297045" cy="2168525"/>
          </a:xfrm>
          <a:prstGeom prst="rect">
            <a:avLst/>
          </a:prstGeom>
          <a:noFill/>
        </p:spPr>
        <p:txBody>
          <a:bodyPr wrap="square" rtlCol="0" anchor="t">
            <a:spAutoFit/>
          </a:bodyPr>
          <a:lstStyle/>
          <a:p>
            <a:pPr algn="just">
              <a:lnSpc>
                <a:spcPct val="150000"/>
              </a:lnSpc>
            </a:pPr>
            <a:r>
              <a:rPr lang="zh-CN" altLang="en-US"/>
              <a:t>根据最新的统计（2018年上半年），图数据库仍然是增长最快的存储系统。右图列出了常用的图数据库系统以及他们最新使用情况的排名。其中Neo4j系统目前仍是使用率最高的图数据库。</a:t>
            </a:r>
          </a:p>
        </p:txBody>
      </p:sp>
      <p:pic>
        <p:nvPicPr>
          <p:cNvPr id="4" name="图片 3"/>
          <p:cNvPicPr>
            <a:picLocks noChangeAspect="1"/>
          </p:cNvPicPr>
          <p:nvPr/>
        </p:nvPicPr>
        <p:blipFill>
          <a:blip r:embed="rId4"/>
          <a:stretch>
            <a:fillRect/>
          </a:stretch>
        </p:blipFill>
        <p:spPr>
          <a:xfrm>
            <a:off x="5926455" y="1575435"/>
            <a:ext cx="4252595" cy="3408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6670" y="2193925"/>
            <a:ext cx="7781290" cy="922020"/>
          </a:xfrm>
          <a:prstGeom prst="rect">
            <a:avLst/>
          </a:prstGeom>
          <a:noFill/>
        </p:spPr>
        <p:txBody>
          <a:bodyPr wrap="square" rtlCol="0">
            <a:spAutoFit/>
          </a:bodyPr>
          <a:lstStyle/>
          <a:p>
            <a:pPr algn="ctr"/>
            <a:r>
              <a:rPr lang="zh-CN" altLang="en-US" sz="5400" dirty="0">
                <a:solidFill>
                  <a:srgbClr val="8FA45E"/>
                </a:solidFill>
                <a:sym typeface="+mn-ea"/>
              </a:rPr>
              <a:t>知识图谱的应用</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1097280" cy="368300"/>
          </a:xfrm>
          <a:prstGeom prst="rect">
            <a:avLst/>
          </a:prstGeom>
          <a:noFill/>
        </p:spPr>
        <p:txBody>
          <a:bodyPr vert="horz" wrap="none" rtlCol="0">
            <a:spAutoFit/>
          </a:bodyPr>
          <a:lstStyle/>
          <a:p>
            <a:r>
              <a:rPr lang="zh-CN" altLang="en-US" b="1" dirty="0">
                <a:solidFill>
                  <a:srgbClr val="8FA45E"/>
                </a:solidFill>
              </a:rPr>
              <a:t>语义搜索</a:t>
            </a:r>
          </a:p>
        </p:txBody>
      </p:sp>
      <p:sp>
        <p:nvSpPr>
          <p:cNvPr id="7" name="文本框 6"/>
          <p:cNvSpPr txBox="1"/>
          <p:nvPr/>
        </p:nvSpPr>
        <p:spPr>
          <a:xfrm>
            <a:off x="481965" y="1742440"/>
            <a:ext cx="4099560" cy="4030980"/>
          </a:xfrm>
          <a:prstGeom prst="rect">
            <a:avLst/>
          </a:prstGeom>
          <a:noFill/>
        </p:spPr>
        <p:txBody>
          <a:bodyPr wrap="square" rtlCol="0" anchor="t">
            <a:spAutoFit/>
          </a:bodyPr>
          <a:lstStyle/>
          <a:p>
            <a:pPr>
              <a:lnSpc>
                <a:spcPct val="160000"/>
              </a:lnSpc>
            </a:pPr>
            <a:r>
              <a:rPr lang="zh-CN" altLang="en-US"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基于知识图谱的语义搜索可以更好地理解用户的搜索意图，在其描述的大量词汇中，提取核心词汇，根据这些词汇在知识图谱中的相互关系，分析出用户最核心的搜索意图。同时将知识图谱中该意图对应的实体及与该实体高度相关的实体一并返回，大幅提高搜索结果质量。</a:t>
            </a:r>
          </a:p>
        </p:txBody>
      </p:sp>
      <p:sp>
        <p:nvSpPr>
          <p:cNvPr id="3" name="矩形 2"/>
          <p:cNvSpPr/>
          <p:nvPr/>
        </p:nvSpPr>
        <p:spPr>
          <a:xfrm>
            <a:off x="5054735" y="1742652"/>
            <a:ext cx="5873115" cy="368300"/>
          </a:xfrm>
          <a:prstGeom prst="rect">
            <a:avLst/>
          </a:prstGeom>
        </p:spPr>
        <p:txBody>
          <a:bodyPr wrap="none">
            <a:spAutoFit/>
          </a:bodyPr>
          <a:lstStyle/>
          <a:p>
            <a:r>
              <a:rPr lang="zh-CN" altLang="en-US" b="1" dirty="0"/>
              <a:t>用户搜索</a:t>
            </a:r>
            <a:r>
              <a:rPr lang="en-US" altLang="zh-CN" b="1" dirty="0"/>
              <a:t>: </a:t>
            </a:r>
            <a:r>
              <a:rPr lang="en-US" altLang="zh-CN" dirty="0"/>
              <a:t>     </a:t>
            </a:r>
            <a:r>
              <a:rPr lang="zh-CN" altLang="en-US" dirty="0"/>
              <a:t>呼吸困难，痰很多，是肺炎吗？如何治疗？</a:t>
            </a:r>
          </a:p>
        </p:txBody>
      </p:sp>
      <p:sp>
        <p:nvSpPr>
          <p:cNvPr id="6" name="文本框 5"/>
          <p:cNvSpPr txBox="1"/>
          <p:nvPr/>
        </p:nvSpPr>
        <p:spPr>
          <a:xfrm>
            <a:off x="7593330" y="2320290"/>
            <a:ext cx="3674745" cy="368300"/>
          </a:xfrm>
          <a:prstGeom prst="rect">
            <a:avLst/>
          </a:prstGeom>
          <a:noFill/>
        </p:spPr>
        <p:txBody>
          <a:bodyPr wrap="square" rtlCol="0" anchor="t">
            <a:spAutoFit/>
            <a:scene3d>
              <a:camera prst="orthographicFront"/>
              <a:lightRig rig="threePt" dir="t"/>
            </a:scene3d>
          </a:bodyPr>
          <a:lstStyle/>
          <a:p>
            <a:r>
              <a:rPr lang="zh-CN" altLang="en-US" dirty="0">
                <a:ln/>
                <a:solidFill>
                  <a:schemeClr val="accent1"/>
                </a:solidFill>
                <a:effectLst>
                  <a:outerShdw blurRad="38100" dist="25400" dir="5400000" algn="ctr" rotWithShape="0">
                    <a:srgbClr val="6E747A">
                      <a:alpha val="43000"/>
                    </a:srgbClr>
                  </a:outerShdw>
                </a:effectLst>
              </a:rPr>
              <a:t>提取实体</a:t>
            </a:r>
            <a:r>
              <a:rPr lang="en-US" altLang="zh-CN" dirty="0">
                <a:ln/>
                <a:solidFill>
                  <a:schemeClr val="accent1"/>
                </a:solidFill>
                <a:effectLst>
                  <a:outerShdw blurRad="38100" dist="25400" dir="5400000" algn="ctr" rotWithShape="0">
                    <a:srgbClr val="6E747A">
                      <a:alpha val="43000"/>
                    </a:srgbClr>
                  </a:outerShdw>
                </a:effectLst>
              </a:rPr>
              <a:t>(</a:t>
            </a:r>
            <a:r>
              <a:rPr lang="zh-CN" altLang="en-US" dirty="0">
                <a:ln/>
                <a:solidFill>
                  <a:schemeClr val="accent1"/>
                </a:solidFill>
                <a:effectLst>
                  <a:outerShdw blurRad="38100" dist="25400" dir="5400000" algn="ctr" rotWithShape="0">
                    <a:srgbClr val="6E747A">
                      <a:alpha val="43000"/>
                    </a:srgbClr>
                  </a:outerShdw>
                </a:effectLst>
              </a:rPr>
              <a:t>基于相似度、基于分类</a:t>
            </a:r>
            <a:r>
              <a:rPr lang="en-US" altLang="zh-CN" dirty="0">
                <a:ln/>
                <a:solidFill>
                  <a:schemeClr val="accent1"/>
                </a:solidFill>
                <a:effectLst>
                  <a:outerShdw blurRad="38100" dist="25400" dir="5400000" algn="ctr" rotWithShape="0">
                    <a:srgbClr val="6E747A">
                      <a:alpha val="43000"/>
                    </a:srgbClr>
                  </a:outerShdw>
                </a:effectLst>
              </a:rPr>
              <a:t>)</a:t>
            </a:r>
          </a:p>
        </p:txBody>
      </p:sp>
      <p:cxnSp>
        <p:nvCxnSpPr>
          <p:cNvPr id="10" name="直接箭头连接符 9"/>
          <p:cNvCxnSpPr>
            <a:endCxn id="13" idx="0"/>
          </p:cNvCxnSpPr>
          <p:nvPr/>
        </p:nvCxnSpPr>
        <p:spPr>
          <a:xfrm>
            <a:off x="7593330" y="2110740"/>
            <a:ext cx="0" cy="817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36165" y="2928832"/>
            <a:ext cx="2514600" cy="368300"/>
          </a:xfrm>
          <a:prstGeom prst="rect">
            <a:avLst/>
          </a:prstGeom>
        </p:spPr>
        <p:txBody>
          <a:bodyPr wrap="none">
            <a:spAutoFit/>
          </a:bodyPr>
          <a:lstStyle/>
          <a:p>
            <a:r>
              <a:rPr lang="zh-CN" altLang="en-US" dirty="0"/>
              <a:t>呼吸困难    咳痰    肺炎</a:t>
            </a:r>
          </a:p>
        </p:txBody>
      </p:sp>
      <p:cxnSp>
        <p:nvCxnSpPr>
          <p:cNvPr id="14" name="直接箭头连接符 13"/>
          <p:cNvCxnSpPr/>
          <p:nvPr/>
        </p:nvCxnSpPr>
        <p:spPr>
          <a:xfrm>
            <a:off x="7586980" y="3296920"/>
            <a:ext cx="6350" cy="7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593330" y="3493135"/>
            <a:ext cx="3674745" cy="368300"/>
          </a:xfrm>
          <a:prstGeom prst="rect">
            <a:avLst/>
          </a:prstGeom>
          <a:noFill/>
        </p:spPr>
        <p:txBody>
          <a:bodyPr wrap="square" rtlCol="0" anchor="t">
            <a:spAutoFit/>
            <a:scene3d>
              <a:camera prst="orthographicFront"/>
              <a:lightRig rig="threePt" dir="t"/>
            </a:scene3d>
          </a:bodyPr>
          <a:lstStyle/>
          <a:p>
            <a:r>
              <a:rPr lang="zh-CN" altLang="en-US" dirty="0">
                <a:ln/>
                <a:solidFill>
                  <a:schemeClr val="accent1"/>
                </a:solidFill>
                <a:effectLst>
                  <a:outerShdw blurRad="38100" dist="25400" dir="5400000" algn="ctr" rotWithShape="0">
                    <a:srgbClr val="6E747A">
                      <a:alpha val="43000"/>
                    </a:srgbClr>
                  </a:outerShdw>
                </a:effectLst>
              </a:rPr>
              <a:t>根据知识图谱，确定核心意图</a:t>
            </a:r>
          </a:p>
        </p:txBody>
      </p:sp>
      <p:sp>
        <p:nvSpPr>
          <p:cNvPr id="18" name="矩形 17"/>
          <p:cNvSpPr/>
          <p:nvPr/>
        </p:nvSpPr>
        <p:spPr>
          <a:xfrm>
            <a:off x="7273425" y="4058497"/>
            <a:ext cx="640080" cy="368300"/>
          </a:xfrm>
          <a:prstGeom prst="rect">
            <a:avLst/>
          </a:prstGeom>
        </p:spPr>
        <p:txBody>
          <a:bodyPr wrap="none">
            <a:spAutoFit/>
          </a:bodyPr>
          <a:lstStyle/>
          <a:p>
            <a:r>
              <a:rPr lang="zh-CN" altLang="en-US" dirty="0"/>
              <a:t>肺炎</a:t>
            </a:r>
          </a:p>
        </p:txBody>
      </p:sp>
      <p:cxnSp>
        <p:nvCxnSpPr>
          <p:cNvPr id="19" name="直接箭头连接符 18"/>
          <p:cNvCxnSpPr/>
          <p:nvPr/>
        </p:nvCxnSpPr>
        <p:spPr>
          <a:xfrm>
            <a:off x="7586980" y="4426585"/>
            <a:ext cx="6350" cy="895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680960" y="4690110"/>
            <a:ext cx="3674745" cy="368300"/>
          </a:xfrm>
          <a:prstGeom prst="rect">
            <a:avLst/>
          </a:prstGeom>
          <a:noFill/>
        </p:spPr>
        <p:txBody>
          <a:bodyPr wrap="square" rtlCol="0" anchor="t">
            <a:spAutoFit/>
            <a:scene3d>
              <a:camera prst="orthographicFront"/>
              <a:lightRig rig="threePt" dir="t"/>
            </a:scene3d>
          </a:bodyPr>
          <a:lstStyle/>
          <a:p>
            <a:r>
              <a:rPr lang="zh-CN" altLang="en-US" dirty="0">
                <a:ln/>
                <a:solidFill>
                  <a:schemeClr val="accent1"/>
                </a:solidFill>
                <a:effectLst>
                  <a:outerShdw blurRad="38100" dist="25400" dir="5400000" algn="ctr" rotWithShape="0">
                    <a:srgbClr val="6E747A">
                      <a:alpha val="43000"/>
                    </a:srgbClr>
                  </a:outerShdw>
                </a:effectLst>
              </a:rPr>
              <a:t>根据知识图谱</a:t>
            </a:r>
          </a:p>
        </p:txBody>
      </p:sp>
      <p:sp>
        <p:nvSpPr>
          <p:cNvPr id="21" name="矩形 20"/>
          <p:cNvSpPr/>
          <p:nvPr/>
        </p:nvSpPr>
        <p:spPr>
          <a:xfrm>
            <a:off x="5762125" y="5322147"/>
            <a:ext cx="4069080" cy="368300"/>
          </a:xfrm>
          <a:prstGeom prst="rect">
            <a:avLst/>
          </a:prstGeom>
        </p:spPr>
        <p:txBody>
          <a:bodyPr wrap="none">
            <a:spAutoFit/>
          </a:bodyPr>
          <a:lstStyle/>
          <a:p>
            <a:r>
              <a:rPr lang="zh-CN" altLang="en-US" dirty="0"/>
              <a:t>返回肺炎的症状、治疗方案、指导意见</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1097280" cy="368300"/>
          </a:xfrm>
          <a:prstGeom prst="rect">
            <a:avLst/>
          </a:prstGeom>
          <a:noFill/>
        </p:spPr>
        <p:txBody>
          <a:bodyPr vert="horz" wrap="none" rtlCol="0">
            <a:spAutoFit/>
          </a:bodyPr>
          <a:lstStyle/>
          <a:p>
            <a:r>
              <a:rPr lang="zh-CN" altLang="en-US" b="1" dirty="0">
                <a:solidFill>
                  <a:srgbClr val="8FA45E"/>
                </a:solidFill>
              </a:rPr>
              <a:t>智能问答</a:t>
            </a:r>
          </a:p>
        </p:txBody>
      </p:sp>
      <p:sp>
        <p:nvSpPr>
          <p:cNvPr id="7" name="文本框 6"/>
          <p:cNvSpPr txBox="1"/>
          <p:nvPr/>
        </p:nvSpPr>
        <p:spPr>
          <a:xfrm>
            <a:off x="481965" y="1742440"/>
            <a:ext cx="4099560" cy="3538220"/>
          </a:xfrm>
          <a:prstGeom prst="rect">
            <a:avLst/>
          </a:prstGeom>
          <a:noFill/>
        </p:spPr>
        <p:txBody>
          <a:bodyPr wrap="square" rtlCol="0" anchor="t">
            <a:spAutoFit/>
          </a:bodyPr>
          <a:lstStyle/>
          <a:p>
            <a:pPr>
              <a:lnSpc>
                <a:spcPct val="160000"/>
              </a:lnSpc>
            </a:pPr>
            <a:r>
              <a:rPr lang="zh-CN" altLang="en-US"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智能问答其实也是搜索的一种，通过一问一答的形式，精确定位用户查询的知识，为用户提供个性化的查询服务。与普通对话系统不同，智能问答中回答的结果是知识库中的实体或实体关系，评价标准以准确率、召回率、</a:t>
            </a:r>
            <a:r>
              <a:rPr lang="en-US" altLang="zh-CN" sz="2000" dirty="0">
                <a:latin typeface="宋体" panose="02010600030101010101" pitchFamily="2" charset="-122"/>
                <a:ea typeface="宋体" panose="02010600030101010101" pitchFamily="2" charset="-122"/>
              </a:rPr>
              <a:t>F1</a:t>
            </a:r>
            <a:r>
              <a:rPr lang="zh-CN" altLang="en-US" sz="2000" dirty="0">
                <a:latin typeface="宋体" panose="02010600030101010101" pitchFamily="2" charset="-122"/>
                <a:ea typeface="宋体" panose="02010600030101010101" pitchFamily="2" charset="-122"/>
              </a:rPr>
              <a:t>为主。</a:t>
            </a:r>
          </a:p>
        </p:txBody>
      </p:sp>
      <p:sp>
        <p:nvSpPr>
          <p:cNvPr id="3" name="矩形 2"/>
          <p:cNvSpPr/>
          <p:nvPr/>
        </p:nvSpPr>
        <p:spPr>
          <a:xfrm>
            <a:off x="8188460" y="1742652"/>
            <a:ext cx="1097280" cy="368300"/>
          </a:xfrm>
          <a:prstGeom prst="rect">
            <a:avLst/>
          </a:prstGeom>
        </p:spPr>
        <p:txBody>
          <a:bodyPr wrap="none">
            <a:spAutoFit/>
          </a:bodyPr>
          <a:lstStyle/>
          <a:p>
            <a:r>
              <a:rPr lang="zh-CN" altLang="en-US" dirty="0"/>
              <a:t>给定问题</a:t>
            </a:r>
          </a:p>
        </p:txBody>
      </p:sp>
      <p:cxnSp>
        <p:nvCxnSpPr>
          <p:cNvPr id="10" name="直接箭头连接符 9"/>
          <p:cNvCxnSpPr/>
          <p:nvPr/>
        </p:nvCxnSpPr>
        <p:spPr>
          <a:xfrm>
            <a:off x="8730615" y="2110740"/>
            <a:ext cx="0" cy="817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550285" y="2928832"/>
            <a:ext cx="2373630" cy="368300"/>
          </a:xfrm>
          <a:prstGeom prst="rect">
            <a:avLst/>
          </a:prstGeom>
        </p:spPr>
        <p:txBody>
          <a:bodyPr wrap="none">
            <a:spAutoFit/>
          </a:bodyPr>
          <a:lstStyle/>
          <a:p>
            <a:r>
              <a:rPr lang="zh-CN" altLang="en-US" dirty="0"/>
              <a:t>语义解析</a:t>
            </a:r>
            <a:r>
              <a:rPr lang="en-US" altLang="zh-CN" dirty="0"/>
              <a:t>(</a:t>
            </a:r>
            <a:r>
              <a:rPr lang="zh-CN" altLang="en-US" dirty="0"/>
              <a:t>实体、关系</a:t>
            </a:r>
            <a:r>
              <a:rPr lang="en-US" altLang="zh-CN" dirty="0"/>
              <a:t>)</a:t>
            </a:r>
          </a:p>
        </p:txBody>
      </p:sp>
      <p:cxnSp>
        <p:nvCxnSpPr>
          <p:cNvPr id="14" name="直接箭头连接符 13"/>
          <p:cNvCxnSpPr/>
          <p:nvPr/>
        </p:nvCxnSpPr>
        <p:spPr>
          <a:xfrm>
            <a:off x="8730615" y="3296920"/>
            <a:ext cx="6350" cy="7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778885" y="4058497"/>
            <a:ext cx="1916430" cy="368300"/>
          </a:xfrm>
          <a:prstGeom prst="rect">
            <a:avLst/>
          </a:prstGeom>
        </p:spPr>
        <p:txBody>
          <a:bodyPr wrap="none">
            <a:spAutoFit/>
          </a:bodyPr>
          <a:lstStyle/>
          <a:p>
            <a:r>
              <a:rPr lang="zh-CN" altLang="en-US" dirty="0"/>
              <a:t>知识库</a:t>
            </a:r>
            <a:r>
              <a:rPr lang="en-US" altLang="zh-CN" dirty="0"/>
              <a:t>(</a:t>
            </a:r>
            <a:r>
              <a:rPr lang="zh-CN" altLang="en-US" dirty="0"/>
              <a:t>图谱</a:t>
            </a:r>
            <a:r>
              <a:rPr lang="en-US" altLang="zh-CN" dirty="0"/>
              <a:t>)</a:t>
            </a:r>
            <a:r>
              <a:rPr lang="zh-CN" altLang="en-US" dirty="0"/>
              <a:t>查询</a:t>
            </a:r>
          </a:p>
        </p:txBody>
      </p:sp>
      <p:cxnSp>
        <p:nvCxnSpPr>
          <p:cNvPr id="19" name="直接箭头连接符 18"/>
          <p:cNvCxnSpPr/>
          <p:nvPr/>
        </p:nvCxnSpPr>
        <p:spPr>
          <a:xfrm>
            <a:off x="8730615" y="4426585"/>
            <a:ext cx="6350" cy="895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959860" y="5322147"/>
            <a:ext cx="1554480" cy="368300"/>
          </a:xfrm>
          <a:prstGeom prst="rect">
            <a:avLst/>
          </a:prstGeom>
        </p:spPr>
        <p:txBody>
          <a:bodyPr wrap="none">
            <a:spAutoFit/>
          </a:bodyPr>
          <a:lstStyle/>
          <a:p>
            <a:r>
              <a:rPr lang="zh-CN" altLang="en-US" dirty="0"/>
              <a:t>推理得到答案</a:t>
            </a:r>
          </a:p>
        </p:txBody>
      </p:sp>
      <p:sp>
        <p:nvSpPr>
          <p:cNvPr id="2" name="矩形 1"/>
          <p:cNvSpPr/>
          <p:nvPr/>
        </p:nvSpPr>
        <p:spPr>
          <a:xfrm>
            <a:off x="6624455" y="1453727"/>
            <a:ext cx="695325" cy="368300"/>
          </a:xfrm>
          <a:prstGeom prst="rect">
            <a:avLst/>
          </a:prstGeom>
        </p:spPr>
        <p:txBody>
          <a:bodyPr wrap="none">
            <a:spAutoFit/>
          </a:bodyPr>
          <a:lstStyle/>
          <a:p>
            <a:r>
              <a:rPr lang="zh-CN" altLang="en-US" b="1" dirty="0"/>
              <a:t>流程</a:t>
            </a:r>
            <a:r>
              <a:rPr lang="en-US" altLang="zh-CN" b="1" dirty="0"/>
              <a:t>:</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6E5DE"/>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8569005" y="2787763"/>
            <a:ext cx="744606" cy="2402764"/>
          </a:xfrm>
          <a:prstGeom prst="rect">
            <a:avLst/>
          </a:prstGeom>
        </p:spPr>
      </p:pic>
      <p:pic>
        <p:nvPicPr>
          <p:cNvPr id="8" name="图片 7"/>
          <p:cNvPicPr>
            <a:picLocks noChangeAspect="1"/>
          </p:cNvPicPr>
          <p:nvPr/>
        </p:nvPicPr>
        <p:blipFill>
          <a:blip r:embed="rId4" cstate="screen"/>
          <a:stretch>
            <a:fillRect/>
          </a:stretch>
        </p:blipFill>
        <p:spPr>
          <a:xfrm>
            <a:off x="4337732" y="2890982"/>
            <a:ext cx="710192" cy="2324549"/>
          </a:xfrm>
          <a:prstGeom prst="rect">
            <a:avLst/>
          </a:prstGeom>
        </p:spPr>
      </p:pic>
      <p:pic>
        <p:nvPicPr>
          <p:cNvPr id="10" name="图片 9"/>
          <p:cNvPicPr>
            <a:picLocks noChangeAspect="1"/>
          </p:cNvPicPr>
          <p:nvPr/>
        </p:nvPicPr>
        <p:blipFill>
          <a:blip r:embed="rId5" cstate="screen"/>
          <a:stretch>
            <a:fillRect/>
          </a:stretch>
        </p:blipFill>
        <p:spPr>
          <a:xfrm>
            <a:off x="2548091" y="2787763"/>
            <a:ext cx="707063" cy="2343321"/>
          </a:xfrm>
          <a:prstGeom prst="rect">
            <a:avLst/>
          </a:prstGeom>
        </p:spPr>
      </p:pic>
      <p:pic>
        <p:nvPicPr>
          <p:cNvPr id="12" name="图片 11"/>
          <p:cNvPicPr>
            <a:picLocks noChangeAspect="1"/>
          </p:cNvPicPr>
          <p:nvPr/>
        </p:nvPicPr>
        <p:blipFill>
          <a:blip r:embed="rId6" cstate="screen"/>
          <a:stretch>
            <a:fillRect/>
          </a:stretch>
        </p:blipFill>
        <p:spPr>
          <a:xfrm>
            <a:off x="6510308" y="2874737"/>
            <a:ext cx="669520" cy="2402764"/>
          </a:xfrm>
          <a:prstGeom prst="rect">
            <a:avLst/>
          </a:prstGeom>
        </p:spPr>
      </p:pic>
      <p:sp>
        <p:nvSpPr>
          <p:cNvPr id="20" name="文本框 19"/>
          <p:cNvSpPr txBox="1"/>
          <p:nvPr/>
        </p:nvSpPr>
        <p:spPr>
          <a:xfrm>
            <a:off x="2623542" y="541020"/>
            <a:ext cx="553998" cy="2246769"/>
          </a:xfrm>
          <a:prstGeom prst="rect">
            <a:avLst/>
          </a:prstGeom>
          <a:noFill/>
        </p:spPr>
        <p:txBody>
          <a:bodyPr vert="eaVert" wrap="none" rtlCol="0">
            <a:spAutoFit/>
          </a:bodyPr>
          <a:lstStyle/>
          <a:p>
            <a:r>
              <a:rPr lang="zh-CN" altLang="en-US" sz="2400" dirty="0">
                <a:solidFill>
                  <a:srgbClr val="8FA45E"/>
                </a:solidFill>
              </a:rPr>
              <a:t>知识图谱的定义</a:t>
            </a:r>
          </a:p>
        </p:txBody>
      </p:sp>
      <p:sp>
        <p:nvSpPr>
          <p:cNvPr id="4" name="文本框 3"/>
          <p:cNvSpPr txBox="1"/>
          <p:nvPr/>
        </p:nvSpPr>
        <p:spPr>
          <a:xfrm>
            <a:off x="4417060" y="541020"/>
            <a:ext cx="551815" cy="2246630"/>
          </a:xfrm>
          <a:prstGeom prst="rect">
            <a:avLst/>
          </a:prstGeom>
          <a:noFill/>
        </p:spPr>
        <p:txBody>
          <a:bodyPr vert="eaVert" wrap="square" rtlCol="0">
            <a:spAutoFit/>
          </a:bodyPr>
          <a:lstStyle/>
          <a:p>
            <a:r>
              <a:rPr lang="zh-CN" altLang="en-US" sz="2400" dirty="0">
                <a:solidFill>
                  <a:srgbClr val="8FA45E"/>
                </a:solidFill>
              </a:rPr>
              <a:t>知识图谱的构建</a:t>
            </a:r>
          </a:p>
        </p:txBody>
      </p:sp>
      <p:sp>
        <p:nvSpPr>
          <p:cNvPr id="9" name="文本框 8"/>
          <p:cNvSpPr txBox="1"/>
          <p:nvPr/>
        </p:nvSpPr>
        <p:spPr>
          <a:xfrm>
            <a:off x="6507837" y="541020"/>
            <a:ext cx="553998" cy="2246769"/>
          </a:xfrm>
          <a:prstGeom prst="rect">
            <a:avLst/>
          </a:prstGeom>
          <a:noFill/>
        </p:spPr>
        <p:txBody>
          <a:bodyPr vert="eaVert" wrap="none" rtlCol="0">
            <a:spAutoFit/>
          </a:bodyPr>
          <a:lstStyle/>
          <a:p>
            <a:r>
              <a:rPr lang="zh-CN" altLang="en-US" sz="2400" dirty="0">
                <a:solidFill>
                  <a:srgbClr val="8FA45E"/>
                </a:solidFill>
              </a:rPr>
              <a:t>知识图谱的存储</a:t>
            </a:r>
          </a:p>
        </p:txBody>
      </p:sp>
      <p:sp>
        <p:nvSpPr>
          <p:cNvPr id="11" name="文本框 10"/>
          <p:cNvSpPr txBox="1"/>
          <p:nvPr/>
        </p:nvSpPr>
        <p:spPr>
          <a:xfrm>
            <a:off x="8663027" y="541020"/>
            <a:ext cx="553998" cy="2628900"/>
          </a:xfrm>
          <a:prstGeom prst="rect">
            <a:avLst/>
          </a:prstGeom>
          <a:noFill/>
        </p:spPr>
        <p:txBody>
          <a:bodyPr vert="eaVert" wrap="square" rtlCol="0">
            <a:spAutoFit/>
          </a:bodyPr>
          <a:lstStyle/>
          <a:p>
            <a:r>
              <a:rPr lang="zh-CN" altLang="en-US" sz="2400" dirty="0">
                <a:solidFill>
                  <a:srgbClr val="8FA45E"/>
                </a:solidFill>
              </a:rPr>
              <a:t>知识图谱的应用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6670" y="2193925"/>
            <a:ext cx="7781290" cy="922020"/>
          </a:xfrm>
          <a:prstGeom prst="rect">
            <a:avLst/>
          </a:prstGeom>
          <a:noFill/>
        </p:spPr>
        <p:txBody>
          <a:bodyPr wrap="square" rtlCol="0">
            <a:spAutoFit/>
          </a:bodyPr>
          <a:lstStyle/>
          <a:p>
            <a:pPr algn="ctr"/>
            <a:r>
              <a:rPr lang="en-US" altLang="zh-CN" sz="5400" dirty="0">
                <a:solidFill>
                  <a:srgbClr val="8FA45E"/>
                </a:solidFill>
                <a:sym typeface="+mn-ea"/>
              </a:rPr>
              <a:t>Thanks</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13710" y="2193925"/>
            <a:ext cx="6973570" cy="923330"/>
          </a:xfrm>
          <a:prstGeom prst="rect">
            <a:avLst/>
          </a:prstGeom>
          <a:noFill/>
        </p:spPr>
        <p:txBody>
          <a:bodyPr wrap="square" rtlCol="0">
            <a:spAutoFit/>
          </a:bodyPr>
          <a:lstStyle/>
          <a:p>
            <a:pPr algn="ctr"/>
            <a:r>
              <a:rPr lang="zh-CN" altLang="en-US" sz="5400" dirty="0">
                <a:solidFill>
                  <a:srgbClr val="8FA45E"/>
                </a:solidFill>
                <a:sym typeface="+mn-ea"/>
              </a:rPr>
              <a:t>知识图谱的定义</a:t>
            </a:r>
            <a:endParaRPr lang="en-US" altLang="zh-CN" sz="4000" dirty="0"/>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526412" y="1207325"/>
            <a:ext cx="1800493" cy="369332"/>
          </a:xfrm>
          <a:prstGeom prst="rect">
            <a:avLst/>
          </a:prstGeom>
          <a:noFill/>
        </p:spPr>
        <p:txBody>
          <a:bodyPr vert="horz" wrap="none" rtlCol="0">
            <a:spAutoFit/>
          </a:bodyPr>
          <a:lstStyle/>
          <a:p>
            <a:r>
              <a:rPr lang="zh-CN" altLang="en-US" b="1" dirty="0">
                <a:solidFill>
                  <a:srgbClr val="8FA45E"/>
                </a:solidFill>
              </a:rPr>
              <a:t>什么是知识图谱</a:t>
            </a:r>
            <a:endParaRPr lang="en-US" altLang="zh-CN" b="1" dirty="0">
              <a:solidFill>
                <a:srgbClr val="8FA45E"/>
              </a:solidFill>
            </a:endParaRPr>
          </a:p>
        </p:txBody>
      </p:sp>
      <p:sp>
        <p:nvSpPr>
          <p:cNvPr id="4" name="文本框 3"/>
          <p:cNvSpPr txBox="1"/>
          <p:nvPr/>
        </p:nvSpPr>
        <p:spPr>
          <a:xfrm>
            <a:off x="796032" y="1697483"/>
            <a:ext cx="9969310" cy="768350"/>
          </a:xfrm>
          <a:prstGeom prst="rect">
            <a:avLst/>
          </a:prstGeom>
          <a:noFill/>
        </p:spPr>
        <p:txBody>
          <a:bodyPr wrap="square" rtlCol="0">
            <a:spAutoFit/>
          </a:bodyPr>
          <a:lstStyle/>
          <a:p>
            <a:pPr>
              <a:lnSpc>
                <a:spcPct val="110000"/>
              </a:lnSpc>
            </a:pPr>
            <a:r>
              <a:rPr lang="zh-CN" altLang="en-US" sz="2000" dirty="0">
                <a:latin typeface="宋体" panose="02010600030101010101" pitchFamily="2" charset="-122"/>
                <a:ea typeface="宋体" panose="02010600030101010101" pitchFamily="2" charset="-122"/>
              </a:rPr>
              <a:t>“知识图谱</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由</a:t>
            </a:r>
            <a:r>
              <a:rPr lang="en-US" altLang="zh-CN" sz="2000" dirty="0">
                <a:latin typeface="宋体" panose="02010600030101010101" pitchFamily="2" charset="-122"/>
                <a:ea typeface="宋体" panose="02010600030101010101" pitchFamily="2" charset="-122"/>
              </a:rPr>
              <a:t>Google</a:t>
            </a:r>
            <a:r>
              <a:rPr lang="zh-CN" altLang="en-US" sz="2000" dirty="0">
                <a:latin typeface="宋体" panose="02010600030101010101" pitchFamily="2" charset="-122"/>
                <a:ea typeface="宋体" panose="02010600030101010101" pitchFamily="2" charset="-122"/>
              </a:rPr>
              <a:t>公司于</a:t>
            </a:r>
            <a:r>
              <a:rPr lang="en-US" altLang="zh-CN" sz="2000" dirty="0">
                <a:latin typeface="宋体" panose="02010600030101010101" pitchFamily="2" charset="-122"/>
                <a:ea typeface="宋体" panose="02010600030101010101" pitchFamily="2" charset="-122"/>
              </a:rPr>
              <a:t>2012</a:t>
            </a:r>
            <a:r>
              <a:rPr lang="zh-CN" altLang="en-US" sz="2000" dirty="0">
                <a:latin typeface="宋体" panose="02010600030101010101" pitchFamily="2" charset="-122"/>
                <a:ea typeface="宋体" panose="02010600030101010101" pitchFamily="2" charset="-122"/>
              </a:rPr>
              <a:t>年提出，用于增强其搜索引擎功能的知识库，是下一代</a:t>
            </a:r>
            <a:r>
              <a:rPr lang="zh-CN" altLang="en-US" sz="2000" b="1" dirty="0">
                <a:latin typeface="宋体" panose="02010600030101010101" pitchFamily="2" charset="-122"/>
                <a:ea typeface="宋体" panose="02010600030101010101" pitchFamily="2" charset="-122"/>
              </a:rPr>
              <a:t>搜索引擎</a:t>
            </a:r>
            <a:r>
              <a:rPr lang="zh-CN" altLang="en-US" sz="2000"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问答系统</a:t>
            </a:r>
            <a:r>
              <a:rPr lang="zh-CN" altLang="en-US" sz="2000" dirty="0">
                <a:latin typeface="宋体" panose="02010600030101010101" pitchFamily="2" charset="-122"/>
                <a:ea typeface="宋体" panose="02010600030101010101" pitchFamily="2" charset="-122"/>
              </a:rPr>
              <a:t>等智能应用的</a:t>
            </a:r>
            <a:r>
              <a:rPr lang="zh-CN" altLang="en-US" sz="2000" b="1" dirty="0">
                <a:latin typeface="宋体" panose="02010600030101010101" pitchFamily="2" charset="-122"/>
                <a:ea typeface="宋体" panose="02010600030101010101" pitchFamily="2" charset="-122"/>
              </a:rPr>
              <a:t>基础设施</a:t>
            </a:r>
            <a:r>
              <a:rPr lang="zh-CN" altLang="en-US" sz="2000" dirty="0">
                <a:latin typeface="宋体" panose="02010600030101010101" pitchFamily="2" charset="-122"/>
                <a:ea typeface="宋体" panose="02010600030101010101" pitchFamily="2" charset="-122"/>
              </a:rPr>
              <a:t>。</a:t>
            </a:r>
          </a:p>
        </p:txBody>
      </p:sp>
      <p:sp>
        <p:nvSpPr>
          <p:cNvPr id="7" name="文本框 6"/>
          <p:cNvSpPr txBox="1"/>
          <p:nvPr/>
        </p:nvSpPr>
        <p:spPr>
          <a:xfrm>
            <a:off x="888797" y="2466660"/>
            <a:ext cx="2477255"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代表性的知识图谱</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nvGraphicFramePr>
        <p:xfrm>
          <a:off x="1020417" y="2928061"/>
          <a:ext cx="8470937" cy="2225040"/>
        </p:xfrm>
        <a:graphic>
          <a:graphicData uri="http://schemas.openxmlformats.org/drawingml/2006/table">
            <a:tbl>
              <a:tblPr firstRow="1" bandRow="1">
                <a:tableStyleId>{5C22544A-7EE6-4342-B048-85BDC9FD1C3A}</a:tableStyleId>
              </a:tblPr>
              <a:tblGrid>
                <a:gridCol w="2735899">
                  <a:extLst>
                    <a:ext uri="{9D8B030D-6E8A-4147-A177-3AD203B41FA5}">
                      <a16:colId xmlns:a16="http://schemas.microsoft.com/office/drawing/2014/main" val="20000"/>
                    </a:ext>
                  </a:extLst>
                </a:gridCol>
                <a:gridCol w="2867519">
                  <a:extLst>
                    <a:ext uri="{9D8B030D-6E8A-4147-A177-3AD203B41FA5}">
                      <a16:colId xmlns:a16="http://schemas.microsoft.com/office/drawing/2014/main" val="20001"/>
                    </a:ext>
                  </a:extLst>
                </a:gridCol>
                <a:gridCol w="2867519">
                  <a:extLst>
                    <a:ext uri="{9D8B030D-6E8A-4147-A177-3AD203B41FA5}">
                      <a16:colId xmlns:a16="http://schemas.microsoft.com/office/drawing/2014/main" val="20002"/>
                    </a:ext>
                  </a:extLst>
                </a:gridCol>
              </a:tblGrid>
              <a:tr h="370840">
                <a:tc>
                  <a:txBody>
                    <a:bodyPr/>
                    <a:lstStyle/>
                    <a:p>
                      <a:pPr algn="ctr"/>
                      <a:r>
                        <a:rPr lang="zh-CN" altLang="en-US" dirty="0"/>
                        <a:t>知识图谱库名称</a:t>
                      </a:r>
                    </a:p>
                  </a:txBody>
                  <a:tcPr/>
                </a:tc>
                <a:tc>
                  <a:txBody>
                    <a:bodyPr/>
                    <a:lstStyle/>
                    <a:p>
                      <a:pPr algn="ctr"/>
                      <a:r>
                        <a:rPr lang="zh-CN" altLang="en-US" dirty="0"/>
                        <a:t>机构</a:t>
                      </a:r>
                    </a:p>
                  </a:txBody>
                  <a:tcPr/>
                </a:tc>
                <a:tc>
                  <a:txBody>
                    <a:bodyPr/>
                    <a:lstStyle/>
                    <a:p>
                      <a:pPr algn="ctr"/>
                      <a:r>
                        <a:rPr lang="zh-CN" altLang="en-US" dirty="0"/>
                        <a:t>应用产品</a:t>
                      </a:r>
                    </a:p>
                  </a:txBody>
                  <a:tcPr/>
                </a:tc>
                <a:extLst>
                  <a:ext uri="{0D108BD9-81ED-4DB2-BD59-A6C34878D82A}">
                    <a16:rowId xmlns:a16="http://schemas.microsoft.com/office/drawing/2014/main" val="10000"/>
                  </a:ext>
                </a:extLst>
              </a:tr>
              <a:tr h="370840">
                <a:tc>
                  <a:txBody>
                    <a:bodyPr/>
                    <a:lstStyle/>
                    <a:p>
                      <a:pPr algn="ctr"/>
                      <a:r>
                        <a:rPr lang="en-US" altLang="zh-CN" dirty="0"/>
                        <a:t>Knowledge Vault</a:t>
                      </a:r>
                      <a:endParaRPr lang="zh-CN" altLang="en-US" dirty="0"/>
                    </a:p>
                  </a:txBody>
                  <a:tcPr/>
                </a:tc>
                <a:tc>
                  <a:txBody>
                    <a:bodyPr/>
                    <a:lstStyle/>
                    <a:p>
                      <a:pPr algn="ctr"/>
                      <a:r>
                        <a:rPr lang="en-US" altLang="zh-CN" dirty="0"/>
                        <a:t>Google</a:t>
                      </a:r>
                      <a:endParaRPr lang="zh-CN" altLang="en-US" dirty="0"/>
                    </a:p>
                  </a:txBody>
                  <a:tcPr/>
                </a:tc>
                <a:tc>
                  <a:txBody>
                    <a:bodyPr/>
                    <a:lstStyle/>
                    <a:p>
                      <a:pPr algn="ctr"/>
                      <a:r>
                        <a:rPr lang="en-US" altLang="zh-CN" dirty="0"/>
                        <a:t>Google Search Engine</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维基数据</a:t>
                      </a:r>
                      <a:r>
                        <a:rPr lang="en-US" altLang="zh-CN" dirty="0"/>
                        <a:t>(</a:t>
                      </a:r>
                      <a:r>
                        <a:rPr lang="en-US" altLang="zh-CN" dirty="0" err="1"/>
                        <a:t>Wikidata</a:t>
                      </a:r>
                      <a:r>
                        <a:rPr lang="en-US" altLang="zh-CN" dirty="0"/>
                        <a:t>)</a:t>
                      </a:r>
                      <a:endParaRPr lang="zh-CN" altLang="en-US" dirty="0"/>
                    </a:p>
                  </a:txBody>
                  <a:tcPr/>
                </a:tc>
                <a:tc>
                  <a:txBody>
                    <a:bodyPr/>
                    <a:lstStyle/>
                    <a:p>
                      <a:pPr algn="ctr"/>
                      <a:r>
                        <a:rPr lang="zh-CN" altLang="en-US" dirty="0"/>
                        <a:t>维基媒体基金会</a:t>
                      </a:r>
                    </a:p>
                  </a:txBody>
                  <a:tcPr/>
                </a:tc>
                <a:tc>
                  <a:txBody>
                    <a:bodyPr/>
                    <a:lstStyle/>
                    <a:p>
                      <a:pPr algn="ctr"/>
                      <a:r>
                        <a:rPr lang="en-US" altLang="zh-CN" dirty="0"/>
                        <a:t>Wikipedia</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Wolfram Alpha</a:t>
                      </a:r>
                      <a:endParaRPr lang="zh-CN" altLang="en-US" dirty="0"/>
                    </a:p>
                  </a:txBody>
                  <a:tcPr/>
                </a:tc>
                <a:tc>
                  <a:txBody>
                    <a:bodyPr/>
                    <a:lstStyle/>
                    <a:p>
                      <a:pPr algn="ctr"/>
                      <a:r>
                        <a:rPr lang="zh-CN" altLang="en-US" dirty="0"/>
                        <a:t>沃尔夫勒姆公司</a:t>
                      </a:r>
                    </a:p>
                  </a:txBody>
                  <a:tcPr/>
                </a:tc>
                <a:tc>
                  <a:txBody>
                    <a:bodyPr/>
                    <a:lstStyle/>
                    <a:p>
                      <a:pPr algn="ctr"/>
                      <a:r>
                        <a:rPr lang="en-US" altLang="zh-CN" dirty="0"/>
                        <a:t>Apple Siri</a:t>
                      </a:r>
                      <a:endParaRPr lang="zh-CN" altLang="en-US" dirty="0"/>
                    </a:p>
                  </a:txBody>
                  <a:tcPr/>
                </a:tc>
                <a:extLst>
                  <a:ext uri="{0D108BD9-81ED-4DB2-BD59-A6C34878D82A}">
                    <a16:rowId xmlns:a16="http://schemas.microsoft.com/office/drawing/2014/main" val="10003"/>
                  </a:ext>
                </a:extLst>
              </a:tr>
              <a:tr h="370840">
                <a:tc>
                  <a:txBody>
                    <a:bodyPr/>
                    <a:lstStyle/>
                    <a:p>
                      <a:pPr algn="ctr"/>
                      <a:r>
                        <a:rPr lang="zh-CN" altLang="en-US" dirty="0"/>
                        <a:t>知心</a:t>
                      </a:r>
                    </a:p>
                  </a:txBody>
                  <a:tcPr/>
                </a:tc>
                <a:tc>
                  <a:txBody>
                    <a:bodyPr/>
                    <a:lstStyle/>
                    <a:p>
                      <a:pPr algn="ctr"/>
                      <a:r>
                        <a:rPr lang="zh-CN" altLang="en-US" dirty="0"/>
                        <a:t>百度</a:t>
                      </a:r>
                    </a:p>
                  </a:txBody>
                  <a:tcPr/>
                </a:tc>
                <a:tc>
                  <a:txBody>
                    <a:bodyPr/>
                    <a:lstStyle/>
                    <a:p>
                      <a:pPr algn="ctr"/>
                      <a:r>
                        <a:rPr lang="zh-CN" altLang="en-US" dirty="0"/>
                        <a:t>百度搜索</a:t>
                      </a:r>
                    </a:p>
                  </a:txBody>
                  <a:tcPr/>
                </a:tc>
                <a:extLst>
                  <a:ext uri="{0D108BD9-81ED-4DB2-BD59-A6C34878D82A}">
                    <a16:rowId xmlns:a16="http://schemas.microsoft.com/office/drawing/2014/main" val="10004"/>
                  </a:ext>
                </a:extLst>
              </a:tr>
              <a:tr h="370840">
                <a:tc>
                  <a:txBody>
                    <a:bodyPr/>
                    <a:lstStyle/>
                    <a:p>
                      <a:pPr algn="ctr"/>
                      <a:r>
                        <a:rPr lang="zh-CN" altLang="en-US" dirty="0"/>
                        <a:t>知立方</a:t>
                      </a:r>
                    </a:p>
                  </a:txBody>
                  <a:tcPr/>
                </a:tc>
                <a:tc>
                  <a:txBody>
                    <a:bodyPr/>
                    <a:lstStyle/>
                    <a:p>
                      <a:pPr algn="ctr"/>
                      <a:r>
                        <a:rPr lang="zh-CN" altLang="en-US" dirty="0"/>
                        <a:t>搜狗</a:t>
                      </a:r>
                    </a:p>
                  </a:txBody>
                  <a:tcPr/>
                </a:tc>
                <a:tc>
                  <a:txBody>
                    <a:bodyPr/>
                    <a:lstStyle/>
                    <a:p>
                      <a:pPr algn="ctr"/>
                      <a:r>
                        <a:rPr lang="zh-CN" altLang="en-US" dirty="0"/>
                        <a:t>搜狗搜索</a:t>
                      </a:r>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526412" y="1207325"/>
            <a:ext cx="1569660" cy="369332"/>
          </a:xfrm>
          <a:prstGeom prst="rect">
            <a:avLst/>
          </a:prstGeom>
          <a:noFill/>
        </p:spPr>
        <p:txBody>
          <a:bodyPr vert="horz" wrap="none" rtlCol="0">
            <a:spAutoFit/>
          </a:bodyPr>
          <a:lstStyle/>
          <a:p>
            <a:r>
              <a:rPr lang="zh-CN" altLang="en-US" b="1" dirty="0">
                <a:solidFill>
                  <a:srgbClr val="8FA45E"/>
                </a:solidFill>
              </a:rPr>
              <a:t>知识图谱概念</a:t>
            </a:r>
            <a:endParaRPr lang="en-US" altLang="zh-CN" b="1" dirty="0">
              <a:solidFill>
                <a:srgbClr val="8FA45E"/>
              </a:solidFill>
            </a:endParaRPr>
          </a:p>
        </p:txBody>
      </p:sp>
      <p:sp>
        <p:nvSpPr>
          <p:cNvPr id="4" name="文本框 3"/>
          <p:cNvSpPr txBox="1"/>
          <p:nvPr/>
        </p:nvSpPr>
        <p:spPr>
          <a:xfrm>
            <a:off x="796032" y="1637158"/>
            <a:ext cx="9969310" cy="768350"/>
          </a:xfrm>
          <a:prstGeom prst="rect">
            <a:avLst/>
          </a:prstGeom>
          <a:noFill/>
        </p:spPr>
        <p:txBody>
          <a:bodyPr wrap="square" rtlCol="0">
            <a:spAutoFit/>
          </a:bodyPr>
          <a:lstStyle/>
          <a:p>
            <a:pPr>
              <a:lnSpc>
                <a:spcPct val="110000"/>
              </a:lnSpc>
            </a:pPr>
            <a:r>
              <a:rPr lang="zh-CN" altLang="en-US" sz="2000" dirty="0">
                <a:latin typeface="宋体" panose="02010600030101010101" pitchFamily="2" charset="-122"/>
                <a:ea typeface="宋体" panose="02010600030101010101" pitchFamily="2" charset="-122"/>
              </a:rPr>
              <a:t>知识图谱，是一种基于</a:t>
            </a:r>
            <a:r>
              <a:rPr lang="zh-CN" altLang="en-US" sz="2000" b="1" dirty="0">
                <a:latin typeface="宋体" panose="02010600030101010101" pitchFamily="2" charset="-122"/>
                <a:ea typeface="宋体" panose="02010600030101010101" pitchFamily="2" charset="-122"/>
              </a:rPr>
              <a:t>有向图</a:t>
            </a:r>
            <a:r>
              <a:rPr lang="zh-CN" altLang="en-US" sz="2000" dirty="0">
                <a:latin typeface="宋体" panose="02010600030101010101" pitchFamily="2" charset="-122"/>
                <a:ea typeface="宋体" panose="02010600030101010101" pitchFamily="2" charset="-122"/>
              </a:rPr>
              <a:t>的数据结构，由节点及有向边组成，图中的每个节点称为</a:t>
            </a:r>
            <a:r>
              <a:rPr lang="zh-CN" altLang="en-US" sz="2000" b="1" dirty="0">
                <a:latin typeface="宋体" panose="02010600030101010101" pitchFamily="2" charset="-122"/>
                <a:ea typeface="宋体" panose="02010600030101010101" pitchFamily="2" charset="-122"/>
              </a:rPr>
              <a:t>实体</a:t>
            </a:r>
            <a:r>
              <a:rPr lang="zh-CN" altLang="en-US" sz="2000" dirty="0">
                <a:latin typeface="宋体" panose="02010600030101010101" pitchFamily="2" charset="-122"/>
                <a:ea typeface="宋体" panose="02010600030101010101" pitchFamily="2" charset="-122"/>
              </a:rPr>
              <a:t>，边代表实体间的</a:t>
            </a:r>
            <a:r>
              <a:rPr lang="zh-CN" altLang="en-US" sz="2000" b="1" dirty="0">
                <a:latin typeface="宋体" panose="02010600030101010101" pitchFamily="2" charset="-122"/>
                <a:ea typeface="宋体" panose="02010600030101010101" pitchFamily="2" charset="-122"/>
              </a:rPr>
              <a:t>逻辑关系。</a:t>
            </a:r>
            <a:endParaRPr lang="zh-CN" altLang="en-US" sz="2000"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2650" y="2405369"/>
            <a:ext cx="7886700" cy="390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2613216" cy="369332"/>
          </a:xfrm>
          <a:prstGeom prst="rect">
            <a:avLst/>
          </a:prstGeom>
          <a:noFill/>
        </p:spPr>
        <p:txBody>
          <a:bodyPr vert="horz" wrap="none" rtlCol="0">
            <a:spAutoFit/>
          </a:bodyPr>
          <a:lstStyle/>
          <a:p>
            <a:r>
              <a:rPr lang="zh-CN" altLang="en-US" b="1" dirty="0">
                <a:solidFill>
                  <a:srgbClr val="8FA45E"/>
                </a:solidFill>
              </a:rPr>
              <a:t>知识图谱的表示</a:t>
            </a:r>
            <a:r>
              <a:rPr lang="en-US" altLang="zh-CN" b="1" dirty="0">
                <a:solidFill>
                  <a:srgbClr val="8FA45E"/>
                </a:solidFill>
              </a:rPr>
              <a:t>: </a:t>
            </a:r>
            <a:r>
              <a:rPr lang="zh-CN" altLang="en-US" b="1" dirty="0">
                <a:solidFill>
                  <a:srgbClr val="8FA45E"/>
                </a:solidFill>
              </a:rPr>
              <a:t>三元组</a:t>
            </a:r>
            <a:endParaRPr lang="en-US" altLang="zh-CN" b="1" dirty="0">
              <a:solidFill>
                <a:srgbClr val="8FA45E"/>
              </a:solidFill>
            </a:endParaRPr>
          </a:p>
        </p:txBody>
      </p:sp>
      <p:sp>
        <p:nvSpPr>
          <p:cNvPr id="2" name="文本框 1"/>
          <p:cNvSpPr txBox="1"/>
          <p:nvPr/>
        </p:nvSpPr>
        <p:spPr>
          <a:xfrm>
            <a:off x="572770" y="3105834"/>
            <a:ext cx="3601665" cy="700405"/>
          </a:xfrm>
          <a:prstGeom prst="rect">
            <a:avLst/>
          </a:prstGeom>
          <a:noFill/>
        </p:spPr>
        <p:txBody>
          <a:bodyPr wrap="square" rtlCol="0" anchor="t">
            <a:spAutoFit/>
          </a:bodyPr>
          <a:lstStyle/>
          <a:p>
            <a:pPr algn="just">
              <a:lnSpc>
                <a:spcPct val="110000"/>
              </a:lnSpc>
            </a:pPr>
            <a:r>
              <a:rPr lang="zh-CN" altLang="en-US" dirty="0">
                <a:latin typeface="宋体" panose="02010600030101010101" pitchFamily="2" charset="-122"/>
                <a:ea typeface="宋体" panose="02010600030101010101" pitchFamily="2" charset="-122"/>
              </a:rPr>
              <a:t>知识图谱可以使用三元组来表示，每一条记录描述一个事实。</a:t>
            </a:r>
          </a:p>
        </p:txBody>
      </p:sp>
      <p:sp>
        <p:nvSpPr>
          <p:cNvPr id="7" name="文本框 6"/>
          <p:cNvSpPr txBox="1"/>
          <p:nvPr/>
        </p:nvSpPr>
        <p:spPr>
          <a:xfrm>
            <a:off x="572770" y="1746175"/>
            <a:ext cx="3364423" cy="923330"/>
          </a:xfrm>
          <a:prstGeom prst="rect">
            <a:avLst/>
          </a:prstGeom>
          <a:noFill/>
        </p:spPr>
        <p:txBody>
          <a:bodyPr wrap="square" rtlCol="0" anchor="t">
            <a:spAutoFit/>
          </a:bodyPr>
          <a:lstStyle/>
          <a:p>
            <a:r>
              <a:rPr lang="zh-CN" altLang="en-US" dirty="0">
                <a:latin typeface="宋体" panose="02010600030101010101" pitchFamily="2" charset="-122"/>
                <a:ea typeface="宋体" panose="02010600030101010101" pitchFamily="2" charset="-122"/>
              </a:rPr>
              <a:t>​三元组的基本形式主要包括</a:t>
            </a:r>
            <a:r>
              <a:rPr lang="en-US" altLang="zh-CN" dirty="0">
                <a:latin typeface="宋体" panose="02010600030101010101" pitchFamily="2" charset="-122"/>
                <a:ea typeface="宋体" panose="02010600030101010101" pitchFamily="2" charset="-122"/>
              </a:rPr>
              <a:t>:</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实体</a:t>
            </a:r>
            <a:r>
              <a:rPr lang="en-US" altLang="zh-CN" dirty="0">
                <a:latin typeface="宋体" panose="02010600030101010101" pitchFamily="2" charset="-122"/>
                <a:ea typeface="宋体" panose="02010600030101010101" pitchFamily="2" charset="-122"/>
              </a:rPr>
              <a:t>1 -- </a:t>
            </a:r>
            <a:r>
              <a:rPr lang="zh-CN" altLang="en-US" dirty="0">
                <a:latin typeface="宋体" panose="02010600030101010101" pitchFamily="2" charset="-122"/>
                <a:ea typeface="宋体" panose="02010600030101010101" pitchFamily="2" charset="-122"/>
              </a:rPr>
              <a:t>关系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实体</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实体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属性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属性值</a:t>
            </a:r>
          </a:p>
        </p:txBody>
      </p:sp>
      <p:cxnSp>
        <p:nvCxnSpPr>
          <p:cNvPr id="8" name="直接箭头连接符 7"/>
          <p:cNvCxnSpPr/>
          <p:nvPr/>
        </p:nvCxnSpPr>
        <p:spPr>
          <a:xfrm>
            <a:off x="3436755" y="5138513"/>
            <a:ext cx="24110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973856" y="4953847"/>
            <a:ext cx="1969135" cy="369332"/>
          </a:xfrm>
          <a:prstGeom prst="rect">
            <a:avLst/>
          </a:prstGeom>
          <a:noFill/>
        </p:spPr>
        <p:txBody>
          <a:bodyPr wrap="square" rtlCol="0" anchor="t">
            <a:spAutoFit/>
          </a:bodyPr>
          <a:lstStyle/>
          <a:p>
            <a:r>
              <a:rPr lang="zh-CN" altLang="en-US" dirty="0"/>
              <a:t>泰山是五岳之一。</a:t>
            </a:r>
          </a:p>
        </p:txBody>
      </p:sp>
      <p:cxnSp>
        <p:nvCxnSpPr>
          <p:cNvPr id="11" name="直接箭头连接符 10"/>
          <p:cNvCxnSpPr/>
          <p:nvPr/>
        </p:nvCxnSpPr>
        <p:spPr>
          <a:xfrm flipV="1">
            <a:off x="3544571" y="5542979"/>
            <a:ext cx="2303279" cy="125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973856" y="5351017"/>
            <a:ext cx="2817556" cy="369332"/>
          </a:xfrm>
          <a:prstGeom prst="rect">
            <a:avLst/>
          </a:prstGeom>
          <a:noFill/>
        </p:spPr>
        <p:txBody>
          <a:bodyPr wrap="square" rtlCol="0" anchor="t">
            <a:spAutoFit/>
          </a:bodyPr>
          <a:lstStyle/>
          <a:p>
            <a:r>
              <a:rPr lang="zh-CN" altLang="en-US" dirty="0"/>
              <a:t>泰山的海拔高度是</a:t>
            </a:r>
            <a:r>
              <a:rPr lang="en-US" altLang="zh-CN" dirty="0"/>
              <a:t>1545</a:t>
            </a:r>
            <a:r>
              <a:rPr lang="zh-CN" altLang="en-US" dirty="0"/>
              <a:t>米。</a:t>
            </a:r>
          </a:p>
        </p:txBody>
      </p:sp>
      <p:sp>
        <p:nvSpPr>
          <p:cNvPr id="3" name="矩形 2"/>
          <p:cNvSpPr/>
          <p:nvPr/>
        </p:nvSpPr>
        <p:spPr>
          <a:xfrm>
            <a:off x="482100" y="4953847"/>
            <a:ext cx="2954655" cy="369332"/>
          </a:xfrm>
          <a:prstGeom prst="rect">
            <a:avLst/>
          </a:prstGeom>
        </p:spPr>
        <p:txBody>
          <a:bodyPr wrap="none">
            <a:spAutoFit/>
          </a:bodyPr>
          <a:lstStyle/>
          <a:p>
            <a:r>
              <a:rPr lang="zh-CN" altLang="en-US" dirty="0"/>
              <a:t>（五岳，五岳之一，泰山）</a:t>
            </a:r>
          </a:p>
        </p:txBody>
      </p:sp>
      <p:sp>
        <p:nvSpPr>
          <p:cNvPr id="16" name="矩形 15"/>
          <p:cNvSpPr/>
          <p:nvPr/>
        </p:nvSpPr>
        <p:spPr>
          <a:xfrm>
            <a:off x="482099" y="5358313"/>
            <a:ext cx="3211135" cy="369332"/>
          </a:xfrm>
          <a:prstGeom prst="rect">
            <a:avLst/>
          </a:prstGeom>
        </p:spPr>
        <p:txBody>
          <a:bodyPr wrap="none">
            <a:spAutoFit/>
          </a:bodyPr>
          <a:lstStyle/>
          <a:p>
            <a:r>
              <a:rPr lang="zh-CN" altLang="en-US" dirty="0"/>
              <a:t>（泰山，海拔高度，</a:t>
            </a:r>
            <a:r>
              <a:rPr lang="en-US" altLang="zh-CN" dirty="0"/>
              <a:t>1545</a:t>
            </a:r>
            <a:r>
              <a:rPr lang="zh-CN" altLang="en-US" dirty="0"/>
              <a:t>米）</a:t>
            </a:r>
          </a:p>
        </p:txBody>
      </p:sp>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l="2395" r="1439" b="3762"/>
          <a:stretch>
            <a:fillRect/>
          </a:stretch>
        </p:blipFill>
        <p:spPr>
          <a:xfrm>
            <a:off x="4306957" y="1628883"/>
            <a:ext cx="6202017" cy="3073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13710" y="2193925"/>
            <a:ext cx="6973570" cy="923330"/>
          </a:xfrm>
          <a:prstGeom prst="rect">
            <a:avLst/>
          </a:prstGeom>
          <a:noFill/>
        </p:spPr>
        <p:txBody>
          <a:bodyPr wrap="square" rtlCol="0">
            <a:spAutoFit/>
          </a:bodyPr>
          <a:lstStyle/>
          <a:p>
            <a:pPr algn="ctr"/>
            <a:r>
              <a:rPr lang="zh-CN" altLang="en-US" sz="5400" dirty="0">
                <a:solidFill>
                  <a:srgbClr val="8FA45E"/>
                </a:solidFill>
                <a:sym typeface="+mn-ea"/>
              </a:rPr>
              <a:t>知识图谱的构建</a:t>
            </a:r>
            <a:endParaRPr lang="en-US" altLang="zh-CN" sz="4000" dirty="0"/>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278127" y="1207325"/>
            <a:ext cx="1800493" cy="369332"/>
          </a:xfrm>
          <a:prstGeom prst="rect">
            <a:avLst/>
          </a:prstGeom>
          <a:noFill/>
        </p:spPr>
        <p:txBody>
          <a:bodyPr vert="horz" wrap="none" rtlCol="0">
            <a:spAutoFit/>
          </a:bodyPr>
          <a:lstStyle/>
          <a:p>
            <a:r>
              <a:rPr lang="zh-CN" altLang="en-US" b="1" dirty="0">
                <a:solidFill>
                  <a:srgbClr val="8FA45E"/>
                </a:solidFill>
              </a:rPr>
              <a:t>知识图谱的构建</a:t>
            </a:r>
            <a:endParaRPr lang="en-US" altLang="zh-CN" b="1" dirty="0">
              <a:solidFill>
                <a:srgbClr val="8FA45E"/>
              </a:solidFill>
            </a:endParaRPr>
          </a:p>
        </p:txBody>
      </p:sp>
      <p:sp>
        <p:nvSpPr>
          <p:cNvPr id="9" name="矩形 8"/>
          <p:cNvSpPr/>
          <p:nvPr/>
        </p:nvSpPr>
        <p:spPr>
          <a:xfrm>
            <a:off x="3751453" y="2598003"/>
            <a:ext cx="1704313" cy="646331"/>
          </a:xfrm>
          <a:prstGeom prst="rect">
            <a:avLst/>
          </a:prstGeom>
        </p:spPr>
        <p:txBody>
          <a:bodyPr wrap="none">
            <a:spAutoFit/>
          </a:bodyPr>
          <a:lstStyle/>
          <a:p>
            <a:r>
              <a:rPr lang="zh-CN" altLang="en-US" dirty="0"/>
              <a:t>结构化数据</a:t>
            </a:r>
            <a:endParaRPr lang="en-US" altLang="zh-CN" dirty="0"/>
          </a:p>
          <a:p>
            <a:r>
              <a:rPr lang="en-US" altLang="zh-CN" dirty="0"/>
              <a:t>(</a:t>
            </a:r>
            <a:r>
              <a:rPr lang="zh-CN" altLang="en-US" dirty="0"/>
              <a:t>公司数据库表</a:t>
            </a:r>
            <a:r>
              <a:rPr lang="en-US" altLang="zh-CN" dirty="0"/>
              <a:t>)</a:t>
            </a:r>
            <a:endParaRPr lang="zh-CN" altLang="en-US" dirty="0"/>
          </a:p>
        </p:txBody>
      </p:sp>
      <p:sp>
        <p:nvSpPr>
          <p:cNvPr id="16" name="矩形 15"/>
          <p:cNvSpPr/>
          <p:nvPr/>
        </p:nvSpPr>
        <p:spPr>
          <a:xfrm>
            <a:off x="3751453" y="3746212"/>
            <a:ext cx="1569660" cy="646331"/>
          </a:xfrm>
          <a:prstGeom prst="rect">
            <a:avLst/>
          </a:prstGeom>
        </p:spPr>
        <p:txBody>
          <a:bodyPr wrap="none">
            <a:spAutoFit/>
          </a:bodyPr>
          <a:lstStyle/>
          <a:p>
            <a:r>
              <a:rPr lang="zh-CN" altLang="en-US" dirty="0"/>
              <a:t>非结构化数据</a:t>
            </a:r>
            <a:endParaRPr lang="en-US" altLang="zh-CN" dirty="0"/>
          </a:p>
          <a:p>
            <a:r>
              <a:rPr lang="en-US" altLang="zh-CN" dirty="0"/>
              <a:t>(</a:t>
            </a:r>
            <a:r>
              <a:rPr lang="zh-CN" altLang="en-US" dirty="0"/>
              <a:t>网页爬取</a:t>
            </a:r>
            <a:r>
              <a:rPr lang="en-US" altLang="zh-CN" dirty="0"/>
              <a:t>)</a:t>
            </a:r>
            <a:endParaRPr lang="zh-CN" altLang="en-US" dirty="0"/>
          </a:p>
        </p:txBody>
      </p:sp>
      <p:cxnSp>
        <p:nvCxnSpPr>
          <p:cNvPr id="17" name="直接箭头连接符 16"/>
          <p:cNvCxnSpPr/>
          <p:nvPr/>
        </p:nvCxnSpPr>
        <p:spPr>
          <a:xfrm>
            <a:off x="3484096" y="2890150"/>
            <a:ext cx="3325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476994" y="3429000"/>
            <a:ext cx="10071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59188" y="3244334"/>
            <a:ext cx="646331" cy="369332"/>
          </a:xfrm>
          <a:prstGeom prst="rect">
            <a:avLst/>
          </a:prstGeom>
        </p:spPr>
        <p:txBody>
          <a:bodyPr wrap="none">
            <a:spAutoFit/>
          </a:bodyPr>
          <a:lstStyle/>
          <a:p>
            <a:r>
              <a:rPr lang="zh-CN" altLang="en-US" dirty="0"/>
              <a:t>构建</a:t>
            </a:r>
          </a:p>
        </p:txBody>
      </p:sp>
      <p:cxnSp>
        <p:nvCxnSpPr>
          <p:cNvPr id="20" name="直接箭头连接符 19"/>
          <p:cNvCxnSpPr/>
          <p:nvPr/>
        </p:nvCxnSpPr>
        <p:spPr>
          <a:xfrm>
            <a:off x="834935" y="3429000"/>
            <a:ext cx="5340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22667" y="3059668"/>
            <a:ext cx="646331" cy="369332"/>
          </a:xfrm>
          <a:prstGeom prst="rect">
            <a:avLst/>
          </a:prstGeom>
        </p:spPr>
        <p:txBody>
          <a:bodyPr wrap="none">
            <a:spAutoFit/>
          </a:bodyPr>
          <a:lstStyle/>
          <a:p>
            <a:r>
              <a:rPr lang="zh-CN" altLang="en-US" dirty="0"/>
              <a:t>前提</a:t>
            </a:r>
          </a:p>
        </p:txBody>
      </p:sp>
      <p:sp>
        <p:nvSpPr>
          <p:cNvPr id="12" name="矩形 11"/>
          <p:cNvSpPr/>
          <p:nvPr/>
        </p:nvSpPr>
        <p:spPr>
          <a:xfrm>
            <a:off x="1368998" y="3244334"/>
            <a:ext cx="1107996" cy="369332"/>
          </a:xfrm>
          <a:prstGeom prst="rect">
            <a:avLst/>
          </a:prstGeom>
        </p:spPr>
        <p:txBody>
          <a:bodyPr wrap="none">
            <a:spAutoFit/>
          </a:bodyPr>
          <a:lstStyle/>
          <a:p>
            <a:r>
              <a:rPr lang="zh-CN" altLang="en-US" dirty="0"/>
              <a:t>数据抽取</a:t>
            </a:r>
          </a:p>
        </p:txBody>
      </p:sp>
      <p:sp>
        <p:nvSpPr>
          <p:cNvPr id="13" name="矩形 12"/>
          <p:cNvSpPr/>
          <p:nvPr/>
        </p:nvSpPr>
        <p:spPr>
          <a:xfrm>
            <a:off x="2376100" y="3059668"/>
            <a:ext cx="1107996" cy="369332"/>
          </a:xfrm>
          <a:prstGeom prst="rect">
            <a:avLst/>
          </a:prstGeom>
        </p:spPr>
        <p:txBody>
          <a:bodyPr wrap="none">
            <a:spAutoFit/>
          </a:bodyPr>
          <a:lstStyle/>
          <a:p>
            <a:r>
              <a:rPr lang="zh-CN" altLang="en-US" dirty="0"/>
              <a:t>数据来源</a:t>
            </a:r>
          </a:p>
        </p:txBody>
      </p:sp>
      <p:cxnSp>
        <p:nvCxnSpPr>
          <p:cNvPr id="5" name="直接连接符 4"/>
          <p:cNvCxnSpPr/>
          <p:nvPr/>
        </p:nvCxnSpPr>
        <p:spPr>
          <a:xfrm>
            <a:off x="3495614" y="2890150"/>
            <a:ext cx="0" cy="1138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495614" y="4023211"/>
            <a:ext cx="3210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200050" y="2825497"/>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224933" y="3930878"/>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635065" y="2640831"/>
            <a:ext cx="2396810" cy="369332"/>
          </a:xfrm>
          <a:prstGeom prst="rect">
            <a:avLst/>
          </a:prstGeom>
        </p:spPr>
        <p:txBody>
          <a:bodyPr wrap="none">
            <a:spAutoFit/>
          </a:bodyPr>
          <a:lstStyle/>
          <a:p>
            <a:r>
              <a:rPr lang="zh-CN" altLang="en-US" dirty="0"/>
              <a:t>数据整合</a:t>
            </a:r>
            <a:r>
              <a:rPr lang="en-US" altLang="zh-CN" dirty="0"/>
              <a:t>(</a:t>
            </a:r>
            <a:r>
              <a:rPr lang="zh-CN" altLang="en-US" dirty="0"/>
              <a:t>简单预处理</a:t>
            </a:r>
            <a:r>
              <a:rPr lang="en-US" altLang="zh-CN" dirty="0"/>
              <a:t>)</a:t>
            </a:r>
            <a:endParaRPr lang="zh-CN" altLang="en-US" dirty="0"/>
          </a:p>
        </p:txBody>
      </p:sp>
      <p:sp>
        <p:nvSpPr>
          <p:cNvPr id="26" name="矩形 25"/>
          <p:cNvSpPr/>
          <p:nvPr/>
        </p:nvSpPr>
        <p:spPr>
          <a:xfrm>
            <a:off x="5643815" y="3773892"/>
            <a:ext cx="1107996" cy="369332"/>
          </a:xfrm>
          <a:prstGeom prst="rect">
            <a:avLst/>
          </a:prstGeom>
        </p:spPr>
        <p:txBody>
          <a:bodyPr wrap="none">
            <a:spAutoFit/>
          </a:bodyPr>
          <a:lstStyle/>
          <a:p>
            <a:r>
              <a:rPr lang="zh-CN" altLang="en-US" dirty="0"/>
              <a:t>知识抽取</a:t>
            </a:r>
          </a:p>
        </p:txBody>
      </p:sp>
      <p:cxnSp>
        <p:nvCxnSpPr>
          <p:cNvPr id="27" name="直接箭头连接符 26"/>
          <p:cNvCxnSpPr/>
          <p:nvPr/>
        </p:nvCxnSpPr>
        <p:spPr>
          <a:xfrm>
            <a:off x="7115533" y="3415807"/>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127051" y="3415807"/>
            <a:ext cx="0" cy="1138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127051" y="4548868"/>
            <a:ext cx="4800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623977" y="3958558"/>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7127051" y="3972986"/>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502292" y="3231141"/>
            <a:ext cx="2627642" cy="369332"/>
          </a:xfrm>
          <a:prstGeom prst="rect">
            <a:avLst/>
          </a:prstGeom>
        </p:spPr>
        <p:txBody>
          <a:bodyPr wrap="none">
            <a:spAutoFit/>
          </a:bodyPr>
          <a:lstStyle/>
          <a:p>
            <a:r>
              <a:rPr lang="zh-CN" altLang="en-US" dirty="0"/>
              <a:t>实体抽取</a:t>
            </a:r>
            <a:r>
              <a:rPr lang="en-US" altLang="zh-CN" dirty="0"/>
              <a:t>(</a:t>
            </a:r>
            <a:r>
              <a:rPr lang="zh-CN" altLang="en-US" dirty="0"/>
              <a:t>命名实体识别</a:t>
            </a:r>
            <a:r>
              <a:rPr lang="en-US" altLang="zh-CN" dirty="0"/>
              <a:t>)</a:t>
            </a:r>
            <a:endParaRPr lang="zh-CN" altLang="en-US" dirty="0"/>
          </a:p>
        </p:txBody>
      </p:sp>
      <p:sp>
        <p:nvSpPr>
          <p:cNvPr id="33" name="矩形 32"/>
          <p:cNvSpPr/>
          <p:nvPr/>
        </p:nvSpPr>
        <p:spPr>
          <a:xfrm>
            <a:off x="7539292" y="3773892"/>
            <a:ext cx="1107996" cy="369332"/>
          </a:xfrm>
          <a:prstGeom prst="rect">
            <a:avLst/>
          </a:prstGeom>
        </p:spPr>
        <p:txBody>
          <a:bodyPr wrap="none">
            <a:spAutoFit/>
          </a:bodyPr>
          <a:lstStyle/>
          <a:p>
            <a:r>
              <a:rPr lang="zh-CN" altLang="en-US" dirty="0"/>
              <a:t>关系抽取</a:t>
            </a:r>
          </a:p>
        </p:txBody>
      </p:sp>
      <p:sp>
        <p:nvSpPr>
          <p:cNvPr id="34" name="矩形 33"/>
          <p:cNvSpPr/>
          <p:nvPr/>
        </p:nvSpPr>
        <p:spPr>
          <a:xfrm>
            <a:off x="7539292" y="4345499"/>
            <a:ext cx="1107996" cy="369332"/>
          </a:xfrm>
          <a:prstGeom prst="rect">
            <a:avLst/>
          </a:prstGeom>
        </p:spPr>
        <p:txBody>
          <a:bodyPr wrap="none">
            <a:spAutoFit/>
          </a:bodyPr>
          <a:lstStyle/>
          <a:p>
            <a:r>
              <a:rPr lang="zh-CN" altLang="en-US" dirty="0"/>
              <a:t>知识融合</a:t>
            </a:r>
          </a:p>
        </p:txBody>
      </p:sp>
      <p:cxnSp>
        <p:nvCxnSpPr>
          <p:cNvPr id="36" name="直接箭头连接符 35"/>
          <p:cNvCxnSpPr/>
          <p:nvPr/>
        </p:nvCxnSpPr>
        <p:spPr>
          <a:xfrm>
            <a:off x="9043724" y="4001687"/>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055242" y="4001687"/>
            <a:ext cx="0" cy="1138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9055242" y="5134748"/>
            <a:ext cx="4800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055242" y="4558866"/>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563686" y="4561062"/>
            <a:ext cx="491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9463197" y="3804826"/>
            <a:ext cx="1107996" cy="369332"/>
          </a:xfrm>
          <a:prstGeom prst="rect">
            <a:avLst/>
          </a:prstGeom>
        </p:spPr>
        <p:txBody>
          <a:bodyPr wrap="none">
            <a:spAutoFit/>
          </a:bodyPr>
          <a:lstStyle/>
          <a:p>
            <a:r>
              <a:rPr lang="zh-CN" altLang="en-US" dirty="0"/>
              <a:t>实体对齐</a:t>
            </a:r>
          </a:p>
        </p:txBody>
      </p:sp>
      <p:sp>
        <p:nvSpPr>
          <p:cNvPr id="44" name="矩形 43"/>
          <p:cNvSpPr/>
          <p:nvPr/>
        </p:nvSpPr>
        <p:spPr>
          <a:xfrm>
            <a:off x="9513836" y="4345499"/>
            <a:ext cx="1338828" cy="369332"/>
          </a:xfrm>
          <a:prstGeom prst="rect">
            <a:avLst/>
          </a:prstGeom>
        </p:spPr>
        <p:txBody>
          <a:bodyPr wrap="none">
            <a:spAutoFit/>
          </a:bodyPr>
          <a:lstStyle/>
          <a:p>
            <a:r>
              <a:rPr lang="zh-CN" altLang="en-US" dirty="0"/>
              <a:t>一致性分析</a:t>
            </a:r>
          </a:p>
        </p:txBody>
      </p:sp>
      <p:sp>
        <p:nvSpPr>
          <p:cNvPr id="45" name="矩形 44"/>
          <p:cNvSpPr/>
          <p:nvPr/>
        </p:nvSpPr>
        <p:spPr>
          <a:xfrm>
            <a:off x="9546798" y="4950082"/>
            <a:ext cx="1107996" cy="369332"/>
          </a:xfrm>
          <a:prstGeom prst="rect">
            <a:avLst/>
          </a:prstGeom>
        </p:spPr>
        <p:txBody>
          <a:bodyPr wrap="none">
            <a:spAutoFit/>
          </a:bodyPr>
          <a:lstStyle/>
          <a:p>
            <a:r>
              <a:rPr lang="zh-CN" altLang="en-US" dirty="0"/>
              <a:t>质量评估</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screen"/>
          <a:stretch>
            <a:fillRect/>
          </a:stretch>
        </p:blipFill>
        <p:spPr>
          <a:xfrm>
            <a:off x="317310" y="114477"/>
            <a:ext cx="1642118" cy="1092848"/>
          </a:xfrm>
          <a:prstGeom prst="rect">
            <a:avLst/>
          </a:prstGeom>
        </p:spPr>
      </p:pic>
      <p:sp>
        <p:nvSpPr>
          <p:cNvPr id="41" name="文本框 40"/>
          <p:cNvSpPr txBox="1"/>
          <p:nvPr/>
        </p:nvSpPr>
        <p:spPr>
          <a:xfrm>
            <a:off x="317497" y="1207325"/>
            <a:ext cx="1107996" cy="369332"/>
          </a:xfrm>
          <a:prstGeom prst="rect">
            <a:avLst/>
          </a:prstGeom>
          <a:noFill/>
        </p:spPr>
        <p:txBody>
          <a:bodyPr vert="horz" wrap="none" rtlCol="0">
            <a:spAutoFit/>
          </a:bodyPr>
          <a:lstStyle/>
          <a:p>
            <a:r>
              <a:rPr lang="zh-CN" altLang="en-US" b="1" dirty="0">
                <a:solidFill>
                  <a:srgbClr val="8FA45E"/>
                </a:solidFill>
              </a:rPr>
              <a:t>实体抽取</a:t>
            </a:r>
            <a:endParaRPr lang="en-US" altLang="zh-CN" b="1" dirty="0">
              <a:solidFill>
                <a:srgbClr val="8FA45E"/>
              </a:solidFill>
            </a:endParaRPr>
          </a:p>
        </p:txBody>
      </p:sp>
      <p:sp>
        <p:nvSpPr>
          <p:cNvPr id="10" name="矩形 9"/>
          <p:cNvSpPr/>
          <p:nvPr/>
        </p:nvSpPr>
        <p:spPr>
          <a:xfrm>
            <a:off x="579838" y="1656253"/>
            <a:ext cx="4336719" cy="2306955"/>
          </a:xfrm>
          <a:prstGeom prst="rect">
            <a:avLst/>
          </a:prstGeom>
        </p:spPr>
        <p:txBody>
          <a:bodyPr wrap="square">
            <a:spAutoFit/>
          </a:bodyPr>
          <a:lstStyle/>
          <a:p>
            <a:pPr>
              <a:lnSpc>
                <a:spcPct val="180000"/>
              </a:lnSpc>
            </a:pPr>
            <a:r>
              <a:rPr lang="zh-CN" altLang="en-US" sz="2000" dirty="0"/>
              <a:t>从原始数据中自动识别出命名实体。由于实体是知识图谱中的最基本元素，其抽取的完整性、准确率、召回率等将直接影响到知识图谱构建的质量。</a:t>
            </a:r>
          </a:p>
        </p:txBody>
      </p:sp>
      <p:pic>
        <p:nvPicPr>
          <p:cNvPr id="11" name="图片 10"/>
          <p:cNvPicPr>
            <a:picLocks noChangeAspect="1"/>
          </p:cNvPicPr>
          <p:nvPr/>
        </p:nvPicPr>
        <p:blipFill>
          <a:blip r:embed="rId4"/>
          <a:stretch>
            <a:fillRect/>
          </a:stretch>
        </p:blipFill>
        <p:spPr>
          <a:xfrm>
            <a:off x="6471700" y="1656253"/>
            <a:ext cx="4663000" cy="3270156"/>
          </a:xfrm>
          <a:prstGeom prst="rect">
            <a:avLst/>
          </a:prstGeom>
        </p:spPr>
      </p:pic>
      <p:sp>
        <p:nvSpPr>
          <p:cNvPr id="21" name="矩形 20"/>
          <p:cNvSpPr/>
          <p:nvPr/>
        </p:nvSpPr>
        <p:spPr>
          <a:xfrm>
            <a:off x="5544222" y="1576943"/>
            <a:ext cx="868680" cy="368300"/>
          </a:xfrm>
          <a:prstGeom prst="rect">
            <a:avLst/>
          </a:prstGeom>
        </p:spPr>
        <p:txBody>
          <a:bodyPr wrap="none">
            <a:spAutoFit/>
          </a:bodyPr>
          <a:lstStyle/>
          <a:p>
            <a:r>
              <a:rPr lang="zh-CN" altLang="en-US" b="1" dirty="0"/>
              <a:t>示例：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1000" fill="hold"/>
                                        <p:tgtEl>
                                          <p:spTgt spid="41"/>
                                        </p:tgtEl>
                                        <p:attrNameLst>
                                          <p:attrName>ppt_x</p:attrName>
                                        </p:attrNameLst>
                                      </p:cBhvr>
                                      <p:tavLst>
                                        <p:tav tm="0">
                                          <p:val>
                                            <p:strVal val="#ppt_x"/>
                                          </p:val>
                                        </p:tav>
                                        <p:tav tm="100000">
                                          <p:val>
                                            <p:strVal val="#ppt_x"/>
                                          </p:val>
                                        </p:tav>
                                      </p:tavLst>
                                    </p:anim>
                                    <p:anim calcmode="lin" valueType="num">
                                      <p:cBhvr additive="base">
                                        <p:cTn id="13"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798</Words>
  <Application>Microsoft Office PowerPoint</Application>
  <PresentationFormat>宽屏</PresentationFormat>
  <Paragraphs>112</Paragraphs>
  <Slides>20</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等线</vt:lpstr>
      <vt:lpstr>等线 Light</vt:lpstr>
      <vt:lpstr>宋体</vt:lpstr>
      <vt:lpstr>微软雅黑</vt:lpstr>
      <vt:lpstr>Arial</vt:lpstr>
      <vt:lpstr>Calibri</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第一PPT</dc:creator>
  <cp:keywords>www.1ppt.com</cp:keywords>
  <dc:description>www.1ppt.com</dc:description>
  <cp:lastModifiedBy>hx</cp:lastModifiedBy>
  <cp:revision>200</cp:revision>
  <dcterms:created xsi:type="dcterms:W3CDTF">2019-06-04T04:59:00Z</dcterms:created>
  <dcterms:modified xsi:type="dcterms:W3CDTF">2019-08-25T11:15:15Z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2052-10.8.2.6543</vt:lpwstr>
  </property>
</Properties>
</file>