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63" r:id="rId13"/>
    <p:sldId id="277" r:id="rId14"/>
    <p:sldId id="27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59678-F434-420F-92A5-B5A6D8FDA92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BFDC30-4B14-4BEA-A806-E6B339FBECA0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客户端</a:t>
          </a:r>
          <a:r>
            <a:rPr lang="zh-CN" altLang="en-US" dirty="0" smtClean="0"/>
            <a:t>发送有进程参数的调用信息到</a:t>
          </a:r>
          <a:r>
            <a:rPr lang="zh-CN" altLang="en-US" dirty="0" smtClean="0">
              <a:solidFill>
                <a:schemeClr val="accent6"/>
              </a:solidFill>
            </a:rPr>
            <a:t>服务器</a:t>
          </a:r>
          <a:endParaRPr lang="zh-CN" altLang="en-US" dirty="0">
            <a:solidFill>
              <a:schemeClr val="accent6"/>
            </a:solidFill>
          </a:endParaRPr>
        </a:p>
      </dgm:t>
    </dgm:pt>
    <dgm:pt modelId="{AC9AFB90-E372-40C2-844F-65697DD2D222}" type="parTrans" cxnId="{2EBD61B5-DF82-4751-B654-9F9D57988CD4}">
      <dgm:prSet/>
      <dgm:spPr/>
      <dgm:t>
        <a:bodyPr/>
        <a:lstStyle/>
        <a:p>
          <a:endParaRPr lang="zh-CN" altLang="en-US"/>
        </a:p>
      </dgm:t>
    </dgm:pt>
    <dgm:pt modelId="{45A57E2D-449A-4270-BCBF-CD4F1F135880}" type="sibTrans" cxnId="{2EBD61B5-DF82-4751-B654-9F9D57988CD4}">
      <dgm:prSet/>
      <dgm:spPr/>
      <dgm:t>
        <a:bodyPr/>
        <a:lstStyle/>
        <a:p>
          <a:r>
            <a:rPr lang="zh-CN" altLang="en-US" dirty="0" smtClean="0"/>
            <a:t>等待应答</a:t>
          </a:r>
          <a:endParaRPr lang="zh-CN" altLang="en-US" dirty="0"/>
        </a:p>
      </dgm:t>
    </dgm:pt>
    <dgm:pt modelId="{E0664D2D-421B-4D2E-BD4F-72E238B734D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/>
              </a:solidFill>
            </a:rPr>
            <a:t>服务器</a:t>
          </a:r>
          <a:r>
            <a:rPr lang="zh-CN" altLang="en-US" dirty="0" smtClean="0"/>
            <a:t>保持睡眠直到有消息到达，当消息到达，获取参数，计算结果处理并发送答复消息</a:t>
          </a:r>
          <a:endParaRPr lang="zh-CN" altLang="en-US" dirty="0"/>
        </a:p>
      </dgm:t>
    </dgm:pt>
    <dgm:pt modelId="{128F1523-6E60-496B-8FA3-34C5B2B5950E}" type="parTrans" cxnId="{60F26D09-66DF-49F9-8CD0-C889FFD3639C}">
      <dgm:prSet/>
      <dgm:spPr/>
      <dgm:t>
        <a:bodyPr/>
        <a:lstStyle/>
        <a:p>
          <a:endParaRPr lang="zh-CN" altLang="en-US"/>
        </a:p>
      </dgm:t>
    </dgm:pt>
    <dgm:pt modelId="{7D81A84E-B9CB-4C25-9CF6-52D7F31B63D2}" type="sibTrans" cxnId="{60F26D09-66DF-49F9-8CD0-C889FFD3639C}">
      <dgm:prSet/>
      <dgm:spPr/>
      <dgm:t>
        <a:bodyPr/>
        <a:lstStyle/>
        <a:p>
          <a:r>
            <a:rPr lang="zh-CN" altLang="en-US" dirty="0" smtClean="0"/>
            <a:t>服务器继续等待</a:t>
          </a:r>
          <a:endParaRPr lang="zh-CN" altLang="en-US" dirty="0"/>
        </a:p>
      </dgm:t>
    </dgm:pt>
    <dgm:pt modelId="{2E024D76-DA38-4184-B19D-4D0D6A4D5A04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客户端</a:t>
          </a:r>
          <a:r>
            <a:rPr lang="zh-CN" altLang="en-US" dirty="0" smtClean="0"/>
            <a:t>接收到答复消息，获得结果，继续执行</a:t>
          </a:r>
          <a:endParaRPr lang="zh-CN" altLang="en-US" dirty="0"/>
        </a:p>
      </dgm:t>
    </dgm:pt>
    <dgm:pt modelId="{365CDEDC-5420-4FA9-BF89-FAC5B6E34915}" type="parTrans" cxnId="{FCBB06EE-671C-4551-80A3-7BC90BFBBDD6}">
      <dgm:prSet/>
      <dgm:spPr/>
      <dgm:t>
        <a:bodyPr/>
        <a:lstStyle/>
        <a:p>
          <a:endParaRPr lang="zh-CN" altLang="en-US"/>
        </a:p>
      </dgm:t>
    </dgm:pt>
    <dgm:pt modelId="{A78668DA-079B-48EA-988F-251EE73C2ED2}" type="sibTrans" cxnId="{FCBB06EE-671C-4551-80A3-7BC90BFBBDD6}">
      <dgm:prSet/>
      <dgm:spPr/>
      <dgm:t>
        <a:bodyPr/>
        <a:lstStyle/>
        <a:p>
          <a:endParaRPr lang="zh-CN" altLang="en-US"/>
        </a:p>
      </dgm:t>
    </dgm:pt>
    <dgm:pt modelId="{8BCFF33A-456B-4EC1-8AE9-64BAC54F95EF}" type="pres">
      <dgm:prSet presAssocID="{F6459678-F434-420F-92A5-B5A6D8FDA920}" presName="outerComposite" presStyleCnt="0">
        <dgm:presLayoutVars>
          <dgm:chMax val="5"/>
          <dgm:dir/>
          <dgm:resizeHandles val="exact"/>
        </dgm:presLayoutVars>
      </dgm:prSet>
      <dgm:spPr/>
    </dgm:pt>
    <dgm:pt modelId="{FD82C9D0-9F66-4446-A5E6-B1548FABE4BD}" type="pres">
      <dgm:prSet presAssocID="{F6459678-F434-420F-92A5-B5A6D8FDA920}" presName="dummyMaxCanvas" presStyleCnt="0">
        <dgm:presLayoutVars/>
      </dgm:prSet>
      <dgm:spPr/>
    </dgm:pt>
    <dgm:pt modelId="{C8E7F5A3-7CB4-413A-8D08-0191A6996808}" type="pres">
      <dgm:prSet presAssocID="{F6459678-F434-420F-92A5-B5A6D8FDA92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1A30B-AA20-4747-961C-62CD3F55775F}" type="pres">
      <dgm:prSet presAssocID="{F6459678-F434-420F-92A5-B5A6D8FDA92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06C79-5EA6-4D55-A111-DBC5F3A6BD99}" type="pres">
      <dgm:prSet presAssocID="{F6459678-F434-420F-92A5-B5A6D8FDA920}" presName="ThreeNodes_3" presStyleLbl="node1" presStyleIdx="2" presStyleCnt="3">
        <dgm:presLayoutVars>
          <dgm:bulletEnabled val="1"/>
        </dgm:presLayoutVars>
      </dgm:prSet>
      <dgm:spPr/>
    </dgm:pt>
    <dgm:pt modelId="{48D21893-1324-477D-8C63-E1E32DBB3841}" type="pres">
      <dgm:prSet presAssocID="{F6459678-F434-420F-92A5-B5A6D8FDA920}" presName="ThreeConn_1-2" presStyleLbl="fgAccFollowNode1" presStyleIdx="0" presStyleCnt="2">
        <dgm:presLayoutVars>
          <dgm:bulletEnabled val="1"/>
        </dgm:presLayoutVars>
      </dgm:prSet>
      <dgm:spPr/>
    </dgm:pt>
    <dgm:pt modelId="{48459612-4896-4DD2-A2A2-A5FE6546D2F2}" type="pres">
      <dgm:prSet presAssocID="{F6459678-F434-420F-92A5-B5A6D8FDA920}" presName="ThreeConn_2-3" presStyleLbl="fgAccFollowNode1" presStyleIdx="1" presStyleCnt="2">
        <dgm:presLayoutVars>
          <dgm:bulletEnabled val="1"/>
        </dgm:presLayoutVars>
      </dgm:prSet>
      <dgm:spPr/>
    </dgm:pt>
    <dgm:pt modelId="{FD29FFFC-F536-4399-A151-18287660B961}" type="pres">
      <dgm:prSet presAssocID="{F6459678-F434-420F-92A5-B5A6D8FDA92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E3A95B-AF46-4861-A542-F1373D5A3969}" type="pres">
      <dgm:prSet presAssocID="{F6459678-F434-420F-92A5-B5A6D8FDA92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F6B60-02AF-4DE1-B0FC-A5D28C8F0EEA}" type="pres">
      <dgm:prSet presAssocID="{F6459678-F434-420F-92A5-B5A6D8FDA9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245E31A-3E4A-45F9-A99C-4D7E6DF90968}" type="presOf" srcId="{E8BFDC30-4B14-4BEA-A806-E6B339FBECA0}" destId="{FD29FFFC-F536-4399-A151-18287660B961}" srcOrd="1" destOrd="0" presId="urn:microsoft.com/office/officeart/2005/8/layout/vProcess5"/>
    <dgm:cxn modelId="{29ECC3AE-C5AC-45BB-B57F-4356C3F1E251}" type="presOf" srcId="{E0664D2D-421B-4D2E-BD4F-72E238B734DB}" destId="{97E3A95B-AF46-4861-A542-F1373D5A3969}" srcOrd="1" destOrd="0" presId="urn:microsoft.com/office/officeart/2005/8/layout/vProcess5"/>
    <dgm:cxn modelId="{73413207-9315-4155-85D6-F243F9328FA5}" type="presOf" srcId="{F6459678-F434-420F-92A5-B5A6D8FDA920}" destId="{8BCFF33A-456B-4EC1-8AE9-64BAC54F95EF}" srcOrd="0" destOrd="0" presId="urn:microsoft.com/office/officeart/2005/8/layout/vProcess5"/>
    <dgm:cxn modelId="{C5EB7CDA-491C-4A41-A552-82B7C245E49C}" type="presOf" srcId="{2E024D76-DA38-4184-B19D-4D0D6A4D5A04}" destId="{951F6B60-02AF-4DE1-B0FC-A5D28C8F0EEA}" srcOrd="1" destOrd="0" presId="urn:microsoft.com/office/officeart/2005/8/layout/vProcess5"/>
    <dgm:cxn modelId="{EC95398C-8B29-48D6-835A-9944FB89E940}" type="presOf" srcId="{2E024D76-DA38-4184-B19D-4D0D6A4D5A04}" destId="{00B06C79-5EA6-4D55-A111-DBC5F3A6BD99}" srcOrd="0" destOrd="0" presId="urn:microsoft.com/office/officeart/2005/8/layout/vProcess5"/>
    <dgm:cxn modelId="{A8C75A6E-9D5D-4E3B-9183-AD18B71FC9C2}" type="presOf" srcId="{45A57E2D-449A-4270-BCBF-CD4F1F135880}" destId="{48D21893-1324-477D-8C63-E1E32DBB3841}" srcOrd="0" destOrd="0" presId="urn:microsoft.com/office/officeart/2005/8/layout/vProcess5"/>
    <dgm:cxn modelId="{2EBD61B5-DF82-4751-B654-9F9D57988CD4}" srcId="{F6459678-F434-420F-92A5-B5A6D8FDA920}" destId="{E8BFDC30-4B14-4BEA-A806-E6B339FBECA0}" srcOrd="0" destOrd="0" parTransId="{AC9AFB90-E372-40C2-844F-65697DD2D222}" sibTransId="{45A57E2D-449A-4270-BCBF-CD4F1F135880}"/>
    <dgm:cxn modelId="{7D4F94ED-D66C-408F-B5D4-AC90C91D0E37}" type="presOf" srcId="{E0664D2D-421B-4D2E-BD4F-72E238B734DB}" destId="{BA91A30B-AA20-4747-961C-62CD3F55775F}" srcOrd="0" destOrd="0" presId="urn:microsoft.com/office/officeart/2005/8/layout/vProcess5"/>
    <dgm:cxn modelId="{FCBB06EE-671C-4551-80A3-7BC90BFBBDD6}" srcId="{F6459678-F434-420F-92A5-B5A6D8FDA920}" destId="{2E024D76-DA38-4184-B19D-4D0D6A4D5A04}" srcOrd="2" destOrd="0" parTransId="{365CDEDC-5420-4FA9-BF89-FAC5B6E34915}" sibTransId="{A78668DA-079B-48EA-988F-251EE73C2ED2}"/>
    <dgm:cxn modelId="{60F26D09-66DF-49F9-8CD0-C889FFD3639C}" srcId="{F6459678-F434-420F-92A5-B5A6D8FDA920}" destId="{E0664D2D-421B-4D2E-BD4F-72E238B734DB}" srcOrd="1" destOrd="0" parTransId="{128F1523-6E60-496B-8FA3-34C5B2B5950E}" sibTransId="{7D81A84E-B9CB-4C25-9CF6-52D7F31B63D2}"/>
    <dgm:cxn modelId="{BF1850A7-431B-4054-A83C-B47E12D2922A}" type="presOf" srcId="{E8BFDC30-4B14-4BEA-A806-E6B339FBECA0}" destId="{C8E7F5A3-7CB4-413A-8D08-0191A6996808}" srcOrd="0" destOrd="0" presId="urn:microsoft.com/office/officeart/2005/8/layout/vProcess5"/>
    <dgm:cxn modelId="{17938927-E548-47DB-99A1-5DEF8273E27F}" type="presOf" srcId="{7D81A84E-B9CB-4C25-9CF6-52D7F31B63D2}" destId="{48459612-4896-4DD2-A2A2-A5FE6546D2F2}" srcOrd="0" destOrd="0" presId="urn:microsoft.com/office/officeart/2005/8/layout/vProcess5"/>
    <dgm:cxn modelId="{89ECFAE0-26AD-4904-9DEF-302F1BA7A5F7}" type="presParOf" srcId="{8BCFF33A-456B-4EC1-8AE9-64BAC54F95EF}" destId="{FD82C9D0-9F66-4446-A5E6-B1548FABE4BD}" srcOrd="0" destOrd="0" presId="urn:microsoft.com/office/officeart/2005/8/layout/vProcess5"/>
    <dgm:cxn modelId="{AECEDE61-D805-4088-A7FA-D62DBDAA84DC}" type="presParOf" srcId="{8BCFF33A-456B-4EC1-8AE9-64BAC54F95EF}" destId="{C8E7F5A3-7CB4-413A-8D08-0191A6996808}" srcOrd="1" destOrd="0" presId="urn:microsoft.com/office/officeart/2005/8/layout/vProcess5"/>
    <dgm:cxn modelId="{380B96A3-667D-43DE-8BF2-6E8956EA6DEA}" type="presParOf" srcId="{8BCFF33A-456B-4EC1-8AE9-64BAC54F95EF}" destId="{BA91A30B-AA20-4747-961C-62CD3F55775F}" srcOrd="2" destOrd="0" presId="urn:microsoft.com/office/officeart/2005/8/layout/vProcess5"/>
    <dgm:cxn modelId="{511F99BC-EB87-4344-B1EB-35EC94F74CBB}" type="presParOf" srcId="{8BCFF33A-456B-4EC1-8AE9-64BAC54F95EF}" destId="{00B06C79-5EA6-4D55-A111-DBC5F3A6BD99}" srcOrd="3" destOrd="0" presId="urn:microsoft.com/office/officeart/2005/8/layout/vProcess5"/>
    <dgm:cxn modelId="{E4B4C3C0-DFC4-48BC-86CD-78858478E70B}" type="presParOf" srcId="{8BCFF33A-456B-4EC1-8AE9-64BAC54F95EF}" destId="{48D21893-1324-477D-8C63-E1E32DBB3841}" srcOrd="4" destOrd="0" presId="urn:microsoft.com/office/officeart/2005/8/layout/vProcess5"/>
    <dgm:cxn modelId="{E8EA64CA-7333-4CC9-BD01-DD4252842584}" type="presParOf" srcId="{8BCFF33A-456B-4EC1-8AE9-64BAC54F95EF}" destId="{48459612-4896-4DD2-A2A2-A5FE6546D2F2}" srcOrd="5" destOrd="0" presId="urn:microsoft.com/office/officeart/2005/8/layout/vProcess5"/>
    <dgm:cxn modelId="{866ABF56-195F-4541-9267-FB93CA5A5580}" type="presParOf" srcId="{8BCFF33A-456B-4EC1-8AE9-64BAC54F95EF}" destId="{FD29FFFC-F536-4399-A151-18287660B961}" srcOrd="6" destOrd="0" presId="urn:microsoft.com/office/officeart/2005/8/layout/vProcess5"/>
    <dgm:cxn modelId="{E524F8EB-1DC3-4102-986D-E6C50F244169}" type="presParOf" srcId="{8BCFF33A-456B-4EC1-8AE9-64BAC54F95EF}" destId="{97E3A95B-AF46-4861-A542-F1373D5A3969}" srcOrd="7" destOrd="0" presId="urn:microsoft.com/office/officeart/2005/8/layout/vProcess5"/>
    <dgm:cxn modelId="{0570EF90-8FD3-4422-894F-8384670262C5}" type="presParOf" srcId="{8BCFF33A-456B-4EC1-8AE9-64BAC54F95EF}" destId="{951F6B60-02AF-4DE1-B0FC-A5D28C8F0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7F5A3-7CB4-413A-8D08-0191A6996808}">
      <dsp:nvSpPr>
        <dsp:cNvPr id="0" name=""/>
        <dsp:cNvSpPr/>
      </dsp:nvSpPr>
      <dsp:spPr>
        <a:xfrm>
          <a:off x="0" y="0"/>
          <a:ext cx="7578090" cy="113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FF00"/>
              </a:solidFill>
            </a:rPr>
            <a:t>客户端</a:t>
          </a:r>
          <a:r>
            <a:rPr lang="zh-CN" altLang="en-US" sz="2300" kern="1200" dirty="0" smtClean="0"/>
            <a:t>发送有进程参数的调用信息到</a:t>
          </a:r>
          <a:r>
            <a:rPr lang="zh-CN" altLang="en-US" sz="2300" kern="1200" dirty="0" smtClean="0">
              <a:solidFill>
                <a:schemeClr val="accent6"/>
              </a:solidFill>
            </a:rPr>
            <a:t>服务器</a:t>
          </a:r>
          <a:endParaRPr lang="zh-CN" altLang="en-US" sz="2300" kern="1200" dirty="0">
            <a:solidFill>
              <a:schemeClr val="accent6"/>
            </a:solidFill>
          </a:endParaRPr>
        </a:p>
      </dsp:txBody>
      <dsp:txXfrm>
        <a:off x="33198" y="33198"/>
        <a:ext cx="6354982" cy="1067079"/>
      </dsp:txXfrm>
    </dsp:sp>
    <dsp:sp modelId="{BA91A30B-AA20-4747-961C-62CD3F55775F}">
      <dsp:nvSpPr>
        <dsp:cNvPr id="0" name=""/>
        <dsp:cNvSpPr/>
      </dsp:nvSpPr>
      <dsp:spPr>
        <a:xfrm>
          <a:off x="668654" y="1322387"/>
          <a:ext cx="7578090" cy="113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accent6"/>
              </a:solidFill>
            </a:rPr>
            <a:t>服务器</a:t>
          </a:r>
          <a:r>
            <a:rPr lang="zh-CN" altLang="en-US" sz="2300" kern="1200" dirty="0" smtClean="0"/>
            <a:t>保持睡眠直到有消息到达，当消息到达，获取参数，计算结果处理并发送答复消息</a:t>
          </a:r>
          <a:endParaRPr lang="zh-CN" altLang="en-US" sz="2300" kern="1200" dirty="0"/>
        </a:p>
      </dsp:txBody>
      <dsp:txXfrm>
        <a:off x="701852" y="1355585"/>
        <a:ext cx="6106280" cy="1067079"/>
      </dsp:txXfrm>
    </dsp:sp>
    <dsp:sp modelId="{00B06C79-5EA6-4D55-A111-DBC5F3A6BD99}">
      <dsp:nvSpPr>
        <dsp:cNvPr id="0" name=""/>
        <dsp:cNvSpPr/>
      </dsp:nvSpPr>
      <dsp:spPr>
        <a:xfrm>
          <a:off x="1337309" y="2644775"/>
          <a:ext cx="7578090" cy="113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FF00"/>
              </a:solidFill>
            </a:rPr>
            <a:t>客户端</a:t>
          </a:r>
          <a:r>
            <a:rPr lang="zh-CN" altLang="en-US" sz="2300" kern="1200" dirty="0" smtClean="0"/>
            <a:t>接收到答复消息，获得结果，继续执行</a:t>
          </a:r>
          <a:endParaRPr lang="zh-CN" altLang="en-US" sz="2300" kern="1200" dirty="0"/>
        </a:p>
      </dsp:txBody>
      <dsp:txXfrm>
        <a:off x="1370507" y="2677973"/>
        <a:ext cx="6106280" cy="1067079"/>
      </dsp:txXfrm>
    </dsp:sp>
    <dsp:sp modelId="{48D21893-1324-477D-8C63-E1E32DBB3841}">
      <dsp:nvSpPr>
        <dsp:cNvPr id="0" name=""/>
        <dsp:cNvSpPr/>
      </dsp:nvSpPr>
      <dsp:spPr>
        <a:xfrm>
          <a:off x="6841331" y="859551"/>
          <a:ext cx="736758" cy="7367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等待应答</a:t>
          </a:r>
          <a:endParaRPr lang="zh-CN" altLang="en-US" sz="1400" kern="1200" dirty="0"/>
        </a:p>
      </dsp:txBody>
      <dsp:txXfrm>
        <a:off x="7007102" y="859551"/>
        <a:ext cx="405216" cy="554410"/>
      </dsp:txXfrm>
    </dsp:sp>
    <dsp:sp modelId="{48459612-4896-4DD2-A2A2-A5FE6546D2F2}">
      <dsp:nvSpPr>
        <dsp:cNvPr id="0" name=""/>
        <dsp:cNvSpPr/>
      </dsp:nvSpPr>
      <dsp:spPr>
        <a:xfrm>
          <a:off x="7509986" y="2174382"/>
          <a:ext cx="736758" cy="7367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服务器继续等待</a:t>
          </a:r>
          <a:endParaRPr lang="zh-CN" altLang="en-US" sz="900" kern="1200" dirty="0"/>
        </a:p>
      </dsp:txBody>
      <dsp:txXfrm>
        <a:off x="7675757" y="2174382"/>
        <a:ext cx="405216" cy="554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ancylea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dilley/jsonrpc4j" TargetMode="External"/><Relationship Id="rId2" Type="http://schemas.openxmlformats.org/officeDocument/2006/relationships/hyperlink" Target="https://github.com/NanoHttpd/nanohttp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ckson.codehau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cong/android-uiautomator-jsonrpcserver/" TargetMode="External"/><Relationship Id="rId7" Type="http://schemas.openxmlformats.org/officeDocument/2006/relationships/hyperlink" Target="http://fancylear.github.io/" TargetMode="External"/><Relationship Id="rId2" Type="http://schemas.openxmlformats.org/officeDocument/2006/relationships/hyperlink" Target="https://github.com/fancylear/uiautom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ckson.codehaus.org/" TargetMode="External"/><Relationship Id="rId5" Type="http://schemas.openxmlformats.org/officeDocument/2006/relationships/hyperlink" Target="https://github.com/briandilley/jsonrpc4j" TargetMode="External"/><Relationship Id="rId4" Type="http://schemas.openxmlformats.org/officeDocument/2006/relationships/hyperlink" Target="http://nanohttpd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help/uiautomato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cong/android-uiautomator-jsonrpcserver/" TargetMode="External"/><Relationship Id="rId2" Type="http://schemas.openxmlformats.org/officeDocument/2006/relationships/hyperlink" Target="http://github.com/fancylear/uiautom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ncylear.github.io/presentation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项目分析与改进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245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Python Wrapper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JsonRPCServer</a:t>
            </a:r>
            <a:endParaRPr lang="en-US" altLang="zh-CN" dirty="0" smtClean="0"/>
          </a:p>
          <a:p>
            <a:r>
              <a:rPr lang="en-US" altLang="zh-CN" dirty="0" smtClean="0"/>
              <a:t>										       </a:t>
            </a:r>
            <a:r>
              <a:rPr lang="zh-CN" altLang="en-US" dirty="0" smtClean="0"/>
              <a:t>网页版请访问 </a:t>
            </a:r>
            <a:r>
              <a:rPr lang="en-US" altLang="zh-CN" dirty="0" smtClean="0">
                <a:hlinkClick r:id="rId2"/>
              </a:rPr>
              <a:t>fancylear.github.io</a:t>
            </a:r>
            <a:endParaRPr lang="en-US" altLang="zh-CN" dirty="0"/>
          </a:p>
          <a:p>
            <a:r>
              <a:rPr lang="en-US" altLang="zh-CN" dirty="0" smtClean="0"/>
              <a:t>												</a:t>
            </a:r>
            <a:r>
              <a:rPr lang="zh-CN" altLang="en-US" b="1" dirty="0" smtClean="0"/>
              <a:t>建议您使用</a:t>
            </a:r>
            <a:r>
              <a:rPr lang="en-US" altLang="zh-CN" b="1" dirty="0" smtClean="0"/>
              <a:t>1080p</a:t>
            </a:r>
            <a:r>
              <a:rPr lang="zh-CN" altLang="en-US" b="1" dirty="0" smtClean="0"/>
              <a:t>分辨率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											  Sep-24 </a:t>
            </a:r>
            <a:r>
              <a:rPr lang="zh-CN" altLang="en-US" b="1" dirty="0" smtClean="0"/>
              <a:t>李阳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									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389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8597" y="1696994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可以看到</a:t>
            </a:r>
            <a:r>
              <a:rPr lang="en-US" altLang="zh-CN" dirty="0" err="1" smtClean="0"/>
              <a:t>JsonRPCMethod</a:t>
            </a:r>
            <a:r>
              <a:rPr lang="zh-CN" altLang="en-US" dirty="0" smtClean="0"/>
              <a:t>根据传递来的参数“</a:t>
            </a:r>
            <a:r>
              <a:rPr lang="en-US" altLang="zh-CN" dirty="0" err="1" smtClean="0"/>
              <a:t>pressKeyCode</a:t>
            </a:r>
            <a:r>
              <a:rPr lang="zh-CN" altLang="en-US" dirty="0" smtClean="0"/>
              <a:t>”生成</a:t>
            </a:r>
            <a:r>
              <a:rPr lang="en-US" altLang="zh-CN" dirty="0" smtClean="0"/>
              <a:t>(dump)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消息并发送给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下面我们看服务器端（手机），如何执行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297280" y="6362834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注：</a:t>
            </a:r>
            <a:r>
              <a:rPr lang="en-US" altLang="zh-CN" i="1" dirty="0" err="1" smtClean="0"/>
              <a:t>server.start</a:t>
            </a:r>
            <a:r>
              <a:rPr lang="en-US" altLang="zh-CN" i="1" dirty="0" smtClean="0"/>
              <a:t>/stop</a:t>
            </a:r>
            <a:r>
              <a:rPr lang="zh-CN" altLang="en-US" i="1" dirty="0" smtClean="0"/>
              <a:t>代码内容为调用本项目的</a:t>
            </a:r>
            <a:r>
              <a:rPr lang="en-US" altLang="zh-CN" i="1" dirty="0" err="1" smtClean="0"/>
              <a:t>adb</a:t>
            </a:r>
            <a:r>
              <a:rPr lang="zh-CN" altLang="en-US" i="1" dirty="0" smtClean="0"/>
              <a:t>类输入手动启动指令</a:t>
            </a:r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8598"/>
          <a:stretch/>
        </p:blipFill>
        <p:spPr>
          <a:xfrm>
            <a:off x="2592925" y="2703790"/>
            <a:ext cx="7086534" cy="37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8596" y="1696994"/>
            <a:ext cx="9273273" cy="37776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此时服务器端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已经启动</a:t>
            </a:r>
            <a:r>
              <a:rPr lang="en-US" altLang="zh-CN" dirty="0" err="1" smtClean="0"/>
              <a:t>AutomatorService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直接调用里面的</a:t>
            </a:r>
            <a:r>
              <a:rPr lang="en-US" altLang="zh-CN" dirty="0" err="1" smtClean="0"/>
              <a:t>pressKeyCode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AutomatorServiceImpl.java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在手机上执行，可以看到，</a:t>
            </a:r>
            <a:r>
              <a:rPr lang="en-US" altLang="zh-CN" dirty="0" err="1" smtClean="0"/>
              <a:t>AutomatorService</a:t>
            </a:r>
            <a:r>
              <a:rPr lang="zh-CN" altLang="en-US" dirty="0" smtClean="0"/>
              <a:t>是直接引用了</a:t>
            </a:r>
            <a:r>
              <a:rPr lang="en-US" altLang="zh-CN" dirty="0" smtClean="0"/>
              <a:t>UIAutomator</a:t>
            </a:r>
            <a:r>
              <a:rPr lang="zh-CN" altLang="en-US" dirty="0"/>
              <a:t>中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r>
              <a:rPr lang="zh-CN" altLang="en-US" dirty="0" smtClean="0"/>
              <a:t>至此，</a:t>
            </a:r>
            <a:r>
              <a:rPr lang="en-US" altLang="zh-CN" dirty="0" err="1" smtClean="0"/>
              <a:t>pressKeyCode</a:t>
            </a:r>
            <a:r>
              <a:rPr lang="zh-CN" altLang="en-US" dirty="0" smtClean="0"/>
              <a:t>方法在机器上成功执行。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rpcserver</a:t>
            </a:r>
            <a:r>
              <a:rPr lang="zh-CN" altLang="en-US" dirty="0" smtClean="0"/>
              <a:t>是如何启动的，会在后面说明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977884"/>
            <a:ext cx="5267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JsonRPCServer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结构，下面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HttpServer</a:t>
            </a:r>
            <a:r>
              <a:rPr lang="zh-CN" altLang="en-US" dirty="0" smtClean="0"/>
              <a:t>部分展开一下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" y="2825366"/>
            <a:ext cx="10339130" cy="31989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428322" y="3751868"/>
            <a:ext cx="181937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8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AutomatorService</a:t>
            </a:r>
            <a:r>
              <a:rPr lang="zh-CN" altLang="en-US" dirty="0" smtClean="0"/>
              <a:t>是这里面最重要的类，用于处理</a:t>
            </a:r>
            <a:r>
              <a:rPr lang="en-US" altLang="zh-CN" dirty="0" err="1" smtClean="0"/>
              <a:t>jsonrpcmethod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客户端方法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传过来的所有方法，在</a:t>
            </a:r>
            <a:r>
              <a:rPr lang="en-US" altLang="zh-CN" dirty="0" smtClean="0"/>
              <a:t>python wrapper</a:t>
            </a:r>
            <a:r>
              <a:rPr lang="zh-CN" altLang="en-US" dirty="0" smtClean="0"/>
              <a:t>中已经简单说明其原理。</a:t>
            </a:r>
            <a:endParaRPr lang="en-US" altLang="zh-CN" dirty="0" smtClean="0"/>
          </a:p>
          <a:p>
            <a:r>
              <a:rPr lang="en-US" altLang="zh-CN" dirty="0" err="1" smtClean="0"/>
              <a:t>HTTPServer</a:t>
            </a:r>
            <a:r>
              <a:rPr lang="zh-CN" altLang="en-US" dirty="0" smtClean="0"/>
              <a:t>部分引用了 开源项目 </a:t>
            </a:r>
            <a:r>
              <a:rPr lang="en-US" altLang="zh-CN" dirty="0" smtClean="0"/>
              <a:t>jsonrpc4j</a:t>
            </a:r>
            <a:r>
              <a:rPr lang="zh-CN" altLang="en-US" dirty="0" smtClean="0"/>
              <a:t>和</a:t>
            </a:r>
            <a:r>
              <a:rPr lang="en-US" altLang="zh-CN" dirty="0">
                <a:hlinkClick r:id="rId2"/>
              </a:rPr>
              <a:t>N</a:t>
            </a:r>
            <a:r>
              <a:rPr lang="en-US" altLang="zh-CN" dirty="0" smtClean="0">
                <a:hlinkClick r:id="rId2"/>
              </a:rPr>
              <a:t>anohttpd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Nanohttpd</a:t>
            </a:r>
            <a:r>
              <a:rPr lang="zh-CN" altLang="en-US" dirty="0" smtClean="0"/>
              <a:t>：一个轻量级的</a:t>
            </a:r>
            <a:r>
              <a:rPr lang="en-US" altLang="zh-CN" dirty="0" err="1" smtClean="0"/>
              <a:t>httpserver</a:t>
            </a:r>
            <a:r>
              <a:rPr lang="zh-CN" altLang="en-US" dirty="0" smtClean="0"/>
              <a:t>（把手机变成</a:t>
            </a:r>
            <a:r>
              <a:rPr lang="en-US" altLang="zh-CN" dirty="0" err="1" smtClean="0"/>
              <a:t>httpserver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特性如下：处理各类</a:t>
            </a:r>
            <a:r>
              <a:rPr lang="en-US" altLang="zh-CN" dirty="0" smtClean="0"/>
              <a:t>http 1.1</a:t>
            </a:r>
            <a:r>
              <a:rPr lang="zh-CN" altLang="en-US" dirty="0" smtClean="0"/>
              <a:t>请求，支持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请求参数转换，支持</a:t>
            </a:r>
            <a:r>
              <a:rPr lang="en-US" altLang="zh-CN" dirty="0" smtClean="0"/>
              <a:t>HEAD/DELETE</a:t>
            </a:r>
            <a:r>
              <a:rPr lang="zh-CN" altLang="en-US" dirty="0" smtClean="0"/>
              <a:t>请求支持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，仅有一个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文件，不缓存任何数据，占用内存很少。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Jsonrpc4j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请求，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，作为</a:t>
            </a:r>
            <a:r>
              <a:rPr lang="en-US" altLang="zh-CN" dirty="0" err="1" smtClean="0"/>
              <a:t>httpserver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特性如下：可作为流处理服务器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InputStrem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HTTP,Portlet,Socket</a:t>
            </a:r>
            <a:r>
              <a:rPr lang="zh-CN" altLang="en-US" dirty="0" smtClean="0"/>
              <a:t>服务器，也可作为客户端，支持自定义错误处理。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转换和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对象转换部分引用了</a:t>
            </a:r>
            <a:r>
              <a:rPr lang="en-US" altLang="zh-CN" dirty="0" smtClean="0">
                <a:hlinkClick r:id="rId4"/>
              </a:rPr>
              <a:t>Jackson </a:t>
            </a:r>
            <a:r>
              <a:rPr lang="zh-CN" altLang="en-US" dirty="0" smtClean="0">
                <a:hlinkClick r:id="rId4"/>
              </a:rPr>
              <a:t>开源库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高性能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127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075" y="1524000"/>
            <a:ext cx="9034377" cy="4217773"/>
          </a:xfrm>
        </p:spPr>
        <p:txBody>
          <a:bodyPr>
            <a:noAutofit/>
          </a:bodyPr>
          <a:lstStyle/>
          <a:p>
            <a:r>
              <a:rPr lang="en-US" altLang="zh-CN" sz="1600" b="1" dirty="0" err="1"/>
              <a:t>NanoHTTPD</a:t>
            </a:r>
            <a:r>
              <a:rPr lang="zh-CN" altLang="en-US" sz="1600" b="1" dirty="0" smtClean="0"/>
              <a:t>流程与原理分析</a:t>
            </a:r>
            <a:endParaRPr lang="zh-CN" altLang="en-US" sz="1600" b="1" dirty="0"/>
          </a:p>
          <a:p>
            <a:r>
              <a:rPr lang="en-US" altLang="zh-CN" sz="1600" dirty="0" err="1"/>
              <a:t>NanoHTTPD</a:t>
            </a:r>
            <a:r>
              <a:rPr lang="zh-CN" altLang="en-US" sz="1600" dirty="0"/>
              <a:t>是一个抽象类，所以要继承</a:t>
            </a:r>
            <a:r>
              <a:rPr lang="en-US" altLang="zh-CN" sz="1600" dirty="0" err="1"/>
              <a:t>NanoHTTPD</a:t>
            </a:r>
            <a:r>
              <a:rPr lang="zh-CN" altLang="en-US" sz="1600" dirty="0"/>
              <a:t>，然后调用</a:t>
            </a:r>
            <a:r>
              <a:rPr lang="en-US" altLang="zh-CN" sz="1600" dirty="0"/>
              <a:t>start()</a:t>
            </a:r>
            <a:r>
              <a:rPr lang="zh-CN" altLang="en-US" sz="1600" dirty="0"/>
              <a:t>，在</a:t>
            </a:r>
            <a:r>
              <a:rPr lang="en-US" altLang="zh-CN" sz="1600" dirty="0"/>
              <a:t>start()</a:t>
            </a:r>
            <a:r>
              <a:rPr lang="zh-CN" altLang="en-US" sz="1600" dirty="0"/>
              <a:t>方法里面主要实现</a:t>
            </a:r>
            <a:r>
              <a:rPr lang="en-US" altLang="zh-CN" sz="1600" dirty="0" err="1"/>
              <a:t>ServerSocket</a:t>
            </a:r>
            <a:r>
              <a:rPr lang="zh-CN" altLang="en-US" sz="1600" dirty="0"/>
              <a:t>，然后等待客户端的连接，当有客户端连接的时候，</a:t>
            </a:r>
            <a:r>
              <a:rPr lang="en-US" altLang="zh-CN" sz="1600" dirty="0" err="1"/>
              <a:t>myServerSocket.accept</a:t>
            </a:r>
            <a:r>
              <a:rPr lang="en-US" altLang="zh-CN" sz="1600" dirty="0"/>
              <a:t>()</a:t>
            </a:r>
            <a:r>
              <a:rPr lang="zh-CN" altLang="en-US" sz="1600" dirty="0"/>
              <a:t>获取</a:t>
            </a:r>
            <a:r>
              <a:rPr lang="en-US" altLang="zh-CN" sz="1600" dirty="0"/>
              <a:t>socket</a:t>
            </a:r>
            <a:r>
              <a:rPr lang="zh-CN" altLang="en-US" sz="1600" dirty="0"/>
              <a:t>实例，然后实例化</a:t>
            </a:r>
            <a:r>
              <a:rPr lang="en-US" altLang="zh-CN" sz="1600" dirty="0" err="1"/>
              <a:t>InputStream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OutputStream</a:t>
            </a:r>
            <a:r>
              <a:rPr lang="zh-CN" altLang="en-US" sz="1600" dirty="0"/>
              <a:t>，然后传递给</a:t>
            </a:r>
            <a:r>
              <a:rPr lang="en-US" altLang="zh-CN" sz="1600" dirty="0" err="1"/>
              <a:t>HTTPSession</a:t>
            </a:r>
            <a:r>
              <a:rPr lang="zh-CN" altLang="en-US" sz="1600" dirty="0"/>
              <a:t>类，在其</a:t>
            </a:r>
            <a:r>
              <a:rPr lang="en-US" altLang="zh-CN" sz="1600" dirty="0"/>
              <a:t>execute()</a:t>
            </a:r>
            <a:r>
              <a:rPr lang="zh-CN" altLang="en-US" sz="1600" dirty="0"/>
              <a:t>方法</a:t>
            </a:r>
            <a:r>
              <a:rPr lang="zh-CN" altLang="en-US" sz="1600" dirty="0" smtClean="0"/>
              <a:t>中解析</a:t>
            </a:r>
            <a:r>
              <a:rPr lang="en-US" altLang="zh-CN" sz="1600" dirty="0"/>
              <a:t>HTTP</a:t>
            </a:r>
            <a:r>
              <a:rPr lang="zh-CN" altLang="en-US" sz="1600" dirty="0"/>
              <a:t>的</a:t>
            </a:r>
            <a:r>
              <a:rPr lang="en-US" altLang="zh-CN" sz="1600" dirty="0"/>
              <a:t>header</a:t>
            </a:r>
            <a:r>
              <a:rPr lang="zh-CN" altLang="en-US" sz="1600" dirty="0"/>
              <a:t>和</a:t>
            </a:r>
            <a:r>
              <a:rPr lang="en-US" altLang="zh-CN" sz="1600" dirty="0" smtClean="0"/>
              <a:t>body</a:t>
            </a:r>
            <a:endParaRPr lang="zh-CN" altLang="en-US" sz="1600" dirty="0"/>
          </a:p>
          <a:p>
            <a:r>
              <a:rPr lang="en-US" altLang="zh-CN" sz="1600" b="1" dirty="0"/>
              <a:t>header</a:t>
            </a:r>
            <a:r>
              <a:rPr lang="zh-CN" altLang="en-US" sz="1600" b="1" dirty="0"/>
              <a:t>解析</a:t>
            </a:r>
          </a:p>
          <a:p>
            <a:r>
              <a:rPr lang="en-US" altLang="zh-CN" sz="1600" dirty="0"/>
              <a:t>header</a:t>
            </a:r>
            <a:r>
              <a:rPr lang="zh-CN" altLang="en-US" sz="1600" dirty="0"/>
              <a:t>和</a:t>
            </a:r>
            <a:r>
              <a:rPr lang="en-US" altLang="zh-CN" sz="1600" dirty="0"/>
              <a:t>body</a:t>
            </a:r>
            <a:r>
              <a:rPr lang="zh-CN" altLang="en-US" sz="1600" dirty="0"/>
              <a:t>直接使用两个回车换行符来间隔，由于</a:t>
            </a:r>
            <a:r>
              <a:rPr lang="en-US" altLang="zh-CN" sz="1600" dirty="0"/>
              <a:t>Header</a:t>
            </a:r>
            <a:r>
              <a:rPr lang="zh-CN" altLang="en-US" sz="1600" dirty="0"/>
              <a:t>的最大长度为</a:t>
            </a:r>
            <a:r>
              <a:rPr lang="en-US" altLang="zh-CN" sz="1600" dirty="0"/>
              <a:t>8k</a:t>
            </a:r>
            <a:r>
              <a:rPr lang="zh-CN" altLang="en-US" sz="1600" dirty="0"/>
              <a:t>，所以创建了一个</a:t>
            </a:r>
            <a:r>
              <a:rPr lang="en-US" altLang="zh-CN" sz="1600" dirty="0"/>
              <a:t>8k</a:t>
            </a:r>
            <a:r>
              <a:rPr lang="zh-CN" altLang="en-US" sz="1600" dirty="0"/>
              <a:t>的缓冲，来读取</a:t>
            </a:r>
            <a:r>
              <a:rPr lang="en-US" altLang="zh-CN" sz="1600" dirty="0"/>
              <a:t>header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splitbyte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findHeaderEnd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buf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rlen</a:t>
            </a:r>
            <a:r>
              <a:rPr lang="en-US" altLang="zh-CN" sz="1600" dirty="0"/>
              <a:t>);</a:t>
            </a:r>
            <a:r>
              <a:rPr lang="zh-CN" altLang="en-US" sz="1600" dirty="0"/>
              <a:t>直到</a:t>
            </a:r>
            <a:r>
              <a:rPr lang="en-US" altLang="zh-CN" sz="1600" dirty="0" err="1"/>
              <a:t>splitbyte</a:t>
            </a:r>
            <a:r>
              <a:rPr lang="en-US" altLang="zh-CN" sz="1600" dirty="0"/>
              <a:t> </a:t>
            </a:r>
            <a:r>
              <a:rPr lang="zh-CN" altLang="en-US" sz="1600" dirty="0"/>
              <a:t>返回值大于</a:t>
            </a:r>
            <a:r>
              <a:rPr lang="en-US" altLang="zh-CN" sz="1600" dirty="0"/>
              <a:t>0,</a:t>
            </a:r>
            <a:r>
              <a:rPr lang="zh-CN" altLang="en-US" sz="1600" dirty="0"/>
              <a:t>说明已经知道分隔点，如果读取的长度大于</a:t>
            </a:r>
            <a:r>
              <a:rPr lang="en-US" altLang="zh-CN" sz="1600" dirty="0" err="1"/>
              <a:t>splitbyte</a:t>
            </a:r>
            <a:r>
              <a:rPr lang="en-US" altLang="zh-CN" sz="1600" dirty="0"/>
              <a:t> </a:t>
            </a:r>
            <a:r>
              <a:rPr lang="zh-CN" altLang="en-US" sz="1600" dirty="0"/>
              <a:t>，则把多余的部分回写到流里面，然后创建一个</a:t>
            </a:r>
            <a:r>
              <a:rPr lang="en-US" altLang="zh-CN" sz="1600" dirty="0" err="1"/>
              <a:t>BufferedReader</a:t>
            </a:r>
            <a:r>
              <a:rPr lang="zh-CN" altLang="en-US" sz="1600" dirty="0"/>
              <a:t>来解析头部数据调用</a:t>
            </a:r>
            <a:r>
              <a:rPr lang="en-US" altLang="zh-CN" sz="1600" dirty="0" err="1"/>
              <a:t>decodeHeader</a:t>
            </a:r>
            <a:r>
              <a:rPr lang="zh-CN" altLang="en-US" sz="1600" dirty="0"/>
              <a:t>方法</a:t>
            </a:r>
          </a:p>
          <a:p>
            <a:r>
              <a:rPr lang="en-US" altLang="zh-CN" sz="1600" b="1" dirty="0"/>
              <a:t>body</a:t>
            </a:r>
            <a:r>
              <a:rPr lang="zh-CN" altLang="en-US" sz="1600" b="1" dirty="0"/>
              <a:t>解析</a:t>
            </a:r>
          </a:p>
          <a:p>
            <a:r>
              <a:rPr lang="zh-CN" altLang="en-US" sz="1600" dirty="0"/>
              <a:t>对于</a:t>
            </a:r>
            <a:r>
              <a:rPr lang="en-US" altLang="zh-CN" sz="1600" dirty="0"/>
              <a:t>body</a:t>
            </a:r>
            <a:r>
              <a:rPr lang="zh-CN" altLang="en-US" sz="1600" dirty="0"/>
              <a:t>的解析根据请求的方法分为</a:t>
            </a:r>
            <a:r>
              <a:rPr lang="en-US" altLang="zh-CN" sz="1600" dirty="0"/>
              <a:t>PUT/POST</a:t>
            </a:r>
            <a:r>
              <a:rPr lang="zh-CN" altLang="en-US" sz="1600" dirty="0"/>
              <a:t>，对于</a:t>
            </a:r>
            <a:r>
              <a:rPr lang="en-US" altLang="zh-CN" sz="1600" dirty="0"/>
              <a:t>POST</a:t>
            </a:r>
            <a:r>
              <a:rPr lang="zh-CN" altLang="en-US" sz="1600" dirty="0"/>
              <a:t>方法，使用</a:t>
            </a:r>
            <a:r>
              <a:rPr lang="en-US" altLang="zh-CN" sz="1600" dirty="0"/>
              <a:t>serve</a:t>
            </a:r>
            <a:r>
              <a:rPr lang="zh-CN" altLang="en-US" sz="1600" dirty="0"/>
              <a:t>方法来解析</a:t>
            </a:r>
            <a:r>
              <a:rPr lang="en-US" altLang="zh-CN" sz="1600" dirty="0"/>
              <a:t>body</a:t>
            </a:r>
            <a:r>
              <a:rPr lang="zh-CN" altLang="en-US" sz="1600" dirty="0"/>
              <a:t>，而</a:t>
            </a:r>
            <a:r>
              <a:rPr lang="en-US" altLang="zh-CN" sz="1600" dirty="0"/>
              <a:t>serve</a:t>
            </a:r>
            <a:r>
              <a:rPr lang="zh-CN" altLang="en-US" sz="1600" dirty="0"/>
              <a:t>这个方法也是我们实现</a:t>
            </a:r>
            <a:r>
              <a:rPr lang="en-US" altLang="zh-CN" sz="1600" dirty="0" err="1"/>
              <a:t>NanoHTTPD</a:t>
            </a:r>
            <a:r>
              <a:rPr lang="zh-CN" altLang="en-US" sz="1600" dirty="0"/>
              <a:t>类所要重写的方法，</a:t>
            </a:r>
            <a:r>
              <a:rPr lang="en-US" altLang="zh-CN" sz="1600" dirty="0" err="1"/>
              <a:t>parseBody</a:t>
            </a:r>
            <a:r>
              <a:rPr lang="zh-CN" altLang="en-US" sz="1600" dirty="0"/>
              <a:t>来真正解析</a:t>
            </a:r>
            <a:r>
              <a:rPr lang="en-US" altLang="zh-CN" sz="1600" dirty="0"/>
              <a:t>body</a:t>
            </a:r>
            <a:r>
              <a:rPr lang="zh-CN" altLang="en-US" sz="1600" dirty="0"/>
              <a:t>，首先创建一个临时文件把流里面的数据写到这个临时文件中，然后实例化</a:t>
            </a:r>
            <a:r>
              <a:rPr lang="en-US" altLang="zh-CN" sz="1600" dirty="0" err="1"/>
              <a:t>ByteBuffer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BufferedReader</a:t>
            </a:r>
            <a:r>
              <a:rPr lang="zh-CN" altLang="en-US" sz="1600" dirty="0"/>
              <a:t>，如果提交表单的类型是</a:t>
            </a:r>
            <a:r>
              <a:rPr lang="en-US" altLang="zh-CN" sz="1600" dirty="0"/>
              <a:t>multipart/form-data</a:t>
            </a:r>
            <a:r>
              <a:rPr lang="zh-CN" altLang="en-US" sz="1600" dirty="0"/>
              <a:t>，查询</a:t>
            </a:r>
            <a:r>
              <a:rPr lang="en-US" altLang="zh-CN" sz="1600" dirty="0"/>
              <a:t>boundary</a:t>
            </a:r>
            <a:r>
              <a:rPr lang="zh-CN" altLang="en-US" sz="1600" dirty="0"/>
              <a:t>，而</a:t>
            </a:r>
            <a:r>
              <a:rPr lang="en-US" altLang="zh-CN" sz="1600" dirty="0"/>
              <a:t>boundary=</a:t>
            </a:r>
            <a:r>
              <a:rPr lang="zh-CN" altLang="en-US" sz="1600" dirty="0"/>
              <a:t>就是内容数据的分割点，使用</a:t>
            </a:r>
            <a:r>
              <a:rPr lang="en-US" altLang="zh-CN" sz="1600" dirty="0" err="1"/>
              <a:t>decodeMultipartData</a:t>
            </a:r>
            <a:r>
              <a:rPr lang="zh-CN" altLang="en-US" sz="1600" dirty="0"/>
              <a:t>方法分离参数和内容数据，最后调用</a:t>
            </a:r>
            <a:r>
              <a:rPr lang="en-US" altLang="zh-CN" sz="1600" dirty="0" err="1"/>
              <a:t>saveTmpFile</a:t>
            </a:r>
            <a:r>
              <a:rPr lang="zh-CN" altLang="en-US" sz="1600" dirty="0"/>
              <a:t>方法来保存文件，为了保存到我们的本地文件中，所以我们还需要</a:t>
            </a:r>
            <a:r>
              <a:rPr lang="en-US" altLang="zh-CN" sz="1600" dirty="0" err="1"/>
              <a:t>TempFileManagerFactory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TempFileManager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TempFileManager</a:t>
            </a:r>
            <a:r>
              <a:rPr lang="zh-CN" altLang="en-US" sz="1600" dirty="0"/>
              <a:t>用来创建一个本地文件，用来存储真正的上传数据。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8917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流程与逻辑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Process &amp; Logics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47335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逻辑流程在上一部分中已经说明，下面用导图详细解释一下完整流程</a:t>
            </a:r>
            <a:endParaRPr lang="en-US" altLang="zh-CN" dirty="0" smtClean="0"/>
          </a:p>
          <a:p>
            <a:r>
              <a:rPr lang="zh-CN" altLang="en-US" dirty="0" smtClean="0"/>
              <a:t>准备阶段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30" y="2633558"/>
            <a:ext cx="10751760" cy="39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流程与逻辑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Process &amp; Logics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05232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运作阶段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同结构部分的流程描述，这里使用一张图解释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3" y="2578027"/>
            <a:ext cx="11774124" cy="30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流程与逻辑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Process &amp; Logics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01" y="2606081"/>
            <a:ext cx="10160215" cy="370139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739978" y="4242486"/>
            <a:ext cx="0" cy="154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7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JsonRPC</a:t>
            </a:r>
            <a:r>
              <a:rPr lang="zh-CN" altLang="en-US" dirty="0" smtClean="0"/>
              <a:t>原理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smtClean="0"/>
              <a:t>Principles of </a:t>
            </a:r>
            <a:r>
              <a:rPr lang="en-US" altLang="zh-CN" sz="2000" dirty="0" err="1" smtClean="0"/>
              <a:t>JsonRPC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-RPC</a:t>
            </a:r>
            <a:r>
              <a:rPr lang="zh-CN" altLang="en-US" dirty="0"/>
              <a:t>：以</a:t>
            </a:r>
            <a:r>
              <a:rPr lang="en-US" altLang="zh-CN" dirty="0" err="1"/>
              <a:t>json</a:t>
            </a:r>
            <a:r>
              <a:rPr lang="zh-CN" altLang="en-US" dirty="0"/>
              <a:t>为消息格式的远程调用服务，这种远程过程调用可以使用</a:t>
            </a:r>
            <a:r>
              <a:rPr lang="en-US" altLang="zh-CN" dirty="0"/>
              <a:t>http</a:t>
            </a:r>
            <a:r>
              <a:rPr lang="zh-CN" altLang="en-US" dirty="0"/>
              <a:t>作为传输协议，传输的内容是</a:t>
            </a:r>
            <a:r>
              <a:rPr lang="en-US" altLang="zh-CN" dirty="0" err="1"/>
              <a:t>json</a:t>
            </a:r>
            <a:r>
              <a:rPr lang="zh-CN" altLang="en-US" dirty="0"/>
              <a:t>消息体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本项目使用的即为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RPC</a:t>
            </a:r>
            <a:r>
              <a:rPr lang="zh-CN" altLang="en-US" dirty="0"/>
              <a:t>采用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/</a:t>
            </a:r>
            <a:r>
              <a:rPr lang="zh-CN" altLang="en-US" dirty="0"/>
              <a:t>服务器模式。请求程序就是一个</a:t>
            </a:r>
            <a:r>
              <a:rPr lang="zh-CN" altLang="en-US" dirty="0" smtClean="0"/>
              <a:t>客户</a:t>
            </a:r>
            <a:r>
              <a:rPr lang="zh-CN" altLang="en-US" dirty="0"/>
              <a:t>端</a:t>
            </a:r>
            <a:r>
              <a:rPr lang="en-US" altLang="zh-CN" dirty="0" smtClean="0"/>
              <a:t>(PC)</a:t>
            </a:r>
            <a:r>
              <a:rPr lang="zh-CN" altLang="en-US" dirty="0" smtClean="0"/>
              <a:t>，</a:t>
            </a:r>
            <a:r>
              <a:rPr lang="zh-CN" altLang="en-US" dirty="0"/>
              <a:t>而服务提供程序就是一个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下面介绍一下消息是如何在客户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服务器之间传输的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06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JsonRPC</a:t>
            </a:r>
            <a:r>
              <a:rPr lang="zh-CN" altLang="en-US" dirty="0" smtClean="0"/>
              <a:t>原理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smtClean="0"/>
              <a:t>Principles of </a:t>
            </a:r>
            <a:r>
              <a:rPr lang="en-US" altLang="zh-CN" sz="2000" dirty="0" err="1" smtClean="0"/>
              <a:t>JsonRPC</a:t>
            </a:r>
            <a:endParaRPr lang="zh-CN" altLang="en-US" sz="2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800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38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是什么</a:t>
            </a:r>
            <a:endParaRPr lang="en-US" altLang="zh-CN" dirty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怎么用</a:t>
            </a:r>
            <a:endParaRPr lang="en-US" altLang="zh-CN" dirty="0" smtClean="0"/>
          </a:p>
          <a:p>
            <a:r>
              <a:rPr lang="zh-CN" altLang="en-US" dirty="0" smtClean="0"/>
              <a:t>功能 </a:t>
            </a:r>
            <a:r>
              <a:rPr lang="en-US" altLang="zh-CN" dirty="0" smtClean="0"/>
              <a:t>–Python wrapper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Python 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JsonRPCServer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结构与原理</a:t>
            </a:r>
            <a:endParaRPr lang="en-US" altLang="zh-CN" dirty="0" smtClean="0"/>
          </a:p>
          <a:p>
            <a:r>
              <a:rPr lang="zh-CN" altLang="en-US" dirty="0" smtClean="0"/>
              <a:t>流程与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en-US" altLang="zh-CN" dirty="0" smtClean="0"/>
              <a:t>JSONRPC</a:t>
            </a:r>
            <a:r>
              <a:rPr lang="zh-CN" altLang="en-US" dirty="0" smtClean="0"/>
              <a:t>原理 </a:t>
            </a:r>
            <a:r>
              <a:rPr lang="en-US" altLang="zh-CN" dirty="0" smtClean="0"/>
              <a:t>– JSONRPC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功能改进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与作者沟通并尝试改进</a:t>
            </a:r>
            <a:endParaRPr lang="en-US" altLang="zh-CN" dirty="0"/>
          </a:p>
          <a:p>
            <a:r>
              <a:rPr lang="zh-CN" altLang="en-US" dirty="0" smtClean="0"/>
              <a:t>资源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所有项目资源以及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幻灯片可以访问 </a:t>
            </a:r>
            <a:r>
              <a:rPr lang="en-US" altLang="zh-CN" dirty="0" smtClean="0"/>
              <a:t>fancylear.github.io </a:t>
            </a:r>
            <a:r>
              <a:rPr lang="zh-CN" altLang="en-US" dirty="0" smtClean="0"/>
              <a:t>博客上获取</a:t>
            </a:r>
            <a:endParaRPr lang="en-US" altLang="zh-CN" dirty="0" smtClean="0"/>
          </a:p>
          <a:p>
            <a:r>
              <a:rPr lang="zh-CN" altLang="en-US" dirty="0"/>
              <a:t>参考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09348" y="591122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所有</a:t>
            </a:r>
            <a:r>
              <a:rPr lang="zh-CN" altLang="en-US" i="1" dirty="0" smtClean="0"/>
              <a:t>链接用</a:t>
            </a:r>
            <a:r>
              <a:rPr lang="zh-CN" alt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橘红色</a:t>
            </a:r>
            <a:r>
              <a:rPr lang="zh-CN" altLang="en-US" i="1" dirty="0" smtClean="0"/>
              <a:t>标明，所有指令用</a:t>
            </a:r>
            <a:r>
              <a:rPr lang="zh-CN" altLang="en-US" i="1" dirty="0" smtClean="0">
                <a:solidFill>
                  <a:srgbClr val="0070C0"/>
                </a:solidFill>
              </a:rPr>
              <a:t>蓝色</a:t>
            </a:r>
            <a:r>
              <a:rPr lang="zh-CN" altLang="en-US" i="1" dirty="0" smtClean="0"/>
              <a:t>标明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8010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功能改进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Improvements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本项目已经开源并欢迎</a:t>
            </a:r>
            <a:r>
              <a:rPr lang="en-US" altLang="zh-CN" dirty="0" smtClean="0"/>
              <a:t>patch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尝试添加功能 “检查屏幕是否开启”到本项目中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之前只能进行</a:t>
            </a:r>
            <a:r>
              <a:rPr lang="en-US" altLang="zh-CN" dirty="0" smtClean="0"/>
              <a:t>on/off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现在可以使用 </a:t>
            </a:r>
            <a:r>
              <a:rPr lang="en-US" altLang="zh-CN" dirty="0" err="1" smtClean="0"/>
              <a:t>d.screen.ison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来判断屏幕的开关状态</a:t>
            </a:r>
            <a:endParaRPr lang="en-US" altLang="zh-CN" dirty="0" smtClean="0"/>
          </a:p>
          <a:p>
            <a:r>
              <a:rPr lang="zh-CN" altLang="en-US" dirty="0" smtClean="0"/>
              <a:t>代码基于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方法进行补充，增加了“</a:t>
            </a:r>
            <a:r>
              <a:rPr lang="en-US" altLang="zh-CN" dirty="0" err="1" smtClean="0"/>
              <a:t>ison</a:t>
            </a:r>
            <a:r>
              <a:rPr lang="zh-CN" altLang="en-US" dirty="0" smtClean="0"/>
              <a:t>”调用逻辑。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97" y="2661852"/>
            <a:ext cx="754380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65" y="4987297"/>
            <a:ext cx="5172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8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功能改进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Improvements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进一步改进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使用其它语言？可以尝试制作</a:t>
            </a:r>
            <a:r>
              <a:rPr lang="en-US" altLang="zh-CN" dirty="0" smtClean="0"/>
              <a:t>Ruby Wrapper</a:t>
            </a:r>
          </a:p>
          <a:p>
            <a:r>
              <a:rPr lang="en-US" altLang="zh-CN" dirty="0" smtClean="0"/>
              <a:t>2.GUI</a:t>
            </a:r>
            <a:r>
              <a:rPr lang="zh-CN" altLang="en-US" dirty="0" smtClean="0"/>
              <a:t>化脚本并制作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安装器？进一步降低上手和使用难度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改进并扩展</a:t>
            </a:r>
            <a:r>
              <a:rPr lang="en-US" altLang="zh-CN" dirty="0" smtClean="0"/>
              <a:t>UIAutomator</a:t>
            </a:r>
            <a:r>
              <a:rPr lang="zh-CN" altLang="en-US" dirty="0" smtClean="0"/>
              <a:t>本身？本项目没有对</a:t>
            </a:r>
            <a:r>
              <a:rPr lang="en-US" altLang="zh-CN" dirty="0" smtClean="0"/>
              <a:t>UIAutomator</a:t>
            </a:r>
            <a:r>
              <a:rPr lang="zh-CN" altLang="en-US" dirty="0" smtClean="0"/>
              <a:t>进行任何扩展，可以尝试对</a:t>
            </a:r>
            <a:r>
              <a:rPr lang="en-US" altLang="zh-CN" dirty="0" smtClean="0"/>
              <a:t>UIAutomator</a:t>
            </a:r>
            <a:r>
              <a:rPr lang="zh-CN" altLang="en-US" dirty="0" smtClean="0"/>
              <a:t>扩展，丰富其功能和适用范围。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321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 smtClean="0"/>
              <a:t>Resources/References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en-US" altLang="zh-CN" dirty="0" smtClean="0">
                <a:hlinkClick r:id="rId2"/>
              </a:rPr>
              <a:t>UIAutomator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xiaocong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</a:t>
            </a:r>
            <a:r>
              <a:rPr lang="en-US" altLang="zh-CN" dirty="0" smtClean="0">
                <a:hlinkClick r:id="rId3"/>
              </a:rPr>
              <a:t>jsonrpcserver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uiautomator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xiaocong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 smtClean="0">
                <a:hlinkClick r:id="rId4"/>
              </a:rPr>
              <a:t>NanoHTTPD</a:t>
            </a:r>
            <a:r>
              <a:rPr lang="en-US" altLang="zh-CN" dirty="0" smtClean="0"/>
              <a:t> by NanoHTTPD.com</a:t>
            </a:r>
          </a:p>
          <a:p>
            <a:r>
              <a:rPr lang="en-US" altLang="zh-CN" dirty="0"/>
              <a:t>4.</a:t>
            </a:r>
            <a:r>
              <a:rPr lang="en-US" altLang="zh-CN" dirty="0">
                <a:hlinkClick r:id="rId5"/>
              </a:rPr>
              <a:t>jsonrpc4j</a:t>
            </a:r>
            <a:r>
              <a:rPr lang="en-US" altLang="zh-CN" dirty="0"/>
              <a:t> by </a:t>
            </a:r>
            <a:r>
              <a:rPr lang="en-US" altLang="zh-CN" dirty="0" err="1" smtClean="0"/>
              <a:t>briandilley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altLang="zh-CN" dirty="0" smtClean="0">
                <a:hlinkClick r:id="rId6"/>
              </a:rPr>
              <a:t>Jackson libs</a:t>
            </a:r>
            <a:endParaRPr lang="en-US" altLang="zh-CN" dirty="0" smtClean="0"/>
          </a:p>
          <a:p>
            <a:r>
              <a:rPr lang="zh-CN" altLang="en-US" dirty="0" smtClean="0"/>
              <a:t>我为本报告设立了一个博客，所有内容都放到了网上，包括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功能介绍幻灯片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http://fancylear.github.io</a:t>
            </a:r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功能介绍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中</a:t>
            </a:r>
            <a:r>
              <a:rPr lang="zh-CN" altLang="en-US" b="1" dirty="0" smtClean="0"/>
              <a:t>大量引用</a:t>
            </a:r>
            <a:r>
              <a:rPr lang="zh-CN" altLang="en-US" dirty="0" smtClean="0"/>
              <a:t>了原作者的解释。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808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87546" y="305623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谢谢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18566" y="2533017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251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Introduction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手动测试</a:t>
            </a:r>
            <a:r>
              <a:rPr lang="en-US" altLang="zh-CN" b="1" dirty="0" smtClean="0">
                <a:solidFill>
                  <a:srgbClr val="0070C0"/>
                </a:solidFill>
              </a:rPr>
              <a:t>-&gt;</a:t>
            </a:r>
            <a:r>
              <a:rPr lang="zh-CN" altLang="en-US" b="1" dirty="0" smtClean="0"/>
              <a:t>繁琐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局限</a:t>
            </a:r>
            <a:r>
              <a:rPr lang="en-US" altLang="zh-CN" b="1" dirty="0" smtClean="0">
                <a:solidFill>
                  <a:srgbClr val="0070C0"/>
                </a:solidFill>
              </a:rPr>
              <a:t>-&gt;</a:t>
            </a:r>
            <a:r>
              <a:rPr lang="zh-CN" altLang="en-US" b="1" dirty="0" smtClean="0"/>
              <a:t>自动化测试</a:t>
            </a:r>
            <a:r>
              <a:rPr lang="en-US" altLang="zh-CN" b="1" dirty="0" smtClean="0">
                <a:solidFill>
                  <a:srgbClr val="0070C0"/>
                </a:solidFill>
              </a:rPr>
              <a:t>-&gt;</a:t>
            </a:r>
            <a:r>
              <a:rPr lang="en-US" altLang="zh-CN" b="1" dirty="0" smtClean="0">
                <a:hlinkClick r:id="rId2"/>
              </a:rPr>
              <a:t>UIAutomator</a:t>
            </a:r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zh-CN" altLang="en-US" dirty="0" smtClean="0"/>
              <a:t>优点：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1/ </a:t>
            </a:r>
            <a:r>
              <a:rPr lang="zh-CN" altLang="en-US" dirty="0" smtClean="0"/>
              <a:t>多种定位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元素的方式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2 / </a:t>
            </a:r>
            <a:r>
              <a:rPr lang="zh-CN" altLang="en-US" dirty="0" smtClean="0"/>
              <a:t>精确模拟多种操作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3 / </a:t>
            </a:r>
            <a:r>
              <a:rPr lang="zh-CN" altLang="en-US" dirty="0" smtClean="0"/>
              <a:t>可以自定义</a:t>
            </a:r>
            <a:r>
              <a:rPr lang="en-US" altLang="zh-CN" dirty="0" smtClean="0"/>
              <a:t>Watcher</a:t>
            </a:r>
            <a:r>
              <a:rPr lang="zh-CN" altLang="en-US" dirty="0" smtClean="0"/>
              <a:t>来解决测试过程中的意外，如电话</a:t>
            </a:r>
            <a:r>
              <a:rPr lang="en-US" altLang="zh-CN" dirty="0" smtClean="0"/>
              <a:t>/ANR</a:t>
            </a:r>
            <a:r>
              <a:rPr lang="zh-CN" altLang="en-US" dirty="0" smtClean="0"/>
              <a:t>对话框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4 /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开发者友好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缺点：  </a:t>
            </a:r>
            <a:r>
              <a:rPr lang="en-US" altLang="zh-CN" dirty="0" smtClean="0"/>
              <a:t>1 / 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Android 4.1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 &gt;= 16)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2 / </a:t>
            </a:r>
            <a:r>
              <a:rPr lang="zh-CN" altLang="en-US" dirty="0" smtClean="0"/>
              <a:t>需要编译运行，部署和修改较繁琐 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带来的缺点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99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Introduction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Java</a:t>
            </a:r>
            <a:r>
              <a:rPr lang="zh-CN" altLang="en-US" b="1" dirty="0"/>
              <a:t>导致</a:t>
            </a:r>
            <a:r>
              <a:rPr lang="zh-CN" altLang="en-US" b="1" dirty="0" smtClean="0"/>
              <a:t>了部分缺点</a:t>
            </a:r>
            <a:r>
              <a:rPr lang="en-US" altLang="zh-CN" b="1" dirty="0" smtClean="0">
                <a:solidFill>
                  <a:srgbClr val="0070C0"/>
                </a:solidFill>
              </a:rPr>
              <a:t>-&gt;</a:t>
            </a:r>
            <a:r>
              <a:rPr lang="zh-CN" altLang="en-US" b="1" dirty="0" smtClean="0"/>
              <a:t>繁琐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局限</a:t>
            </a:r>
            <a:r>
              <a:rPr lang="en-US" altLang="zh-CN" b="1" dirty="0" smtClean="0">
                <a:solidFill>
                  <a:srgbClr val="0070C0"/>
                </a:solidFill>
              </a:rPr>
              <a:t>-&gt;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代替并引入远程调试</a:t>
            </a:r>
            <a:r>
              <a:rPr lang="en-US" altLang="zh-CN" b="1" dirty="0" smtClean="0"/>
              <a:t>-&gt;</a:t>
            </a:r>
            <a:r>
              <a:rPr lang="en-US" altLang="zh-CN" b="1" dirty="0" smtClean="0">
                <a:hlinkClick r:id="rId2"/>
              </a:rPr>
              <a:t>Python Wrapper</a:t>
            </a:r>
            <a:endParaRPr lang="en-US" altLang="zh-CN" b="1" dirty="0" smtClean="0"/>
          </a:p>
          <a:p>
            <a:r>
              <a:rPr lang="en-US" altLang="zh-CN" dirty="0" smtClean="0"/>
              <a:t>1 / Python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（无编译环节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直接执行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/ </a:t>
            </a:r>
            <a:r>
              <a:rPr lang="zh-CN" altLang="en-US" dirty="0" smtClean="0"/>
              <a:t>引用了</a:t>
            </a:r>
            <a:r>
              <a:rPr lang="en-US" altLang="zh-CN" dirty="0" smtClean="0">
                <a:hlinkClick r:id="rId3"/>
              </a:rPr>
              <a:t>jsonrpcserver</a:t>
            </a:r>
            <a:r>
              <a:rPr lang="zh-CN" altLang="en-US" dirty="0" smtClean="0"/>
              <a:t>，把手机变为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省去部署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端可执行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How to use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9228644" cy="43594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70C0"/>
                </a:solidFill>
              </a:rPr>
              <a:t>$ </a:t>
            </a:r>
            <a:r>
              <a:rPr lang="en-US" altLang="zh-CN" dirty="0" smtClean="0">
                <a:solidFill>
                  <a:srgbClr val="0070C0"/>
                </a:solidFill>
              </a:rPr>
              <a:t>pip </a:t>
            </a:r>
            <a:r>
              <a:rPr lang="en-US" altLang="zh-CN" dirty="0">
                <a:solidFill>
                  <a:srgbClr val="0070C0"/>
                </a:solidFill>
              </a:rPr>
              <a:t>install </a:t>
            </a:r>
            <a:r>
              <a:rPr lang="en-US" altLang="zh-CN" dirty="0" err="1" smtClean="0">
                <a:solidFill>
                  <a:srgbClr val="0070C0"/>
                </a:solidFill>
              </a:rPr>
              <a:t>uiautomator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插件安装，这是一个</a:t>
            </a:r>
            <a:r>
              <a:rPr lang="en-US" altLang="zh-CN" dirty="0" smtClean="0"/>
              <a:t>python library,</a:t>
            </a:r>
            <a:r>
              <a:rPr lang="zh-CN" altLang="en-US" dirty="0" smtClean="0"/>
              <a:t>包含一个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和编译好的</a:t>
            </a:r>
            <a:r>
              <a:rPr lang="en-US" altLang="zh-CN" dirty="0" err="1" smtClean="0"/>
              <a:t>rpcserver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依赖</a:t>
            </a:r>
            <a:r>
              <a:rPr lang="zh-CN" altLang="en-US" dirty="0" smtClean="0"/>
              <a:t>于如图                           所示的</a:t>
            </a:r>
            <a:r>
              <a:rPr lang="en-US" altLang="zh-CN" dirty="0" smtClean="0"/>
              <a:t>python library</a:t>
            </a:r>
            <a:endParaRPr lang="en-US" altLang="zh-CN" dirty="0" smtClean="0"/>
          </a:p>
          <a:p>
            <a:r>
              <a:rPr lang="zh-CN" altLang="en-US" dirty="0" smtClean="0"/>
              <a:t>手动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RPCServer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1/ push jar</a:t>
            </a:r>
            <a:r>
              <a:rPr lang="zh-CN" altLang="en-US" dirty="0" smtClean="0"/>
              <a:t>文件 （</a:t>
            </a:r>
            <a:r>
              <a:rPr lang="en-US" altLang="zh-CN" dirty="0" smtClean="0"/>
              <a:t>libs</a:t>
            </a:r>
            <a:r>
              <a:rPr lang="zh-CN" altLang="en-US" dirty="0"/>
              <a:t>目录下</a:t>
            </a:r>
            <a:r>
              <a:rPr lang="zh-CN" altLang="en-US" dirty="0" smtClean="0"/>
              <a:t>的） 到 </a:t>
            </a:r>
            <a:r>
              <a:rPr lang="en-US" altLang="zh-CN" dirty="0" smtClean="0"/>
              <a:t>/data/local/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2/ </a:t>
            </a:r>
            <a:r>
              <a:rPr lang="zh-CN" altLang="en-US" dirty="0" smtClean="0"/>
              <a:t>开启服务器</a:t>
            </a:r>
            <a:endParaRPr lang="en-US" altLang="zh-CN" dirty="0" smtClean="0"/>
          </a:p>
          <a:p>
            <a:r>
              <a:rPr lang="en-US" altLang="zh-CN" dirty="0" smtClean="0"/>
              <a:t>3/ </a:t>
            </a:r>
            <a:r>
              <a:rPr lang="zh-CN" altLang="en-US" dirty="0" smtClean="0"/>
              <a:t>端口映射</a:t>
            </a:r>
            <a:r>
              <a:rPr lang="en-US" altLang="zh-CN" dirty="0" smtClean="0"/>
              <a:t>PC-</a:t>
            </a:r>
            <a:r>
              <a:rPr lang="zh-CN" altLang="en-US" dirty="0" smtClean="0"/>
              <a:t>手机</a:t>
            </a:r>
            <a:endParaRPr lang="en-US" altLang="zh-CN" dirty="0" smtClean="0"/>
          </a:p>
          <a:p>
            <a:r>
              <a:rPr lang="en-US" altLang="zh-CN" dirty="0" smtClean="0"/>
              <a:t>4/ </a:t>
            </a:r>
            <a:r>
              <a:rPr lang="zh-CN" altLang="en-US" dirty="0" smtClean="0"/>
              <a:t>检查是否正常启动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8" y="3490169"/>
            <a:ext cx="1467731" cy="10401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68754" y="5327045"/>
            <a:ext cx="6753138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adb shell uiautomator runtest bundle.jar uiautomator-stub.jar -c com.github.uiautomatorstub.Stub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65010" y="5813813"/>
            <a:ext cx="2449585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adb forward tcp:9008 tcp:9008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251508" y="6234434"/>
            <a:ext cx="5780015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curl -d '{"jsonrpc":"2.0","method":"deviceInfo","id":1}' localhost:9008/jsonrpc/0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Functions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800865" y="3262184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这一部分做成了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页面，请访问  </a:t>
            </a:r>
            <a:r>
              <a:rPr lang="en-US" altLang="zh-CN" sz="2400" dirty="0" smtClean="0">
                <a:hlinkClick r:id="rId2"/>
              </a:rPr>
              <a:t>HTML5</a:t>
            </a:r>
            <a:r>
              <a:rPr lang="zh-CN" altLang="en-US" sz="2400" dirty="0" smtClean="0">
                <a:hlinkClick r:id="rId2"/>
              </a:rPr>
              <a:t>幻灯片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74545" y="581591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/>
              <a:t> HTML5</a:t>
            </a:r>
            <a:r>
              <a:rPr lang="zh-CN" altLang="en-US" dirty="0"/>
              <a:t>功能介绍</a:t>
            </a:r>
            <a:r>
              <a:rPr lang="en-US" altLang="zh-CN" dirty="0"/>
              <a:t>Slide</a:t>
            </a:r>
            <a:r>
              <a:rPr lang="zh-CN" altLang="en-US" dirty="0"/>
              <a:t>中</a:t>
            </a:r>
            <a:r>
              <a:rPr lang="zh-CN" altLang="en-US" b="1" dirty="0"/>
              <a:t>大量引用</a:t>
            </a:r>
            <a:r>
              <a:rPr lang="zh-CN" altLang="en-US" dirty="0"/>
              <a:t>了原作者的解释</a:t>
            </a:r>
          </a:p>
        </p:txBody>
      </p:sp>
    </p:spTree>
    <p:extLst>
      <p:ext uri="{BB962C8B-B14F-4D97-AF65-F5344CB8AC3E}">
        <p14:creationId xmlns:p14="http://schemas.microsoft.com/office/powerpoint/2010/main" val="8189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Wrapper</a:t>
            </a:r>
            <a:r>
              <a:rPr lang="zh-CN" altLang="en-US" dirty="0" smtClean="0"/>
              <a:t>项目结构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2" y="2531484"/>
            <a:ext cx="10491358" cy="39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072" y="1524000"/>
            <a:ext cx="8915400" cy="3777622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中对所有类功能进行了分析说明，这里详细说明相对重要的</a:t>
            </a:r>
            <a:r>
              <a:rPr lang="en-US" altLang="zh-CN" dirty="0" smtClean="0"/>
              <a:t>python wrapper</a:t>
            </a:r>
            <a:r>
              <a:rPr lang="zh-CN" altLang="en-US" dirty="0" smtClean="0"/>
              <a:t>原理部分</a:t>
            </a:r>
            <a:endParaRPr lang="en-US" altLang="zh-CN" dirty="0" smtClean="0"/>
          </a:p>
          <a:p>
            <a:r>
              <a:rPr lang="zh-CN" altLang="en-US" dirty="0" smtClean="0"/>
              <a:t>上张结构图中标为“</a:t>
            </a:r>
            <a:r>
              <a:rPr lang="zh-CN" altLang="en-US" dirty="0" smtClean="0">
                <a:solidFill>
                  <a:schemeClr val="accent2"/>
                </a:solidFill>
              </a:rPr>
              <a:t>橘红色</a:t>
            </a:r>
            <a:r>
              <a:rPr lang="zh-CN" altLang="en-US" dirty="0" smtClean="0"/>
              <a:t>”的类 属于 </a:t>
            </a:r>
            <a:r>
              <a:rPr lang="en-US" altLang="zh-CN" dirty="0" smtClean="0"/>
              <a:t>python wrapper</a:t>
            </a:r>
          </a:p>
          <a:p>
            <a:r>
              <a:rPr lang="zh-CN" altLang="en-US" dirty="0" smtClean="0"/>
              <a:t>下面我们来看 “</a:t>
            </a:r>
            <a:r>
              <a:rPr lang="en-US" altLang="zh-CN" dirty="0" smtClean="0"/>
              <a:t>press</a:t>
            </a:r>
            <a:r>
              <a:rPr lang="zh-CN" altLang="en-US" dirty="0" smtClean="0"/>
              <a:t>”方法在</a:t>
            </a:r>
            <a:r>
              <a:rPr lang="en-US" altLang="zh-CN" dirty="0" smtClean="0"/>
              <a:t>python wrapper</a:t>
            </a:r>
            <a:r>
              <a:rPr lang="zh-CN" altLang="en-US" dirty="0" smtClean="0"/>
              <a:t>中如何定义的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2" y="3029092"/>
            <a:ext cx="8797539" cy="37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Structure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8597" y="1696994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可以看到，实际上调用的是</a:t>
            </a:r>
            <a:r>
              <a:rPr lang="en-US" altLang="zh-CN" dirty="0" err="1" smtClean="0"/>
              <a:t>jsonrpc</a:t>
            </a:r>
            <a:r>
              <a:rPr lang="zh-CN" altLang="en-US" dirty="0" smtClean="0"/>
              <a:t>类，并调用“</a:t>
            </a:r>
            <a:r>
              <a:rPr lang="en-US" altLang="zh-CN" dirty="0" err="1" smtClean="0"/>
              <a:t>pressKeyCode</a:t>
            </a:r>
            <a:r>
              <a:rPr lang="zh-CN" altLang="en-US" dirty="0" smtClean="0"/>
              <a:t>”方法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再看一下</a:t>
            </a:r>
            <a:r>
              <a:rPr lang="en-US" altLang="zh-CN" dirty="0" err="1" smtClean="0"/>
              <a:t>jsonrpc</a:t>
            </a:r>
            <a:r>
              <a:rPr lang="zh-CN" altLang="en-US" dirty="0"/>
              <a:t>类</a:t>
            </a:r>
            <a:r>
              <a:rPr lang="zh-CN" altLang="en-US" dirty="0" smtClean="0"/>
              <a:t>，直接返回并调用</a:t>
            </a:r>
            <a:r>
              <a:rPr lang="zh-CN" altLang="en-US" dirty="0"/>
              <a:t>了</a:t>
            </a:r>
            <a:r>
              <a:rPr lang="en-US" altLang="zh-CN" dirty="0" err="1"/>
              <a:t>JsonRPCMethod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在异常处理中其内部包含了启动服务器的逻辑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/stop)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97" y="2916506"/>
            <a:ext cx="7329101" cy="32701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7280" y="6362834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注：</a:t>
            </a:r>
            <a:r>
              <a:rPr lang="en-US" altLang="zh-CN" i="1" dirty="0" err="1" smtClean="0"/>
              <a:t>server.start</a:t>
            </a:r>
            <a:r>
              <a:rPr lang="en-US" altLang="zh-CN" i="1" dirty="0" smtClean="0"/>
              <a:t>/stop</a:t>
            </a:r>
            <a:r>
              <a:rPr lang="zh-CN" altLang="en-US" i="1" dirty="0" smtClean="0"/>
              <a:t>代码内容为调用本项目的</a:t>
            </a:r>
            <a:r>
              <a:rPr lang="en-US" altLang="zh-CN" i="1" dirty="0" err="1" smtClean="0"/>
              <a:t>adb</a:t>
            </a:r>
            <a:r>
              <a:rPr lang="zh-CN" altLang="en-US" i="1" dirty="0" smtClean="0"/>
              <a:t>类输入手动启动指令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462807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</TotalTime>
  <Words>1347</Words>
  <Application>Microsoft Office PowerPoint</Application>
  <PresentationFormat>宽屏</PresentationFormat>
  <Paragraphs>132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幼圆</vt:lpstr>
      <vt:lpstr>Arial</vt:lpstr>
      <vt:lpstr>Century Gothic</vt:lpstr>
      <vt:lpstr>Consolas</vt:lpstr>
      <vt:lpstr>Wingdings 3</vt:lpstr>
      <vt:lpstr>丝状</vt:lpstr>
      <vt:lpstr>项目分析与改进</vt:lpstr>
      <vt:lpstr>提纲 Outlines</vt:lpstr>
      <vt:lpstr>简介 Introduction</vt:lpstr>
      <vt:lpstr>简介 Introduction</vt:lpstr>
      <vt:lpstr>使用 How to use</vt:lpstr>
      <vt:lpstr>功能 Functions</vt:lpstr>
      <vt:lpstr>结构 Structure</vt:lpstr>
      <vt:lpstr>结构 Structure</vt:lpstr>
      <vt:lpstr>结构 Structure</vt:lpstr>
      <vt:lpstr>结构 Structure</vt:lpstr>
      <vt:lpstr>结构 Structure</vt:lpstr>
      <vt:lpstr>结构 Structure</vt:lpstr>
      <vt:lpstr>结构 Structure</vt:lpstr>
      <vt:lpstr>结构 Structure</vt:lpstr>
      <vt:lpstr>流程与逻辑 Process &amp; Logics</vt:lpstr>
      <vt:lpstr>流程与逻辑 Process &amp; Logics</vt:lpstr>
      <vt:lpstr>流程与逻辑 Process &amp; Logics</vt:lpstr>
      <vt:lpstr>JsonRPC原理 Principles of JsonRPC</vt:lpstr>
      <vt:lpstr>JsonRPC原理 Principles of JsonRPC</vt:lpstr>
      <vt:lpstr>功能改进 Improvements</vt:lpstr>
      <vt:lpstr>功能改进 Improvements</vt:lpstr>
      <vt:lpstr>资源/参考 Resources/References</vt:lpstr>
      <vt:lpstr>PowerPoint 演示文稿</vt:lpstr>
    </vt:vector>
  </TitlesOfParts>
  <Company>L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项目分析与改进</dc:title>
  <dc:creator>Microsoft 帐户</dc:creator>
  <cp:lastModifiedBy>Microsoft 帐户</cp:lastModifiedBy>
  <cp:revision>33</cp:revision>
  <dcterms:created xsi:type="dcterms:W3CDTF">2014-09-24T01:54:32Z</dcterms:created>
  <dcterms:modified xsi:type="dcterms:W3CDTF">2014-09-25T02:09:09Z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GroupControls" visible="true"/>
      </mso:documentControls>
    </mso:qat>
  </mso:ribbon>
</mso:customUI>
</file>