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96" r:id="rId8"/>
    <p:sldId id="285" r:id="rId9"/>
    <p:sldId id="286" r:id="rId10"/>
    <p:sldId id="288" r:id="rId11"/>
    <p:sldId id="289" r:id="rId12"/>
    <p:sldId id="290" r:id="rId13"/>
    <p:sldId id="291" r:id="rId14"/>
    <p:sldId id="259" r:id="rId15"/>
    <p:sldId id="260" r:id="rId16"/>
    <p:sldId id="261" r:id="rId17"/>
    <p:sldId id="262" r:id="rId18"/>
    <p:sldId id="265" r:id="rId19"/>
    <p:sldId id="263" r:id="rId20"/>
    <p:sldId id="264" r:id="rId21"/>
    <p:sldId id="268" r:id="rId22"/>
    <p:sldId id="266" r:id="rId23"/>
    <p:sldId id="267" r:id="rId24"/>
    <p:sldId id="275" r:id="rId25"/>
    <p:sldId id="278" r:id="rId26"/>
    <p:sldId id="276" r:id="rId27"/>
    <p:sldId id="277" r:id="rId28"/>
    <p:sldId id="297" r:id="rId29"/>
    <p:sldId id="269" r:id="rId30"/>
    <p:sldId id="270" r:id="rId31"/>
    <p:sldId id="271" r:id="rId32"/>
    <p:sldId id="274" r:id="rId33"/>
    <p:sldId id="272" r:id="rId34"/>
    <p:sldId id="273" r:id="rId35"/>
    <p:sldId id="279" r:id="rId36"/>
    <p:sldId id="29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036"/>
  </p:normalViewPr>
  <p:slideViewPr>
    <p:cSldViewPr snapToGrid="0" snapToObjects="1">
      <p:cViewPr varScale="1">
        <p:scale>
          <a:sx n="89" d="100"/>
          <a:sy n="89" d="100"/>
        </p:scale>
        <p:origin x="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A8EF-A4F0-D442-B8B9-517E92AF255F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F57E312-7DCC-D543-8214-E05BF860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A8EF-A4F0-D442-B8B9-517E92AF255F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57E312-7DCC-D543-8214-E05BF860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A8EF-A4F0-D442-B8B9-517E92AF255F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57E312-7DCC-D543-8214-E05BF860850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3581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A8EF-A4F0-D442-B8B9-517E92AF255F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57E312-7DCC-D543-8214-E05BF860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42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A8EF-A4F0-D442-B8B9-517E92AF255F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57E312-7DCC-D543-8214-E05BF860850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1449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A8EF-A4F0-D442-B8B9-517E92AF255F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57E312-7DCC-D543-8214-E05BF860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01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A8EF-A4F0-D442-B8B9-517E92AF255F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E312-7DCC-D543-8214-E05BF860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59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A8EF-A4F0-D442-B8B9-517E92AF255F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E312-7DCC-D543-8214-E05BF860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A8EF-A4F0-D442-B8B9-517E92AF255F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E312-7DCC-D543-8214-E05BF860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0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A8EF-A4F0-D442-B8B9-517E92AF255F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57E312-7DCC-D543-8214-E05BF860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5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A8EF-A4F0-D442-B8B9-517E92AF255F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F57E312-7DCC-D543-8214-E05BF860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4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A8EF-A4F0-D442-B8B9-517E92AF255F}" type="datetimeFigureOut">
              <a:rPr lang="en-US" smtClean="0"/>
              <a:t>12/7/16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F57E312-7DCC-D543-8214-E05BF860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3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A8EF-A4F0-D442-B8B9-517E92AF255F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E312-7DCC-D543-8214-E05BF860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A8EF-A4F0-D442-B8B9-517E92AF255F}" type="datetimeFigureOut">
              <a:rPr lang="en-US" smtClean="0"/>
              <a:t>12/7/16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E312-7DCC-D543-8214-E05BF860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3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A8EF-A4F0-D442-B8B9-517E92AF255F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E312-7DCC-D543-8214-E05BF860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0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A8EF-A4F0-D442-B8B9-517E92AF255F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57E312-7DCC-D543-8214-E05BF860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4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AA8EF-A4F0-D442-B8B9-517E92AF255F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F57E312-7DCC-D543-8214-E05BF860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8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ercyteng.me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2/library/doctest.html#module-doctest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8913" y="2201260"/>
            <a:ext cx="7483529" cy="1127728"/>
          </a:xfrm>
        </p:spPr>
        <p:txBody>
          <a:bodyPr/>
          <a:lstStyle/>
          <a:p>
            <a:r>
              <a:rPr lang="en-US" smtClean="0"/>
              <a:t>CSC 108 Final </a:t>
            </a: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4274" y="3711794"/>
            <a:ext cx="2719388" cy="3571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- Percy </a:t>
            </a:r>
            <a:r>
              <a:rPr lang="en-US" dirty="0" err="1" smtClean="0"/>
              <a:t>Teng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909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Nested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257424"/>
            <a:ext cx="8915400" cy="3653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g():</a:t>
            </a:r>
          </a:p>
          <a:p>
            <a:pPr marL="0" indent="0">
              <a:buNone/>
            </a:pPr>
            <a:r>
              <a:rPr lang="en-US" dirty="0"/>
              <a:t> 		return 5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h(): </a:t>
            </a:r>
          </a:p>
          <a:p>
            <a:pPr marL="457200" lvl="1" indent="0">
              <a:buNone/>
            </a:pPr>
            <a:r>
              <a:rPr lang="en-US" dirty="0"/>
              <a:t>	return 92</a:t>
            </a:r>
          </a:p>
          <a:p>
            <a:pPr marL="457200" lvl="1" indent="0">
              <a:buNone/>
            </a:pPr>
            <a:r>
              <a:rPr lang="en-US" dirty="0" err="1"/>
              <a:t>def</a:t>
            </a:r>
            <a:r>
              <a:rPr lang="en-US" dirty="0"/>
              <a:t> f (</a:t>
            </a:r>
            <a:r>
              <a:rPr lang="en-US" dirty="0" err="1"/>
              <a:t>a,b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en-US" dirty="0"/>
              <a:t>	return a / b</a:t>
            </a:r>
          </a:p>
          <a:p>
            <a:pPr marL="457200" lvl="1" indent="0">
              <a:buNone/>
            </a:pPr>
            <a:r>
              <a:rPr lang="en-US" dirty="0" smtClean="0"/>
              <a:t>f(g</a:t>
            </a:r>
            <a:r>
              <a:rPr lang="en-US" dirty="0"/>
              <a:t>() + 4, h</a:t>
            </a:r>
            <a:r>
              <a:rPr lang="en-US" dirty="0" smtClean="0"/>
              <a:t>())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9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If-else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conditional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8212" y="1600200"/>
            <a:ext cx="8915400" cy="446342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1</a:t>
            </a:r>
            <a:r>
              <a:rPr lang="en-US" dirty="0"/>
              <a:t>. If age &gt; </a:t>
            </a:r>
            <a:r>
              <a:rPr lang="en-US" dirty="0" smtClean="0"/>
              <a:t>18:</a:t>
            </a:r>
            <a:r>
              <a:rPr lang="en-US" dirty="0"/>
              <a:t>							4. if  age &gt; </a:t>
            </a:r>
            <a:r>
              <a:rPr lang="en-US" dirty="0" smtClean="0"/>
              <a:t>18: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print</a:t>
            </a:r>
            <a:r>
              <a:rPr lang="en-US" dirty="0" smtClean="0"/>
              <a:t>(‘</a:t>
            </a:r>
            <a:r>
              <a:rPr lang="en-CA" altLang="zh-CN" dirty="0" smtClean="0"/>
              <a:t>adult</a:t>
            </a:r>
            <a:r>
              <a:rPr lang="en-US" dirty="0" smtClean="0"/>
              <a:t>’)</a:t>
            </a:r>
            <a:r>
              <a:rPr lang="en-US" dirty="0"/>
              <a:t>						</a:t>
            </a:r>
            <a:r>
              <a:rPr lang="en-US" dirty="0" smtClean="0"/>
              <a:t>	print(‘</a:t>
            </a:r>
            <a:r>
              <a:rPr lang="en-CA" altLang="zh-CN" dirty="0" smtClean="0"/>
              <a:t>adult</a:t>
            </a:r>
            <a:r>
              <a:rPr lang="en-US" dirty="0" smtClean="0"/>
              <a:t>’)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2. If age &lt; 5:							    if  income &lt; 30:</a:t>
            </a:r>
          </a:p>
          <a:p>
            <a:pPr marL="457200" lvl="1" indent="0">
              <a:buNone/>
            </a:pPr>
            <a:r>
              <a:rPr lang="en-US" dirty="0"/>
              <a:t>	print </a:t>
            </a:r>
            <a:r>
              <a:rPr lang="en-US" dirty="0" smtClean="0"/>
              <a:t>(‘baby’)</a:t>
            </a:r>
            <a:r>
              <a:rPr lang="en-US" dirty="0"/>
              <a:t>							print</a:t>
            </a:r>
            <a:r>
              <a:rPr lang="en-US" dirty="0" smtClean="0"/>
              <a:t>(‘</a:t>
            </a:r>
            <a:r>
              <a:rPr lang="en-US" altLang="zh-CN" dirty="0" smtClean="0"/>
              <a:t>get your life together </a:t>
            </a:r>
            <a:r>
              <a:rPr lang="en-US" altLang="zh-CN" dirty="0" err="1" smtClean="0"/>
              <a:t>fam</a:t>
            </a:r>
            <a:r>
              <a:rPr lang="en-US" dirty="0" smtClean="0"/>
              <a:t>’)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else:								     else:</a:t>
            </a:r>
          </a:p>
          <a:p>
            <a:pPr marL="457200" lvl="1" indent="0">
              <a:buNone/>
            </a:pPr>
            <a:r>
              <a:rPr lang="en-US" dirty="0"/>
              <a:t>	print</a:t>
            </a:r>
            <a:r>
              <a:rPr lang="en-US" dirty="0" smtClean="0"/>
              <a:t>(‘</a:t>
            </a:r>
            <a:r>
              <a:rPr lang="en-CA" altLang="zh-CN" dirty="0" smtClean="0"/>
              <a:t>maybe an adult</a:t>
            </a:r>
            <a:r>
              <a:rPr lang="en-US" dirty="0" smtClean="0"/>
              <a:t>’)</a:t>
            </a:r>
            <a:r>
              <a:rPr lang="en-US" dirty="0"/>
              <a:t>				</a:t>
            </a:r>
            <a:r>
              <a:rPr lang="en-US" dirty="0" smtClean="0"/>
              <a:t>print(‘</a:t>
            </a:r>
            <a:r>
              <a:rPr lang="en-CA" altLang="zh-CN" dirty="0" smtClean="0"/>
              <a:t>getting there</a:t>
            </a:r>
            <a:r>
              <a:rPr lang="en-US" dirty="0" smtClean="0"/>
              <a:t>’)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3. If age &lt; 5:</a:t>
            </a:r>
          </a:p>
          <a:p>
            <a:pPr marL="457200" lvl="1" indent="0">
              <a:buNone/>
            </a:pPr>
            <a:r>
              <a:rPr lang="en-US" dirty="0"/>
              <a:t>	print</a:t>
            </a:r>
            <a:r>
              <a:rPr lang="en-US" dirty="0" smtClean="0"/>
              <a:t>(‘baby’)						remember to check how many IF/ELSE	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age &gt;= 5 and age &lt; </a:t>
            </a:r>
            <a:r>
              <a:rPr lang="en-US" dirty="0" smtClean="0"/>
              <a:t>18                        statements are there in the function</a:t>
            </a:r>
          </a:p>
          <a:p>
            <a:pPr marL="457200" lvl="1" indent="0">
              <a:buNone/>
            </a:pPr>
            <a:r>
              <a:rPr lang="en-US" dirty="0" smtClean="0"/>
              <a:t>	print (‘kid’)</a:t>
            </a:r>
          </a:p>
          <a:p>
            <a:pPr marL="457200" lvl="1" indent="0">
              <a:buNone/>
            </a:pPr>
            <a:r>
              <a:rPr lang="en-US" dirty="0" smtClean="0"/>
              <a:t>    </a:t>
            </a:r>
            <a:r>
              <a:rPr lang="en-US" dirty="0"/>
              <a:t>else:</a:t>
            </a:r>
          </a:p>
          <a:p>
            <a:pPr marL="457200" lvl="1" indent="0">
              <a:buNone/>
            </a:pPr>
            <a:r>
              <a:rPr lang="en-US" dirty="0"/>
              <a:t>	print( </a:t>
            </a:r>
            <a:r>
              <a:rPr lang="en-US" dirty="0" smtClean="0"/>
              <a:t>‘</a:t>
            </a:r>
            <a:r>
              <a:rPr lang="en-CA" altLang="zh-CN" dirty="0" smtClean="0"/>
              <a:t>adult</a:t>
            </a:r>
            <a:r>
              <a:rPr lang="en-US" dirty="0" smtClean="0"/>
              <a:t>’)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0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Bool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7350" y="1400175"/>
            <a:ext cx="9847262" cy="4929188"/>
          </a:xfrm>
        </p:spPr>
        <p:txBody>
          <a:bodyPr>
            <a:normAutofit/>
          </a:bodyPr>
          <a:lstStyle/>
          <a:p>
            <a:r>
              <a:rPr lang="en-CA" dirty="0" err="1"/>
              <a:t>Bool</a:t>
            </a:r>
            <a:r>
              <a:rPr lang="en-CA" dirty="0"/>
              <a:t> function:</a:t>
            </a:r>
            <a:endParaRPr lang="en-US" dirty="0"/>
          </a:p>
          <a:p>
            <a:pPr marL="400050" lvl="1" indent="0">
              <a:buNone/>
            </a:pPr>
            <a:r>
              <a:rPr lang="en-CA" dirty="0"/>
              <a:t>If blah:</a:t>
            </a:r>
            <a:endParaRPr lang="en-US" dirty="0"/>
          </a:p>
          <a:p>
            <a:pPr marL="400050" lvl="1" indent="0">
              <a:buNone/>
            </a:pPr>
            <a:r>
              <a:rPr lang="en-CA" dirty="0"/>
              <a:t>	</a:t>
            </a:r>
            <a:r>
              <a:rPr lang="en-CA" dirty="0" smtClean="0"/>
              <a:t>	Return </a:t>
            </a:r>
            <a:r>
              <a:rPr lang="en-CA" dirty="0"/>
              <a:t>True</a:t>
            </a:r>
            <a:endParaRPr lang="en-US" dirty="0"/>
          </a:p>
          <a:p>
            <a:pPr marL="400050" lvl="1" indent="0">
              <a:buNone/>
            </a:pPr>
            <a:r>
              <a:rPr lang="en-CA" dirty="0"/>
              <a:t>Else:</a:t>
            </a:r>
            <a:endParaRPr lang="en-US" dirty="0"/>
          </a:p>
          <a:p>
            <a:pPr marL="400050" lvl="1" indent="0">
              <a:buNone/>
            </a:pPr>
            <a:r>
              <a:rPr lang="en-CA" dirty="0"/>
              <a:t>	</a:t>
            </a:r>
            <a:r>
              <a:rPr lang="en-CA" dirty="0" smtClean="0"/>
              <a:t>	Return </a:t>
            </a:r>
            <a:r>
              <a:rPr lang="en-CA" dirty="0"/>
              <a:t>False</a:t>
            </a:r>
            <a:endParaRPr lang="en-US" dirty="0"/>
          </a:p>
          <a:p>
            <a:r>
              <a:rPr lang="en-CA" dirty="0"/>
              <a:t>Can be written as: return blah</a:t>
            </a:r>
            <a:endParaRPr lang="en-US" dirty="0"/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2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81260"/>
            <a:ext cx="8911687" cy="718915"/>
          </a:xfrm>
        </p:spPr>
        <p:txBody>
          <a:bodyPr>
            <a:normAutofit/>
          </a:bodyPr>
          <a:lstStyle/>
          <a:p>
            <a:r>
              <a:rPr lang="en-US" dirty="0" smtClean="0"/>
              <a:t>Loops: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4962"/>
            <a:ext cx="8915400" cy="446722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loop: loops until  all the possible cases have been gone through</a:t>
            </a:r>
          </a:p>
          <a:p>
            <a:pPr marL="457200" lvl="1" indent="0">
              <a:buNone/>
            </a:pPr>
            <a:r>
              <a:rPr lang="en-US" dirty="0" smtClean="0"/>
              <a:t>1. for char in string:</a:t>
            </a:r>
          </a:p>
          <a:p>
            <a:pPr marL="914400" lvl="2" indent="0">
              <a:buNone/>
            </a:pPr>
            <a:r>
              <a:rPr lang="en-US" dirty="0" smtClean="0"/>
              <a:t>print(char)</a:t>
            </a:r>
          </a:p>
          <a:p>
            <a:pPr marL="457200" lvl="1" indent="0">
              <a:buNone/>
            </a:pPr>
            <a:r>
              <a:rPr lang="en-US" dirty="0" smtClean="0"/>
              <a:t>2. for </a:t>
            </a:r>
            <a:r>
              <a:rPr lang="en-US" dirty="0" err="1" smtClean="0"/>
              <a:t>i</a:t>
            </a:r>
            <a:r>
              <a:rPr lang="en-US" dirty="0" smtClean="0"/>
              <a:t> in range(</a:t>
            </a:r>
            <a:r>
              <a:rPr lang="en-US" dirty="0" err="1" smtClean="0"/>
              <a:t>len</a:t>
            </a:r>
            <a:r>
              <a:rPr lang="en-US" dirty="0" smtClean="0"/>
              <a:t>(string)):</a:t>
            </a:r>
          </a:p>
          <a:p>
            <a:pPr marL="914400" lvl="2" indent="0">
              <a:buNone/>
            </a:pPr>
            <a:r>
              <a:rPr lang="en-US" dirty="0"/>
              <a:t>p</a:t>
            </a:r>
            <a:r>
              <a:rPr lang="en-US" dirty="0" smtClean="0"/>
              <a:t>rint(string[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r>
              <a:rPr lang="en-US" dirty="0" smtClean="0"/>
              <a:t>Do not use the first type of for loop if you want to change the value of parameters</a:t>
            </a:r>
          </a:p>
          <a:p>
            <a:r>
              <a:rPr lang="en-US" dirty="0" smtClean="0"/>
              <a:t>Do not use the first type of for loop if you want to access list items by index</a:t>
            </a:r>
          </a:p>
          <a:p>
            <a:r>
              <a:rPr lang="en-US" dirty="0" smtClean="0"/>
              <a:t>While loop: </a:t>
            </a:r>
            <a:r>
              <a:rPr lang="en-US" dirty="0"/>
              <a:t>loops until a condition is False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pt-BR" dirty="0"/>
              <a:t>num = 10</a:t>
            </a:r>
          </a:p>
          <a:p>
            <a:pPr marL="457200" lvl="1" indent="0">
              <a:buNone/>
            </a:pPr>
            <a:r>
              <a:rPr lang="pt-BR" dirty="0" err="1"/>
              <a:t>while</a:t>
            </a:r>
            <a:r>
              <a:rPr lang="pt-BR" dirty="0"/>
              <a:t> num &lt; 100:</a:t>
            </a:r>
          </a:p>
          <a:p>
            <a:pPr marL="457200" lvl="1" indent="0">
              <a:buNone/>
            </a:pPr>
            <a:r>
              <a:rPr lang="pt-BR" dirty="0"/>
              <a:t>    num = num * 2</a:t>
            </a:r>
          </a:p>
          <a:p>
            <a:pPr marL="457200" lvl="1" indent="0">
              <a:buNone/>
            </a:pPr>
            <a:r>
              <a:rPr lang="pt-BR" dirty="0"/>
              <a:t>    </a:t>
            </a:r>
            <a:r>
              <a:rPr lang="pt-BR" dirty="0" err="1"/>
              <a:t>print</a:t>
            </a:r>
            <a:r>
              <a:rPr lang="pt-BR" dirty="0"/>
              <a:t>(num)</a:t>
            </a:r>
          </a:p>
          <a:p>
            <a:pPr marL="457200" lvl="1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17467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7849"/>
          </a:xfrm>
        </p:spPr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4900" y="1481959"/>
            <a:ext cx="8915400" cy="5247455"/>
          </a:xfrm>
        </p:spPr>
        <p:txBody>
          <a:bodyPr>
            <a:normAutofit/>
          </a:bodyPr>
          <a:lstStyle/>
          <a:p>
            <a:r>
              <a:rPr lang="en-US" dirty="0" smtClean="0"/>
              <a:t>Immutable list (like a combination of properties of strings and lists)</a:t>
            </a:r>
          </a:p>
          <a:p>
            <a:pPr lvl="1"/>
            <a:r>
              <a:rPr lang="en-US" dirty="0" smtClean="0"/>
              <a:t>Use () notation</a:t>
            </a:r>
          </a:p>
          <a:p>
            <a:pPr lvl="1"/>
            <a:r>
              <a:rPr lang="en-US" dirty="0" smtClean="0"/>
              <a:t>We can access and slice the tuple the same way as list</a:t>
            </a:r>
          </a:p>
          <a:p>
            <a:pPr marL="457200" lvl="1" indent="0">
              <a:buNone/>
            </a:pPr>
            <a:r>
              <a:rPr lang="en-US" dirty="0"/>
              <a:t>a = (1,2,3)</a:t>
            </a:r>
          </a:p>
          <a:p>
            <a:pPr marL="457200" lvl="1" indent="0">
              <a:buNone/>
            </a:pPr>
            <a:r>
              <a:rPr lang="en-US" dirty="0"/>
              <a:t>a[0] = 1</a:t>
            </a:r>
          </a:p>
          <a:p>
            <a:pPr lvl="1"/>
            <a:r>
              <a:rPr lang="en-US" dirty="0" smtClean="0"/>
              <a:t>But we cannot update the value just like how we can not update a string</a:t>
            </a:r>
          </a:p>
          <a:p>
            <a:pPr lvl="1"/>
            <a:r>
              <a:rPr lang="en-US" dirty="0" smtClean="0"/>
              <a:t>a[0] = 4 // error</a:t>
            </a:r>
          </a:p>
          <a:p>
            <a:pPr lvl="1"/>
            <a:r>
              <a:rPr lang="en-US" dirty="0" smtClean="0"/>
              <a:t>Creating one item tuple, we wrap a single item and a comma with bracket</a:t>
            </a:r>
          </a:p>
          <a:p>
            <a:pPr lvl="1"/>
            <a:r>
              <a:rPr lang="en-US" dirty="0" smtClean="0"/>
              <a:t>Empty tuple does not require comma</a:t>
            </a:r>
          </a:p>
          <a:p>
            <a:pPr lvl="1"/>
            <a:r>
              <a:rPr lang="en-US" dirty="0" smtClean="0"/>
              <a:t>Tuple does not have method ‘append’, ‘extend’, ‘pop’</a:t>
            </a:r>
            <a:r>
              <a:rPr lang="is-IS" dirty="0" smtClean="0"/>
              <a:t>…</a:t>
            </a:r>
          </a:p>
          <a:p>
            <a:pPr lvl="1"/>
            <a:r>
              <a:rPr lang="en-CA" dirty="0" smtClean="0"/>
              <a:t>We can use + to concatenate two tuples by creating a new tuple</a:t>
            </a:r>
            <a:endParaRPr lang="en-US" dirty="0" smtClean="0"/>
          </a:p>
          <a:p>
            <a:r>
              <a:rPr lang="en-US" dirty="0" smtClean="0"/>
              <a:t>Use tuple for keys of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4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lists and tuple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Lists are mutable, tuples aren’t</a:t>
            </a:r>
          </a:p>
          <a:p>
            <a:r>
              <a:rPr lang="en-US" dirty="0" smtClean="0"/>
              <a:t>Syntax: lists uses [] while tuples use ()</a:t>
            </a:r>
          </a:p>
          <a:p>
            <a:r>
              <a:rPr lang="en-US" dirty="0" smtClean="0"/>
              <a:t>Speed: Tuple is faster to be iterated through a constant set of values</a:t>
            </a:r>
          </a:p>
          <a:p>
            <a:r>
              <a:rPr lang="en-US" dirty="0"/>
              <a:t>Tuples are more explicit with memory, while lists require overhead. </a:t>
            </a:r>
            <a:endParaRPr lang="en-US" dirty="0" smtClean="0"/>
          </a:p>
          <a:p>
            <a:r>
              <a:rPr lang="en-US" dirty="0" smtClean="0"/>
              <a:t>Usages:</a:t>
            </a:r>
          </a:p>
          <a:p>
            <a:pPr lvl="1"/>
            <a:r>
              <a:rPr lang="en-US" dirty="0"/>
              <a:t>If you went for a walk, you could note your coordinates at any instant in an (</a:t>
            </a:r>
            <a:r>
              <a:rPr lang="en-US" dirty="0" err="1"/>
              <a:t>x,y</a:t>
            </a:r>
            <a:r>
              <a:rPr lang="en-US" dirty="0"/>
              <a:t>) tuple.</a:t>
            </a:r>
          </a:p>
          <a:p>
            <a:pPr lvl="1"/>
            <a:r>
              <a:rPr lang="en-US" dirty="0"/>
              <a:t>If you wanted to record your journey, you could append your location every few seconds to a list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tuples for dictionary keys, use lists if you want to change the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1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0624" y="1457325"/>
            <a:ext cx="8915400" cy="50434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Notation is curly brackets {}, keys and values are separated by column:</a:t>
            </a:r>
          </a:p>
          <a:p>
            <a:pPr lvl="1"/>
            <a:r>
              <a:rPr lang="en-US" dirty="0" smtClean="0"/>
              <a:t>Creating a </a:t>
            </a:r>
            <a:r>
              <a:rPr lang="en-US" dirty="0" err="1" smtClean="0"/>
              <a:t>dict</a:t>
            </a:r>
            <a:r>
              <a:rPr lang="en-US" dirty="0" smtClean="0"/>
              <a:t>: info = {‘</a:t>
            </a:r>
            <a:r>
              <a:rPr lang="en-US" dirty="0" err="1" smtClean="0"/>
              <a:t>firstName</a:t>
            </a:r>
            <a:r>
              <a:rPr lang="en-US" dirty="0" smtClean="0"/>
              <a:t>’: ‘Percy ‘,’</a:t>
            </a:r>
            <a:r>
              <a:rPr lang="en-US" dirty="0" err="1" smtClean="0"/>
              <a:t>lastName</a:t>
            </a:r>
            <a:r>
              <a:rPr lang="en-US" dirty="0" smtClean="0"/>
              <a:t>’: ’</a:t>
            </a:r>
            <a:r>
              <a:rPr lang="en-US" dirty="0" err="1" smtClean="0"/>
              <a:t>Teng</a:t>
            </a:r>
            <a:r>
              <a:rPr lang="en-US" dirty="0" smtClean="0"/>
              <a:t>’, ‘age’:21}</a:t>
            </a:r>
          </a:p>
          <a:p>
            <a:pPr lvl="2"/>
            <a:r>
              <a:rPr lang="en-US" dirty="0" smtClean="0"/>
              <a:t>Empty: empty = {}, single= {‘item’ : ‘one’}</a:t>
            </a:r>
          </a:p>
          <a:p>
            <a:pPr lvl="2"/>
            <a:r>
              <a:rPr lang="en-US" dirty="0" smtClean="0"/>
              <a:t> Accessing: info[‘age’]</a:t>
            </a:r>
          </a:p>
          <a:p>
            <a:r>
              <a:rPr lang="en-US" dirty="0"/>
              <a:t>Keys are unique, values aren’t</a:t>
            </a:r>
          </a:p>
          <a:p>
            <a:pPr lvl="1"/>
            <a:r>
              <a:rPr lang="en-US" dirty="0"/>
              <a:t>Info</a:t>
            </a:r>
            <a:r>
              <a:rPr lang="en-US" dirty="0" smtClean="0"/>
              <a:t>[‘age’]    </a:t>
            </a:r>
            <a:r>
              <a:rPr lang="en-US" dirty="0"/>
              <a:t>//no error</a:t>
            </a:r>
          </a:p>
          <a:p>
            <a:pPr lvl="1"/>
            <a:r>
              <a:rPr lang="en-US" dirty="0" smtClean="0"/>
              <a:t>Info</a:t>
            </a:r>
            <a:r>
              <a:rPr lang="en-US" dirty="0"/>
              <a:t>[‘job’]     //Key error, key doesn’t </a:t>
            </a:r>
            <a:r>
              <a:rPr lang="en-US" dirty="0" smtClean="0"/>
              <a:t>exist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firstName</a:t>
            </a:r>
            <a:r>
              <a:rPr lang="en-US" dirty="0"/>
              <a:t>’ in info =&gt; returns True;   ’job’ in info   =&gt; returns </a:t>
            </a:r>
            <a:r>
              <a:rPr lang="en-US" dirty="0" smtClean="0"/>
              <a:t>False</a:t>
            </a:r>
          </a:p>
          <a:p>
            <a:r>
              <a:rPr lang="en-US" dirty="0" smtClean="0"/>
              <a:t>Updating: info[‘age’] = 22    //the key has to exist, otherwise it creates a new item</a:t>
            </a:r>
          </a:p>
          <a:p>
            <a:r>
              <a:rPr lang="en-US" dirty="0" smtClean="0"/>
              <a:t>Appending new item: info[‘weight’] = 173</a:t>
            </a:r>
          </a:p>
          <a:p>
            <a:r>
              <a:rPr lang="en-US" dirty="0" smtClean="0"/>
              <a:t>Deleting a pair: </a:t>
            </a:r>
            <a:r>
              <a:rPr lang="en-US" dirty="0" err="1" smtClean="0"/>
              <a:t>info.pop</a:t>
            </a:r>
            <a:r>
              <a:rPr lang="en-US" dirty="0" smtClean="0"/>
              <a:t>(‘age’)/ del info[‘age’]</a:t>
            </a:r>
          </a:p>
          <a:p>
            <a:r>
              <a:rPr lang="en-US" dirty="0" smtClean="0"/>
              <a:t>Len() returns the number of keys in the </a:t>
            </a:r>
            <a:r>
              <a:rPr lang="en-US" dirty="0" err="1" smtClean="0"/>
              <a:t>dict</a:t>
            </a:r>
            <a:endParaRPr lang="en-US" dirty="0" smtClean="0"/>
          </a:p>
          <a:p>
            <a:r>
              <a:rPr lang="en-US" dirty="0"/>
              <a:t>if a dictionary gets the same key when </a:t>
            </a:r>
            <a:r>
              <a:rPr lang="en-US" dirty="0" err="1" smtClean="0"/>
              <a:t>intialized</a:t>
            </a:r>
            <a:r>
              <a:rPr lang="en-US" dirty="0" smtClean="0"/>
              <a:t>, </a:t>
            </a:r>
            <a:r>
              <a:rPr lang="en-US" dirty="0"/>
              <a:t>python takes the last </a:t>
            </a:r>
            <a:r>
              <a:rPr lang="en-US" dirty="0" smtClean="0"/>
              <a:t>one</a:t>
            </a:r>
          </a:p>
        </p:txBody>
      </p:sp>
    </p:spTree>
    <p:extLst>
      <p:ext uri="{BB962C8B-B14F-4D97-AF65-F5344CB8AC3E}">
        <p14:creationId xmlns:p14="http://schemas.microsoft.com/office/powerpoint/2010/main" val="111659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7213" y="395510"/>
            <a:ext cx="8911687" cy="804640"/>
          </a:xfrm>
        </p:spPr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6288" y="1200150"/>
            <a:ext cx="8915400" cy="49682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Copy a dictionary value: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ict2 = </a:t>
            </a:r>
            <a:r>
              <a:rPr lang="en-US" dirty="0" err="1" smtClean="0"/>
              <a:t>dict</a:t>
            </a:r>
            <a:r>
              <a:rPr lang="en-US" dirty="0" smtClean="0"/>
              <a:t>(dict1)</a:t>
            </a:r>
          </a:p>
          <a:p>
            <a:r>
              <a:rPr lang="en-US" dirty="0" smtClean="0"/>
              <a:t>Check all the keys or values:</a:t>
            </a:r>
          </a:p>
          <a:p>
            <a:pPr lvl="1"/>
            <a:r>
              <a:rPr lang="en-CA" dirty="0" err="1"/>
              <a:t>dic.values</a:t>
            </a:r>
            <a:r>
              <a:rPr lang="en-CA" dirty="0"/>
              <a:t>() return a </a:t>
            </a:r>
            <a:r>
              <a:rPr lang="en-CA" dirty="0" err="1"/>
              <a:t>dict</a:t>
            </a:r>
            <a:r>
              <a:rPr lang="en-CA" dirty="0"/>
              <a:t> list of values; </a:t>
            </a:r>
            <a:endParaRPr lang="en-US" dirty="0"/>
          </a:p>
          <a:p>
            <a:pPr lvl="1"/>
            <a:r>
              <a:rPr lang="en-CA" dirty="0" err="1"/>
              <a:t>dic.keys</a:t>
            </a:r>
            <a:r>
              <a:rPr lang="en-CA" dirty="0"/>
              <a:t>() return a </a:t>
            </a:r>
            <a:r>
              <a:rPr lang="en-CA" dirty="0" err="1"/>
              <a:t>dict</a:t>
            </a:r>
            <a:r>
              <a:rPr lang="en-CA" dirty="0"/>
              <a:t> list of keys;</a:t>
            </a:r>
            <a:endParaRPr lang="en-US" dirty="0"/>
          </a:p>
          <a:p>
            <a:pPr lvl="1"/>
            <a:r>
              <a:rPr lang="en-CA" dirty="0" err="1"/>
              <a:t>dic.items</a:t>
            </a:r>
            <a:r>
              <a:rPr lang="en-CA" dirty="0"/>
              <a:t>() return a </a:t>
            </a:r>
            <a:r>
              <a:rPr lang="en-CA" dirty="0" err="1"/>
              <a:t>dict</a:t>
            </a:r>
            <a:r>
              <a:rPr lang="en-CA" dirty="0"/>
              <a:t> list of tuples with the first element representing corresponding key and the second for values</a:t>
            </a:r>
            <a:endParaRPr lang="en-US" dirty="0"/>
          </a:p>
          <a:p>
            <a:pPr lvl="1"/>
            <a:r>
              <a:rPr lang="en-CA" dirty="0"/>
              <a:t>Use list to convert </a:t>
            </a:r>
            <a:r>
              <a:rPr lang="en-CA" dirty="0" err="1"/>
              <a:t>dict</a:t>
            </a:r>
            <a:r>
              <a:rPr lang="en-CA" dirty="0"/>
              <a:t> list to regular list before implementing them</a:t>
            </a:r>
            <a:endParaRPr lang="en-US" dirty="0"/>
          </a:p>
          <a:p>
            <a:r>
              <a:rPr lang="en-US" dirty="0" smtClean="0"/>
              <a:t>For loop over a dictionary:</a:t>
            </a:r>
          </a:p>
          <a:p>
            <a:pPr lvl="1"/>
            <a:r>
              <a:rPr lang="en-US" dirty="0" smtClean="0"/>
              <a:t>for key in info:</a:t>
            </a:r>
          </a:p>
          <a:p>
            <a:pPr marL="914400" lvl="2" indent="0">
              <a:buNone/>
            </a:pPr>
            <a:r>
              <a:rPr lang="en-US" dirty="0" smtClean="0"/>
              <a:t>print(info[key])</a:t>
            </a:r>
          </a:p>
          <a:p>
            <a:pPr lvl="1"/>
            <a:r>
              <a:rPr lang="en-US" dirty="0" smtClean="0"/>
              <a:t>Note: the for loop results does not correspond to inserting order</a:t>
            </a:r>
          </a:p>
          <a:p>
            <a:r>
              <a:rPr lang="en-US" dirty="0" smtClean="0"/>
              <a:t>Can’t change the name of keys in </a:t>
            </a:r>
            <a:r>
              <a:rPr lang="en-US" dirty="0" err="1" smtClean="0"/>
              <a:t>dicitonary</a:t>
            </a:r>
            <a:endParaRPr lang="en-US" dirty="0" smtClean="0"/>
          </a:p>
          <a:p>
            <a:r>
              <a:rPr lang="en-US" dirty="0" smtClean="0"/>
              <a:t>Keys and values can be different types, but types of keys must be immutable --- DO NOT USE LISTS FOR KEY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467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900" y="409798"/>
            <a:ext cx="8911687" cy="704628"/>
          </a:xfrm>
        </p:spPr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079846"/>
              </p:ext>
            </p:extLst>
          </p:nvPr>
        </p:nvGraphicFramePr>
        <p:xfrm>
          <a:off x="2160589" y="1328738"/>
          <a:ext cx="9026525" cy="5268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631"/>
                <a:gridCol w="2210019"/>
                <a:gridCol w="2303244"/>
                <a:gridCol w="2256631"/>
              </a:tblGrid>
              <a:tr h="105370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Lists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Tuples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Dictionary</a:t>
                      </a:r>
                      <a:endParaRPr lang="en-US" dirty="0"/>
                    </a:p>
                  </a:txBody>
                  <a:tcPr anchor="ctr"/>
                </a:tc>
              </a:tr>
              <a:tr h="1053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Mutability: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Mutable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Immutable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Mutable</a:t>
                      </a:r>
                      <a:endParaRPr lang="en-US" dirty="0"/>
                    </a:p>
                  </a:txBody>
                  <a:tcPr anchor="ctr"/>
                </a:tc>
              </a:tr>
              <a:tr h="1053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Ordered: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</a:tr>
              <a:tr h="1053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Notation: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 anchor="ctr"/>
                </a:tc>
              </a:tr>
              <a:tr h="1053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Usage: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 when you want to modify data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 when you don’t want to modify data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 to match</a:t>
                      </a:r>
                      <a:r>
                        <a:rPr lang="en-US" baseline="0" dirty="0" smtClean="0"/>
                        <a:t> values to categories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2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0340"/>
          </a:xfrm>
        </p:spPr>
        <p:txBody>
          <a:bodyPr/>
          <a:lstStyle/>
          <a:p>
            <a:r>
              <a:rPr lang="en-US" dirty="0" smtClean="0"/>
              <a:t>IO – File operations(read &amp; write)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14487"/>
            <a:ext cx="8915400" cy="47005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Basic syntax:</a:t>
            </a:r>
          </a:p>
          <a:p>
            <a:r>
              <a:rPr lang="en-US" dirty="0" smtClean="0"/>
              <a:t>file = open(‘</a:t>
            </a:r>
            <a:r>
              <a:rPr lang="en-US" dirty="0" err="1" smtClean="0"/>
              <a:t>file_name</a:t>
            </a:r>
            <a:r>
              <a:rPr lang="en-US" dirty="0" smtClean="0"/>
              <a:t>’, ‘r’)    =&gt; ’r’ for read and ‘w’ for overwrite, ’a’ for appending</a:t>
            </a:r>
          </a:p>
          <a:p>
            <a:r>
              <a:rPr lang="en-US" dirty="0" smtClean="0"/>
              <a:t>Default mode is ‘r’</a:t>
            </a:r>
          </a:p>
          <a:p>
            <a:r>
              <a:rPr lang="en-US" dirty="0" smtClean="0"/>
              <a:t>Read operations:</a:t>
            </a:r>
          </a:p>
          <a:p>
            <a:pPr lvl="1"/>
            <a:r>
              <a:rPr lang="en-US" dirty="0" err="1" smtClean="0"/>
              <a:t>file.readline</a:t>
            </a:r>
            <a:r>
              <a:rPr lang="en-US" dirty="0" smtClean="0"/>
              <a:t>(): returns the current line of content and jump to next line.</a:t>
            </a:r>
          </a:p>
          <a:p>
            <a:pPr lvl="1"/>
            <a:r>
              <a:rPr lang="en-US" dirty="0" err="1" smtClean="0"/>
              <a:t>file.readlines</a:t>
            </a:r>
            <a:r>
              <a:rPr lang="en-US" dirty="0" smtClean="0"/>
              <a:t>(): returns all the content in a list with each element separated by a comma starting from the current line and jump to the end of the file</a:t>
            </a:r>
          </a:p>
          <a:p>
            <a:pPr lvl="1"/>
            <a:r>
              <a:rPr lang="en-US" dirty="0" err="1" smtClean="0"/>
              <a:t>file.read</a:t>
            </a:r>
            <a:r>
              <a:rPr lang="en-US" dirty="0" smtClean="0"/>
              <a:t>(): returns all the content in a string and jump to the end of the file</a:t>
            </a:r>
          </a:p>
          <a:p>
            <a:pPr lvl="1"/>
            <a:r>
              <a:rPr lang="en-US" dirty="0"/>
              <a:t>for line in file: a simple for loop to go through each line in the </a:t>
            </a:r>
            <a:r>
              <a:rPr lang="en-US" dirty="0" smtClean="0"/>
              <a:t>file</a:t>
            </a:r>
          </a:p>
          <a:p>
            <a:pPr lvl="1"/>
            <a:r>
              <a:rPr lang="en-US" dirty="0"/>
              <a:t>Close the file and reopen it with ‘r’ gets you back to the top of the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When </a:t>
            </a:r>
            <a:r>
              <a:rPr lang="en-US" dirty="0"/>
              <a:t>you’re done with a file, call </a:t>
            </a:r>
            <a:r>
              <a:rPr lang="en-US" dirty="0" err="1"/>
              <a:t>f.close</a:t>
            </a:r>
            <a:r>
              <a:rPr lang="en-US" dirty="0"/>
              <a:t>() to close it and free up any system resources taken up by the open 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After calling </a:t>
            </a:r>
            <a:r>
              <a:rPr lang="en-US" dirty="0" err="1"/>
              <a:t>f.close</a:t>
            </a:r>
            <a:r>
              <a:rPr lang="en-US" dirty="0"/>
              <a:t>(), attempts to use the file object will automatically fail.</a:t>
            </a:r>
          </a:p>
        </p:txBody>
      </p:sp>
    </p:spTree>
    <p:extLst>
      <p:ext uri="{BB962C8B-B14F-4D97-AF65-F5344CB8AC3E}">
        <p14:creationId xmlns:p14="http://schemas.microsoft.com/office/powerpoint/2010/main" val="149122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013" y="609822"/>
            <a:ext cx="2221962" cy="690340"/>
          </a:xfrm>
        </p:spPr>
        <p:txBody>
          <a:bodyPr/>
          <a:lstStyle/>
          <a:p>
            <a:r>
              <a:rPr lang="en-US" smtClean="0"/>
              <a:t>Brief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1438" y="1633537"/>
            <a:ext cx="8915400" cy="3777622"/>
          </a:xfrm>
        </p:spPr>
        <p:txBody>
          <a:bodyPr/>
          <a:lstStyle/>
          <a:p>
            <a:r>
              <a:rPr lang="en-US" dirty="0" smtClean="0"/>
              <a:t>Queen’s University</a:t>
            </a:r>
          </a:p>
          <a:p>
            <a:r>
              <a:rPr lang="en-US" dirty="0" smtClean="0"/>
              <a:t>Avaya Software Engineer</a:t>
            </a:r>
          </a:p>
          <a:p>
            <a:r>
              <a:rPr lang="en-US" dirty="0" smtClean="0"/>
              <a:t>Computer Science</a:t>
            </a:r>
          </a:p>
          <a:p>
            <a:r>
              <a:rPr lang="en-US" dirty="0" smtClean="0"/>
              <a:t>Web Development, Mobile Development (</a:t>
            </a:r>
            <a:r>
              <a:rPr lang="en-US" dirty="0" err="1" smtClean="0"/>
              <a:t>IOS&amp;Android&amp;hybrid</a:t>
            </a:r>
            <a:r>
              <a:rPr lang="en-US" dirty="0" smtClean="0"/>
              <a:t>)</a:t>
            </a:r>
          </a:p>
          <a:p>
            <a:r>
              <a:rPr lang="en-US" dirty="0" smtClean="0">
                <a:hlinkClick r:id="rId2"/>
              </a:rPr>
              <a:t>http://percyteng.me</a:t>
            </a:r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 err="1" smtClean="0"/>
              <a:t>percytsy@gmail.com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347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 – File operations(read &amp; write)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0624" y="1676400"/>
            <a:ext cx="8915400" cy="4324350"/>
          </a:xfrm>
        </p:spPr>
        <p:txBody>
          <a:bodyPr>
            <a:normAutofit/>
          </a:bodyPr>
          <a:lstStyle/>
          <a:p>
            <a:r>
              <a:rPr lang="en-US" dirty="0" smtClean="0"/>
              <a:t>Write operation (‘w’ mode</a:t>
            </a:r>
            <a:r>
              <a:rPr lang="en-US" dirty="0"/>
              <a:t>): overwrite the file content </a:t>
            </a:r>
            <a:endParaRPr lang="en-US" dirty="0" smtClean="0"/>
          </a:p>
          <a:p>
            <a:pPr lvl="1"/>
            <a:r>
              <a:rPr lang="en-US" dirty="0" err="1" smtClean="0"/>
              <a:t>file.write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): write </a:t>
            </a:r>
            <a:r>
              <a:rPr lang="en-US" dirty="0" err="1" smtClean="0"/>
              <a:t>str</a:t>
            </a:r>
            <a:r>
              <a:rPr lang="en-US" dirty="0" smtClean="0"/>
              <a:t> starting from the point when you open the file. </a:t>
            </a:r>
          </a:p>
          <a:p>
            <a:pPr lvl="1"/>
            <a:r>
              <a:rPr lang="en-US" dirty="0" smtClean="0"/>
              <a:t>Content gets appended in the same file opened, but if you close the file and reopen it with ‘w’ mode, then the content gets overwritten again.</a:t>
            </a:r>
          </a:p>
          <a:p>
            <a:pPr lvl="1"/>
            <a:r>
              <a:rPr lang="en-US" dirty="0" smtClean="0"/>
              <a:t>Write doesn’t automatically append a newline character - ‘\n’</a:t>
            </a:r>
          </a:p>
          <a:p>
            <a:pPr lvl="1"/>
            <a:r>
              <a:rPr lang="en-US" dirty="0" smtClean="0"/>
              <a:t>Close the file to have content saved after writing</a:t>
            </a:r>
          </a:p>
          <a:p>
            <a:r>
              <a:rPr lang="en-US" dirty="0" smtClean="0"/>
              <a:t>Append operation (‘a’ mode):</a:t>
            </a:r>
          </a:p>
          <a:p>
            <a:pPr lvl="1"/>
            <a:r>
              <a:rPr lang="en-US" dirty="0" err="1" smtClean="0"/>
              <a:t>file.write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): append </a:t>
            </a:r>
            <a:r>
              <a:rPr lang="en-US" dirty="0" err="1" smtClean="0"/>
              <a:t>str</a:t>
            </a:r>
            <a:r>
              <a:rPr lang="en-US" dirty="0" smtClean="0"/>
              <a:t> to the file content without overwriting anything.</a:t>
            </a:r>
          </a:p>
          <a:p>
            <a:r>
              <a:rPr lang="en-US" dirty="0" smtClean="0"/>
              <a:t>Open a file that didn’t exist before under ‘w/</a:t>
            </a:r>
            <a:r>
              <a:rPr lang="en-US" dirty="0" err="1" smtClean="0"/>
              <a:t>a’mode</a:t>
            </a:r>
            <a:r>
              <a:rPr lang="en-US" dirty="0" smtClean="0"/>
              <a:t> would create this file</a:t>
            </a:r>
          </a:p>
        </p:txBody>
      </p:sp>
    </p:spTree>
    <p:extLst>
      <p:ext uri="{BB962C8B-B14F-4D97-AF65-F5344CB8AC3E}">
        <p14:creationId xmlns:p14="http://schemas.microsoft.com/office/powerpoint/2010/main" val="6413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137" y="1747837"/>
            <a:ext cx="8915400" cy="4224338"/>
          </a:xfrm>
        </p:spPr>
        <p:txBody>
          <a:bodyPr>
            <a:normAutofit/>
          </a:bodyPr>
          <a:lstStyle/>
          <a:p>
            <a:r>
              <a:rPr lang="en-US" dirty="0"/>
              <a:t>all the possible cases but </a:t>
            </a:r>
            <a:r>
              <a:rPr lang="en-US" dirty="0" smtClean="0"/>
              <a:t>not the duplicate ones. start </a:t>
            </a:r>
            <a:r>
              <a:rPr lang="en-US" dirty="0"/>
              <a:t>with the simple ones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/>
              <a:t>size: (empty, single unit), the smallest interesting case </a:t>
            </a:r>
            <a:r>
              <a:rPr lang="en-US" dirty="0" smtClean="0"/>
              <a:t>to a </a:t>
            </a:r>
            <a:r>
              <a:rPr lang="en-US" dirty="0"/>
              <a:t>collection with several </a:t>
            </a:r>
            <a:r>
              <a:rPr lang="en-US" dirty="0" smtClean="0"/>
              <a:t>items</a:t>
            </a:r>
          </a:p>
          <a:p>
            <a:endParaRPr lang="en-US" dirty="0"/>
          </a:p>
          <a:p>
            <a:r>
              <a:rPr lang="en-US" dirty="0"/>
              <a:t>dichotomies: even/odd, positive/negative and so </a:t>
            </a:r>
            <a:r>
              <a:rPr lang="en-US" dirty="0" smtClean="0"/>
              <a:t>on</a:t>
            </a:r>
          </a:p>
          <a:p>
            <a:endParaRPr lang="en-US" dirty="0"/>
          </a:p>
          <a:p>
            <a:r>
              <a:rPr lang="en-US" dirty="0"/>
              <a:t>boundaries: edge test cases,(extreme maximum/minimum), test the </a:t>
            </a:r>
            <a:r>
              <a:rPr lang="en-US" dirty="0" smtClean="0"/>
              <a:t>threshold</a:t>
            </a:r>
          </a:p>
          <a:p>
            <a:endParaRPr lang="en-US" dirty="0"/>
          </a:p>
          <a:p>
            <a:r>
              <a:rPr lang="en-US" dirty="0"/>
              <a:t>order: test different orders of parameters or function calls.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71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(</a:t>
            </a:r>
            <a:r>
              <a:rPr lang="en-US" dirty="0" err="1" smtClean="0"/>
              <a:t>doctest</a:t>
            </a:r>
            <a:r>
              <a:rPr lang="en-US" dirty="0" smtClean="0"/>
              <a:t> &amp; </a:t>
            </a:r>
            <a:r>
              <a:rPr lang="en-US" dirty="0" err="1" smtClean="0"/>
              <a:t>unittest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337" y="1619250"/>
            <a:ext cx="8915400" cy="4186238"/>
          </a:xfrm>
        </p:spPr>
        <p:txBody>
          <a:bodyPr>
            <a:normAutofit/>
          </a:bodyPr>
          <a:lstStyle/>
          <a:p>
            <a:r>
              <a:rPr lang="en-US" dirty="0" err="1" smtClean="0"/>
              <a:t>Doctest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>
                <a:hlinkClick r:id="rId2" tooltip="doctest: Test pieces of code within docstrings."/>
              </a:rPr>
              <a:t>doctest</a:t>
            </a:r>
            <a:r>
              <a:rPr lang="en-US" dirty="0"/>
              <a:t> module searches for pieces of text that look like interactive Python sessions, and then executes those sessions to verify that they work exactly as </a:t>
            </a:r>
            <a:r>
              <a:rPr lang="en-US" dirty="0" smtClean="0"/>
              <a:t>shown.</a:t>
            </a:r>
          </a:p>
          <a:p>
            <a:r>
              <a:rPr lang="en-US" dirty="0" smtClean="0"/>
              <a:t>How to use: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doctest</a:t>
            </a:r>
            <a:endParaRPr lang="en-US" dirty="0"/>
          </a:p>
          <a:p>
            <a:pPr lvl="1"/>
            <a:r>
              <a:rPr lang="en-US" dirty="0" err="1"/>
              <a:t>doctest.testmod</a:t>
            </a:r>
            <a:r>
              <a:rPr lang="en-US" dirty="0"/>
              <a:t>()</a:t>
            </a:r>
          </a:p>
          <a:p>
            <a:r>
              <a:rPr lang="en-US" dirty="0"/>
              <a:t>rule: a </a:t>
            </a:r>
            <a:r>
              <a:rPr lang="en-US" dirty="0" smtClean="0"/>
              <a:t>space after </a:t>
            </a:r>
            <a:r>
              <a:rPr lang="en-US" dirty="0"/>
              <a:t>&gt;&gt;&gt;, a </a:t>
            </a:r>
            <a:r>
              <a:rPr lang="en-US" dirty="0" smtClean="0"/>
              <a:t>space after </a:t>
            </a:r>
            <a:r>
              <a:rPr lang="en-US" dirty="0"/>
              <a:t>each element in a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Why use?</a:t>
            </a:r>
          </a:p>
          <a:p>
            <a:pPr lvl="1"/>
            <a:r>
              <a:rPr lang="en-US" dirty="0" smtClean="0"/>
              <a:t>Doc strings are for documentation of your functions, describing what they do</a:t>
            </a:r>
          </a:p>
          <a:p>
            <a:pPr lvl="1"/>
            <a:r>
              <a:rPr lang="en-US" dirty="0"/>
              <a:t>Doc test </a:t>
            </a:r>
            <a:r>
              <a:rPr lang="en-US" dirty="0" smtClean="0"/>
              <a:t>can be used when doing </a:t>
            </a:r>
            <a:r>
              <a:rPr lang="en-US" dirty="0"/>
              <a:t>informative test cases, checking if the documentation is correct or not. </a:t>
            </a:r>
          </a:p>
        </p:txBody>
      </p:sp>
    </p:spTree>
    <p:extLst>
      <p:ext uri="{BB962C8B-B14F-4D97-AF65-F5344CB8AC3E}">
        <p14:creationId xmlns:p14="http://schemas.microsoft.com/office/powerpoint/2010/main" val="98407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3215"/>
          </a:xfrm>
        </p:spPr>
        <p:txBody>
          <a:bodyPr/>
          <a:lstStyle/>
          <a:p>
            <a:r>
              <a:rPr lang="en-US" dirty="0"/>
              <a:t>Testing: (</a:t>
            </a:r>
            <a:r>
              <a:rPr lang="en-US" dirty="0" err="1"/>
              <a:t>doctest</a:t>
            </a:r>
            <a:r>
              <a:rPr lang="en-US" dirty="0"/>
              <a:t> &amp; </a:t>
            </a:r>
            <a:r>
              <a:rPr lang="en-US" dirty="0" err="1"/>
              <a:t>unittest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414588"/>
            <a:ext cx="8915400" cy="3210884"/>
          </a:xfrm>
        </p:spPr>
        <p:txBody>
          <a:bodyPr/>
          <a:lstStyle/>
          <a:p>
            <a:r>
              <a:rPr lang="en-US" dirty="0" smtClean="0"/>
              <a:t>Unit Test</a:t>
            </a:r>
          </a:p>
          <a:p>
            <a:r>
              <a:rPr lang="en-US" dirty="0" err="1"/>
              <a:t>unittest.main</a:t>
            </a:r>
            <a:r>
              <a:rPr lang="en-US" dirty="0"/>
              <a:t> looks through all the test cases subclasses in the current modules for methods that begin with test (lowercase)</a:t>
            </a:r>
          </a:p>
          <a:p>
            <a:r>
              <a:rPr lang="en-US" dirty="0" smtClean="0"/>
              <a:t>Format:</a:t>
            </a:r>
          </a:p>
          <a:p>
            <a:pPr lvl="1"/>
            <a:r>
              <a:rPr lang="en-US" dirty="0" smtClean="0"/>
              <a:t>Examples and practices </a:t>
            </a:r>
            <a:r>
              <a:rPr lang="is-IS" dirty="0" smtClean="0"/>
              <a:t>….</a:t>
            </a:r>
          </a:p>
          <a:p>
            <a:r>
              <a:rPr lang="en-US" dirty="0" err="1" smtClean="0"/>
              <a:t>Traceback</a:t>
            </a:r>
            <a:endParaRPr lang="is-IS" dirty="0" smtClean="0"/>
          </a:p>
          <a:p>
            <a:r>
              <a:rPr lang="en-US" dirty="0"/>
              <a:t>Use unit test when you are actually testing the correctness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548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999" y="259668"/>
            <a:ext cx="8911687" cy="669020"/>
          </a:xfrm>
        </p:spPr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1049" y="2314575"/>
            <a:ext cx="9532937" cy="4129088"/>
          </a:xfrm>
        </p:spPr>
        <p:txBody>
          <a:bodyPr>
            <a:normAutofit/>
          </a:bodyPr>
          <a:lstStyle/>
          <a:p>
            <a:r>
              <a:rPr lang="en-US" dirty="0"/>
              <a:t>Complexity: quantifies the amount of </a:t>
            </a:r>
            <a:r>
              <a:rPr lang="en-US" b="1" dirty="0"/>
              <a:t>time</a:t>
            </a:r>
            <a:r>
              <a:rPr lang="en-US" dirty="0"/>
              <a:t> taken by an </a:t>
            </a:r>
            <a:r>
              <a:rPr lang="en-US" b="1" dirty="0"/>
              <a:t>algorithm</a:t>
            </a:r>
            <a:r>
              <a:rPr lang="en-US" dirty="0"/>
              <a:t> to </a:t>
            </a:r>
            <a:r>
              <a:rPr lang="en-US" b="1" dirty="0" smtClean="0"/>
              <a:t>run</a:t>
            </a:r>
          </a:p>
          <a:p>
            <a:endParaRPr lang="en-US" dirty="0"/>
          </a:p>
          <a:p>
            <a:pPr lvl="0"/>
            <a:r>
              <a:rPr lang="en-US" dirty="0"/>
              <a:t>We analyze complexity using print statement in each iteration and see how many times it gets </a:t>
            </a:r>
            <a:r>
              <a:rPr lang="en-US" dirty="0" smtClean="0"/>
              <a:t>called</a:t>
            </a:r>
          </a:p>
          <a:p>
            <a:pPr lvl="0"/>
            <a:endParaRPr lang="en-US" dirty="0"/>
          </a:p>
          <a:p>
            <a:r>
              <a:rPr lang="en-US" dirty="0"/>
              <a:t>Do an analysis before writing the </a:t>
            </a:r>
            <a:r>
              <a:rPr lang="en-US" dirty="0" smtClean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53012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1999" y="1800226"/>
            <a:ext cx="8915400" cy="4125284"/>
          </a:xfrm>
        </p:spPr>
        <p:txBody>
          <a:bodyPr>
            <a:normAutofit/>
          </a:bodyPr>
          <a:lstStyle/>
          <a:p>
            <a:r>
              <a:rPr lang="en-US" dirty="0"/>
              <a:t>Linear run time: the run time grows linearly with respect to the size of input n</a:t>
            </a:r>
          </a:p>
          <a:p>
            <a:pPr lvl="1"/>
            <a:r>
              <a:rPr lang="en-US" dirty="0"/>
              <a:t>Print statement gets called n times while n refers to the input </a:t>
            </a:r>
            <a:r>
              <a:rPr lang="en-US" dirty="0" smtClean="0"/>
              <a:t>size</a:t>
            </a:r>
          </a:p>
          <a:p>
            <a:r>
              <a:rPr lang="en-US" dirty="0" smtClean="0"/>
              <a:t>Constant </a:t>
            </a:r>
            <a:r>
              <a:rPr lang="en-US" dirty="0"/>
              <a:t>run time: run time does not depend on input size</a:t>
            </a:r>
          </a:p>
          <a:p>
            <a:pPr lvl="1"/>
            <a:r>
              <a:rPr lang="en-US" dirty="0"/>
              <a:t>Print statement gets called 0/1/</a:t>
            </a:r>
            <a:r>
              <a:rPr lang="is-IS" dirty="0"/>
              <a:t>… times regardless of input size</a:t>
            </a:r>
            <a:endParaRPr lang="en-US" dirty="0"/>
          </a:p>
          <a:p>
            <a:r>
              <a:rPr lang="en-US" dirty="0" smtClean="0"/>
              <a:t>Quadratic </a:t>
            </a:r>
            <a:r>
              <a:rPr lang="en-US" dirty="0"/>
              <a:t>run time: The number of steps is proportional to the size of the input (n) square</a:t>
            </a:r>
          </a:p>
          <a:p>
            <a:pPr marL="742950" lvl="2" indent="-342900"/>
            <a:r>
              <a:rPr lang="en-US" dirty="0"/>
              <a:t>Print statement gets called n square times while n </a:t>
            </a:r>
            <a:r>
              <a:rPr lang="en-US" dirty="0" smtClean="0"/>
              <a:t>refers to the </a:t>
            </a:r>
            <a:r>
              <a:rPr lang="en-US" dirty="0"/>
              <a:t>input size</a:t>
            </a:r>
          </a:p>
          <a:p>
            <a:r>
              <a:rPr lang="en-US" dirty="0"/>
              <a:t>Logarithmic run time: The number of steps is proportional to Log 2 of input (n)</a:t>
            </a:r>
          </a:p>
          <a:p>
            <a:pPr marL="800100" lvl="3" indent="-342900"/>
            <a:r>
              <a:rPr lang="en-US" sz="1400" dirty="0"/>
              <a:t>Size of input that needs to be checked gets in half for each iteration.</a:t>
            </a:r>
          </a:p>
          <a:p>
            <a:pPr marL="800100" lvl="3" indent="-342900"/>
            <a:r>
              <a:rPr lang="en-US" sz="1400" dirty="0"/>
              <a:t>How many times size n needs to be divided by 2 to reach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9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352647"/>
            <a:ext cx="8911687" cy="1280890"/>
          </a:xfrm>
        </p:spPr>
        <p:txBody>
          <a:bodyPr/>
          <a:lstStyle/>
          <a:p>
            <a:r>
              <a:rPr lang="en-US" dirty="0" smtClean="0"/>
              <a:t>Searching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3424" y="1376362"/>
            <a:ext cx="8915400" cy="4767263"/>
          </a:xfrm>
        </p:spPr>
        <p:txBody>
          <a:bodyPr>
            <a:normAutofit/>
          </a:bodyPr>
          <a:lstStyle/>
          <a:p>
            <a:r>
              <a:rPr lang="en-US" dirty="0" smtClean="0"/>
              <a:t>Linear Search: </a:t>
            </a:r>
            <a:r>
              <a:rPr lang="en-US" dirty="0"/>
              <a:t>searches elements one by one until it finds the correct one.</a:t>
            </a:r>
            <a:endParaRPr lang="en-US" dirty="0" smtClean="0"/>
          </a:p>
          <a:p>
            <a:pPr lvl="1"/>
            <a:r>
              <a:rPr lang="en-US" dirty="0"/>
              <a:t>Linear run </a:t>
            </a:r>
            <a:r>
              <a:rPr lang="en-US" dirty="0" smtClean="0"/>
              <a:t>time: Might </a:t>
            </a:r>
            <a:r>
              <a:rPr lang="en-US" dirty="0"/>
              <a:t>go through all the elements in the list </a:t>
            </a:r>
            <a:r>
              <a:rPr lang="en-US" dirty="0" smtClean="0"/>
              <a:t>for worst </a:t>
            </a:r>
            <a:r>
              <a:rPr lang="en-US" dirty="0"/>
              <a:t>case</a:t>
            </a:r>
          </a:p>
          <a:p>
            <a:pPr lvl="1"/>
            <a:r>
              <a:rPr lang="en-US" dirty="0"/>
              <a:t>Can be used when both sorted and unsorted. go through n times</a:t>
            </a:r>
          </a:p>
          <a:p>
            <a:endParaRPr lang="en-US" dirty="0" smtClean="0"/>
          </a:p>
          <a:p>
            <a:r>
              <a:rPr lang="en-US" dirty="0"/>
              <a:t>Binary Search: Divide a sorted list into two parts and eliminate the part that will never match the parameter</a:t>
            </a:r>
          </a:p>
          <a:p>
            <a:pPr lvl="1"/>
            <a:r>
              <a:rPr lang="en-US" dirty="0"/>
              <a:t>every iteration, it gets rid of half of the current size. </a:t>
            </a:r>
            <a:r>
              <a:rPr lang="en-US" dirty="0" smtClean="0"/>
              <a:t>size/2</a:t>
            </a:r>
          </a:p>
          <a:p>
            <a:r>
              <a:rPr lang="en-US" dirty="0"/>
              <a:t>for example: </a:t>
            </a:r>
            <a:endParaRPr lang="en-US" dirty="0" smtClean="0"/>
          </a:p>
          <a:p>
            <a:pPr lvl="1"/>
            <a:r>
              <a:rPr lang="en-US" dirty="0"/>
              <a:t>n</a:t>
            </a:r>
            <a:r>
              <a:rPr lang="en-US" dirty="0" smtClean="0"/>
              <a:t> = 8, one </a:t>
            </a:r>
            <a:r>
              <a:rPr lang="en-US" dirty="0"/>
              <a:t>iteration goes down to 4 (get rid of half), takes 3 times to go to 1</a:t>
            </a:r>
          </a:p>
          <a:p>
            <a:pPr lvl="1"/>
            <a:r>
              <a:rPr lang="en-US" dirty="0"/>
              <a:t>Logarithmic run time.  log 2 n The number of times you can divide by 2 in order to reach one</a:t>
            </a:r>
          </a:p>
          <a:p>
            <a:pPr lvl="1"/>
            <a:r>
              <a:rPr lang="en-US" dirty="0"/>
              <a:t>compare search algorithms in worst case when the item to search isn't in the list with a large amount of elements in the list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663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7503"/>
          </a:xfrm>
        </p:spPr>
        <p:txBody>
          <a:bodyPr>
            <a:normAutofit fontScale="90000"/>
          </a:bodyPr>
          <a:lstStyle/>
          <a:p>
            <a:r>
              <a:rPr lang="en-US" dirty="0"/>
              <a:t>Sorting Algorithm: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137" y="1471613"/>
            <a:ext cx="8915400" cy="50720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Bubble Sort: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get </a:t>
            </a:r>
            <a:r>
              <a:rPr lang="en-US" dirty="0"/>
              <a:t>the largest element to the end of unsorted part for each iteration achieved  by conditionally swapping two adjacent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Best case: list already sorted, linear run time</a:t>
            </a:r>
          </a:p>
          <a:p>
            <a:pPr lvl="1"/>
            <a:r>
              <a:rPr lang="en-US" dirty="0" smtClean="0"/>
              <a:t>Worst case: list reversely sorted, quadratic run time. n * (n+1)/2</a:t>
            </a:r>
          </a:p>
          <a:p>
            <a:pPr lvl="1"/>
            <a:r>
              <a:rPr lang="en-US" dirty="0" smtClean="0"/>
              <a:t>Every element could be shifted</a:t>
            </a:r>
          </a:p>
          <a:p>
            <a:r>
              <a:rPr lang="en-US" dirty="0"/>
              <a:t>Selection Sort: </a:t>
            </a:r>
            <a:endParaRPr lang="en-US" dirty="0" smtClean="0"/>
          </a:p>
          <a:p>
            <a:pPr lvl="1"/>
            <a:r>
              <a:rPr lang="en-US" dirty="0" smtClean="0"/>
              <a:t>find </a:t>
            </a:r>
            <a:r>
              <a:rPr lang="en-US" dirty="0"/>
              <a:t>the smallest element and place them at the head of unsorted part for each </a:t>
            </a:r>
            <a:r>
              <a:rPr lang="en-US" dirty="0" smtClean="0"/>
              <a:t>iteration</a:t>
            </a:r>
          </a:p>
          <a:p>
            <a:pPr lvl="1"/>
            <a:r>
              <a:rPr lang="en-US" dirty="0" smtClean="0"/>
              <a:t>Usually only two items </a:t>
            </a:r>
            <a:r>
              <a:rPr lang="en-US" smtClean="0"/>
              <a:t>get swapped</a:t>
            </a:r>
            <a:endParaRPr lang="en-US" dirty="0" smtClean="0"/>
          </a:p>
          <a:p>
            <a:pPr lvl="1"/>
            <a:r>
              <a:rPr lang="en-US" dirty="0" smtClean="0"/>
              <a:t>Best case and worst case are both quadratic run time</a:t>
            </a:r>
          </a:p>
          <a:p>
            <a:r>
              <a:rPr lang="en-US" dirty="0"/>
              <a:t>Insertion Sort: </a:t>
            </a:r>
            <a:endParaRPr lang="en-US" dirty="0" smtClean="0"/>
          </a:p>
          <a:p>
            <a:pPr lvl="1"/>
            <a:r>
              <a:rPr lang="en-US" dirty="0" smtClean="0"/>
              <a:t>go </a:t>
            </a:r>
            <a:r>
              <a:rPr lang="en-US" dirty="0"/>
              <a:t>to the head of unsorted part, then put it at where it belongs to in the sorted part by shifting the sorted part to the </a:t>
            </a:r>
            <a:r>
              <a:rPr lang="en-US" dirty="0" smtClean="0"/>
              <a:t>right</a:t>
            </a:r>
            <a:endParaRPr lang="en-US" dirty="0"/>
          </a:p>
          <a:p>
            <a:pPr lvl="1"/>
            <a:r>
              <a:rPr lang="en-US" dirty="0" smtClean="0"/>
              <a:t>Best case: list sorted, linear run time</a:t>
            </a:r>
          </a:p>
          <a:p>
            <a:pPr lvl="1"/>
            <a:r>
              <a:rPr lang="en-US" dirty="0" smtClean="0"/>
              <a:t>Worst case: list reversely sorted, quadratic run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62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algorithm behaviors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702770"/>
              </p:ext>
            </p:extLst>
          </p:nvPr>
        </p:nvGraphicFramePr>
        <p:xfrm>
          <a:off x="1686911" y="1723697"/>
          <a:ext cx="9549688" cy="3337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422"/>
                <a:gridCol w="2387422"/>
                <a:gridCol w="2387422"/>
                <a:gridCol w="2387422"/>
              </a:tblGrid>
              <a:tr h="11123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Bubble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Selection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Insertion sort</a:t>
                      </a:r>
                      <a:endParaRPr lang="en-US" dirty="0"/>
                    </a:p>
                  </a:txBody>
                  <a:tcPr/>
                </a:tc>
              </a:tr>
              <a:tr h="1112345">
                <a:tc>
                  <a:txBody>
                    <a:bodyPr/>
                    <a:lstStyle/>
                    <a:p>
                      <a:r>
                        <a:rPr lang="en-US" dirty="0" smtClean="0"/>
                        <a:t>Best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 run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Quadratic run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 run time</a:t>
                      </a:r>
                      <a:endParaRPr lang="en-US" dirty="0"/>
                    </a:p>
                  </a:txBody>
                  <a:tcPr/>
                </a:tc>
              </a:tr>
              <a:tr h="1112345">
                <a:tc>
                  <a:txBody>
                    <a:bodyPr/>
                    <a:lstStyle/>
                    <a:p>
                      <a:r>
                        <a:rPr lang="en-US" dirty="0" smtClean="0"/>
                        <a:t>Worst case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Quadratic run time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Quadratic run time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Quadratic run time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93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7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Class: Core concept of Object Oriented Programming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200150" y="1739900"/>
            <a:ext cx="9886949" cy="4596605"/>
            <a:chOff x="3471606" y="1264444"/>
            <a:chExt cx="7601206" cy="4736305"/>
          </a:xfrm>
        </p:grpSpPr>
        <p:sp>
          <p:nvSpPr>
            <p:cNvPr id="5" name="Rounded Rectangle 4"/>
            <p:cNvSpPr/>
            <p:nvPr/>
          </p:nvSpPr>
          <p:spPr>
            <a:xfrm>
              <a:off x="3471606" y="3443286"/>
              <a:ext cx="1928812" cy="9858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Class o</a:t>
              </a:r>
              <a:r>
                <a:rPr lang="en-US" dirty="0" smtClean="0"/>
                <a:t>bjects</a:t>
              </a:r>
              <a:r>
                <a:rPr lang="en-US" dirty="0" smtClean="0"/>
                <a:t>/</a:t>
              </a:r>
            </a:p>
            <a:p>
              <a:pPr algn="ctr"/>
              <a:r>
                <a:rPr lang="en-US" dirty="0" smtClean="0"/>
                <a:t>instance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50461" y="4929187"/>
              <a:ext cx="1971675" cy="1071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Instance</a:t>
              </a:r>
            </a:p>
            <a:p>
              <a:pPr algn="ctr"/>
              <a:r>
                <a:rPr lang="en-US" dirty="0" smtClean="0"/>
                <a:t>Variables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50460" y="1810941"/>
              <a:ext cx="1971675" cy="1071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Methods/</a:t>
              </a:r>
            </a:p>
            <a:p>
              <a:pPr algn="ctr"/>
              <a:r>
                <a:rPr lang="en-US" dirty="0" smtClean="0"/>
                <a:t>Functions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8986838" y="1264444"/>
              <a:ext cx="1728788" cy="13644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 Variables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8986837" y="2839640"/>
              <a:ext cx="2085975" cy="13644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Statements</a:t>
              </a:r>
              <a:endParaRPr lang="en-US" dirty="0"/>
            </a:p>
          </p:txBody>
        </p:sp>
        <p:cxnSp>
          <p:nvCxnSpPr>
            <p:cNvPr id="13" name="Elbow Connector 12"/>
            <p:cNvCxnSpPr>
              <a:stCxn id="5" idx="0"/>
              <a:endCxn id="7" idx="1"/>
            </p:cNvCxnSpPr>
            <p:nvPr/>
          </p:nvCxnSpPr>
          <p:spPr>
            <a:xfrm rot="5400000" flipH="1" flipV="1">
              <a:off x="4544954" y="2237780"/>
              <a:ext cx="1096564" cy="131444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5" idx="2"/>
              <a:endCxn id="6" idx="1"/>
            </p:cNvCxnSpPr>
            <p:nvPr/>
          </p:nvCxnSpPr>
          <p:spPr>
            <a:xfrm rot="16200000" flipH="1">
              <a:off x="4575314" y="4289820"/>
              <a:ext cx="1035845" cy="131444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7" idx="3"/>
              <a:endCxn id="8" idx="2"/>
            </p:cNvCxnSpPr>
            <p:nvPr/>
          </p:nvCxnSpPr>
          <p:spPr>
            <a:xfrm flipV="1">
              <a:off x="7722135" y="1946672"/>
              <a:ext cx="1264703" cy="40005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7" idx="3"/>
              <a:endCxn id="9" idx="2"/>
            </p:cNvCxnSpPr>
            <p:nvPr/>
          </p:nvCxnSpPr>
          <p:spPr>
            <a:xfrm>
              <a:off x="7722135" y="2346722"/>
              <a:ext cx="1264702" cy="11751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6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and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71625"/>
            <a:ext cx="8915400" cy="46863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Arithmetic operators</a:t>
            </a:r>
          </a:p>
          <a:p>
            <a:r>
              <a:rPr lang="en-US" dirty="0" smtClean="0"/>
              <a:t>Variable</a:t>
            </a:r>
          </a:p>
          <a:p>
            <a:r>
              <a:rPr lang="en-US" dirty="0" smtClean="0"/>
              <a:t>lists</a:t>
            </a:r>
          </a:p>
          <a:p>
            <a:r>
              <a:rPr lang="en-US" dirty="0" smtClean="0"/>
              <a:t>Function (built in &amp; custom)</a:t>
            </a:r>
          </a:p>
          <a:p>
            <a:r>
              <a:rPr lang="en-US" dirty="0" smtClean="0"/>
              <a:t>If – else statements (conditional statements)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/>
              <a:t>Tuple</a:t>
            </a:r>
          </a:p>
          <a:p>
            <a:r>
              <a:rPr lang="en-US" dirty="0"/>
              <a:t>Dictionary</a:t>
            </a:r>
          </a:p>
          <a:p>
            <a:r>
              <a:rPr lang="en-US" dirty="0"/>
              <a:t>IO(file read/write)</a:t>
            </a:r>
          </a:p>
          <a:p>
            <a:r>
              <a:rPr lang="en-US" dirty="0"/>
              <a:t>Testing (</a:t>
            </a:r>
            <a:r>
              <a:rPr lang="en-US" dirty="0" err="1"/>
              <a:t>doctest</a:t>
            </a:r>
            <a:r>
              <a:rPr lang="en-US" dirty="0"/>
              <a:t>, </a:t>
            </a:r>
            <a:r>
              <a:rPr lang="en-US" dirty="0" err="1"/>
              <a:t>unittest</a:t>
            </a:r>
            <a:r>
              <a:rPr lang="en-US" dirty="0"/>
              <a:t>)</a:t>
            </a:r>
          </a:p>
          <a:p>
            <a:r>
              <a:rPr lang="en-US" dirty="0"/>
              <a:t>Complexity, Search &amp; Sort</a:t>
            </a:r>
          </a:p>
          <a:p>
            <a:r>
              <a:rPr lang="en-US" dirty="0"/>
              <a:t>Class (the most important concept in OOP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Default parameters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4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313" y="552673"/>
            <a:ext cx="9494299" cy="747490"/>
          </a:xfrm>
        </p:spPr>
        <p:txBody>
          <a:bodyPr>
            <a:norm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5037" y="1714500"/>
            <a:ext cx="9204850" cy="4757737"/>
          </a:xfrm>
        </p:spPr>
        <p:txBody>
          <a:bodyPr>
            <a:normAutofit/>
          </a:bodyPr>
          <a:lstStyle/>
          <a:p>
            <a:r>
              <a:rPr lang="en-US" dirty="0" smtClean="0"/>
              <a:t>Class: A common type for objects to be instantiated according to certain rules and structures</a:t>
            </a:r>
          </a:p>
          <a:p>
            <a:pPr lvl="1"/>
            <a:r>
              <a:rPr lang="en-US" dirty="0" err="1"/>
              <a:t>str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, float and all these things are actually just </a:t>
            </a:r>
            <a:r>
              <a:rPr lang="en-US" dirty="0" smtClean="0"/>
              <a:t>classes. </a:t>
            </a:r>
            <a:r>
              <a:rPr lang="en-US" dirty="0"/>
              <a:t>Every time we instantiate them, we are creating an object of such classes which is able to implement methods and variables of that </a:t>
            </a:r>
            <a:r>
              <a:rPr lang="en-US" dirty="0" smtClean="0"/>
              <a:t>class.</a:t>
            </a:r>
            <a:endParaRPr lang="en-US" dirty="0"/>
          </a:p>
          <a:p>
            <a:r>
              <a:rPr lang="en-US" dirty="0" smtClean="0"/>
              <a:t>Relationship between class and object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Class </a:t>
            </a:r>
            <a:r>
              <a:rPr lang="en-US" smtClean="0"/>
              <a:t>is an abstract category while </a:t>
            </a:r>
            <a:r>
              <a:rPr lang="en-US" dirty="0" smtClean="0"/>
              <a:t>object is a </a:t>
            </a:r>
            <a:r>
              <a:rPr lang="en-US" smtClean="0"/>
              <a:t>concrete instance of the class</a:t>
            </a:r>
            <a:endParaRPr lang="en-US" dirty="0" smtClean="0"/>
          </a:p>
          <a:p>
            <a:r>
              <a:rPr lang="en-US" dirty="0" smtClean="0"/>
              <a:t>Instance </a:t>
            </a:r>
            <a:r>
              <a:rPr lang="en-US" dirty="0"/>
              <a:t>variables: The variables that belong to the particular instance.	</a:t>
            </a:r>
            <a:endParaRPr lang="en-US" dirty="0" smtClean="0"/>
          </a:p>
          <a:p>
            <a:r>
              <a:rPr lang="en-US" dirty="0" smtClean="0"/>
              <a:t>Format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class </a:t>
            </a:r>
            <a:r>
              <a:rPr lang="en-US" dirty="0" err="1"/>
              <a:t>class_name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US" dirty="0" smtClean="0"/>
              <a:t>Constructor __</a:t>
            </a:r>
            <a:r>
              <a:rPr lang="en-US" dirty="0" err="1" smtClean="0"/>
              <a:t>init</a:t>
            </a:r>
            <a:r>
              <a:rPr lang="en-US" dirty="0" smtClean="0"/>
              <a:t>__: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class </a:t>
            </a:r>
            <a:r>
              <a:rPr lang="en-US" dirty="0" smtClean="0"/>
              <a:t>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49" y="295498"/>
            <a:ext cx="8911687" cy="876078"/>
          </a:xfrm>
        </p:spPr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036" y="1285875"/>
            <a:ext cx="8915400" cy="5314950"/>
          </a:xfrm>
        </p:spPr>
        <p:txBody>
          <a:bodyPr>
            <a:normAutofit/>
          </a:bodyPr>
          <a:lstStyle/>
          <a:p>
            <a:r>
              <a:rPr lang="en-US" dirty="0" smtClean="0"/>
              <a:t>__</a:t>
            </a:r>
            <a:r>
              <a:rPr lang="en-US" dirty="0" err="1" smtClean="0"/>
              <a:t>init</a:t>
            </a:r>
            <a:r>
              <a:rPr lang="en-US" dirty="0" smtClean="0"/>
              <a:t>__: </a:t>
            </a:r>
          </a:p>
          <a:p>
            <a:pPr lvl="1"/>
            <a:r>
              <a:rPr lang="en-US" dirty="0" smtClean="0"/>
              <a:t>constructor that’s automatically called when the object is initialized. </a:t>
            </a:r>
          </a:p>
          <a:p>
            <a:pPr lvl="1"/>
            <a:r>
              <a:rPr lang="en-US" dirty="0" smtClean="0"/>
              <a:t>It’s used to set initial values and match parameters to instance variables</a:t>
            </a:r>
            <a:r>
              <a:rPr lang="en-US" dirty="0" smtClean="0"/>
              <a:t>.</a:t>
            </a:r>
          </a:p>
          <a:p>
            <a:r>
              <a:rPr lang="en-US" dirty="0"/>
              <a:t>Methods: </a:t>
            </a:r>
          </a:p>
          <a:p>
            <a:pPr lvl="1"/>
            <a:r>
              <a:rPr lang="en-US" dirty="0"/>
              <a:t>A </a:t>
            </a:r>
            <a:r>
              <a:rPr lang="en-US" b="1" dirty="0"/>
              <a:t>method</a:t>
            </a:r>
            <a:r>
              <a:rPr lang="en-US" dirty="0"/>
              <a:t> commonly refers to a </a:t>
            </a:r>
            <a:r>
              <a:rPr lang="en-US" b="1" dirty="0"/>
              <a:t>function</a:t>
            </a:r>
            <a:r>
              <a:rPr lang="en-US" dirty="0"/>
              <a:t> that's a property of a class</a:t>
            </a:r>
          </a:p>
          <a:p>
            <a:pPr lvl="1"/>
            <a:r>
              <a:rPr lang="en-US" dirty="0"/>
              <a:t>The first parameter of EVERY method should be SELF (coding convention).</a:t>
            </a:r>
          </a:p>
          <a:p>
            <a:pPr lvl="1"/>
            <a:r>
              <a:rPr lang="en-US" dirty="0"/>
              <a:t>SELF refers to the object that’s created and being </a:t>
            </a:r>
            <a:r>
              <a:rPr lang="en-US" dirty="0" smtClean="0"/>
              <a:t>used</a:t>
            </a:r>
            <a:endParaRPr lang="en-US" dirty="0"/>
          </a:p>
          <a:p>
            <a:r>
              <a:rPr lang="en-US" dirty="0" smtClean="0"/>
              <a:t>__</a:t>
            </a:r>
            <a:r>
              <a:rPr lang="en-US" dirty="0" err="1"/>
              <a:t>eq</a:t>
            </a:r>
            <a:r>
              <a:rPr lang="en-US" dirty="0"/>
              <a:t>__ : specify it in ur class will allow you to set the rule of comparison between two instances of this </a:t>
            </a:r>
            <a:r>
              <a:rPr lang="en-US" dirty="0" smtClean="0"/>
              <a:t>class</a:t>
            </a:r>
          </a:p>
          <a:p>
            <a:r>
              <a:rPr lang="en-US" dirty="0"/>
              <a:t>without __</a:t>
            </a:r>
            <a:r>
              <a:rPr lang="en-US" dirty="0" err="1"/>
              <a:t>eq</a:t>
            </a:r>
            <a:r>
              <a:rPr lang="en-US" dirty="0"/>
              <a:t>__, python by default compares the memory address of the objects</a:t>
            </a:r>
          </a:p>
          <a:p>
            <a:r>
              <a:rPr lang="en-US" dirty="0"/>
              <a:t>__</a:t>
            </a:r>
            <a:r>
              <a:rPr lang="en-US" dirty="0" err="1"/>
              <a:t>str</a:t>
            </a:r>
            <a:r>
              <a:rPr lang="en-US" dirty="0"/>
              <a:t>__: print() calls special method __</a:t>
            </a:r>
            <a:r>
              <a:rPr lang="en-US" dirty="0" err="1"/>
              <a:t>str</a:t>
            </a:r>
            <a:r>
              <a:rPr lang="en-US" dirty="0"/>
              <a:t>__ in order to print the object in a string format</a:t>
            </a:r>
          </a:p>
          <a:p>
            <a:r>
              <a:rPr lang="en-US" dirty="0" err="1" smtClean="0"/>
              <a:t>Str.format</a:t>
            </a:r>
            <a:r>
              <a:rPr lang="en-US" dirty="0" smtClean="0"/>
              <a:t>(): </a:t>
            </a:r>
            <a:r>
              <a:rPr lang="en-CA" dirty="0"/>
              <a:t>When we use </a:t>
            </a:r>
            <a:r>
              <a:rPr lang="en-CA" dirty="0" err="1"/>
              <a:t>str.format</a:t>
            </a:r>
            <a:r>
              <a:rPr lang="en-CA" dirty="0"/>
              <a:t>, we start with index 0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51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503" y="1545021"/>
            <a:ext cx="9723109" cy="4776951"/>
          </a:xfrm>
        </p:spPr>
        <p:txBody>
          <a:bodyPr>
            <a:normAutofit/>
          </a:bodyPr>
          <a:lstStyle/>
          <a:p>
            <a:r>
              <a:rPr lang="en-US" dirty="0"/>
              <a:t>Basic usage: Same as using strings and other types of variables.</a:t>
            </a:r>
          </a:p>
          <a:p>
            <a:pPr lvl="1"/>
            <a:r>
              <a:rPr lang="en-US" dirty="0"/>
              <a:t>Instantiate an object </a:t>
            </a:r>
            <a:endParaRPr lang="en-US" dirty="0" smtClean="0"/>
          </a:p>
          <a:p>
            <a:pPr lvl="2"/>
            <a:r>
              <a:rPr lang="en-US" dirty="0" smtClean="0"/>
              <a:t>instance </a:t>
            </a:r>
            <a:r>
              <a:rPr lang="en-US" dirty="0"/>
              <a:t>= man(param1, param2)</a:t>
            </a:r>
          </a:p>
          <a:p>
            <a:pPr lvl="1"/>
            <a:r>
              <a:rPr lang="en-US" dirty="0"/>
              <a:t>Implementation: </a:t>
            </a:r>
          </a:p>
          <a:p>
            <a:pPr lvl="2"/>
            <a:r>
              <a:rPr lang="en-US" dirty="0"/>
              <a:t>Variables: </a:t>
            </a:r>
            <a:r>
              <a:rPr lang="en-US" dirty="0" err="1"/>
              <a:t>instance.name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Methods: </a:t>
            </a:r>
            <a:r>
              <a:rPr lang="en-US" dirty="0" err="1" smtClean="0"/>
              <a:t>instance.birthYear</a:t>
            </a:r>
            <a:r>
              <a:rPr lang="en-US" dirty="0" smtClean="0"/>
              <a:t>(2016)</a:t>
            </a:r>
          </a:p>
          <a:p>
            <a:pPr lvl="1"/>
            <a:r>
              <a:rPr lang="en-US" dirty="0" smtClean="0"/>
              <a:t>Add variables to an instance after it’s been initialized</a:t>
            </a:r>
          </a:p>
          <a:p>
            <a:pPr lvl="2"/>
            <a:r>
              <a:rPr lang="en-US" dirty="0" err="1" smtClean="0"/>
              <a:t>instance.university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”Queen’s”</a:t>
            </a:r>
            <a:endParaRPr lang="en-US" dirty="0"/>
          </a:p>
          <a:p>
            <a:r>
              <a:rPr lang="en-US" dirty="0" smtClean="0"/>
              <a:t>We can:</a:t>
            </a:r>
          </a:p>
          <a:p>
            <a:pPr lvl="1"/>
            <a:r>
              <a:rPr lang="en-US" dirty="0"/>
              <a:t>Use class in another class</a:t>
            </a:r>
          </a:p>
          <a:p>
            <a:pPr lvl="1"/>
            <a:r>
              <a:rPr lang="en-US" dirty="0" smtClean="0"/>
              <a:t>Pass a function as parameter for another function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4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methods/functions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0275" y="1571625"/>
            <a:ext cx="9304337" cy="4339597"/>
          </a:xfrm>
        </p:spPr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tr_instance</a:t>
            </a:r>
            <a:r>
              <a:rPr lang="en-US" dirty="0" smtClean="0"/>
              <a:t>= </a:t>
            </a:r>
            <a:r>
              <a:rPr lang="en-US" dirty="0" err="1" smtClean="0"/>
              <a:t>str</a:t>
            </a:r>
            <a:r>
              <a:rPr lang="en-US" dirty="0" smtClean="0"/>
              <a:t>(‘I’m a string’)</a:t>
            </a:r>
          </a:p>
          <a:p>
            <a:r>
              <a:rPr lang="en-US" dirty="0" err="1"/>
              <a:t>str_instance.upper</a:t>
            </a:r>
            <a:r>
              <a:rPr lang="en-US" dirty="0" smtClean="0"/>
              <a:t>()       	Usage: we instantiate an object and use its method 							by referring itself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Object   </a:t>
            </a:r>
            <a:r>
              <a:rPr lang="en-US" dirty="0" smtClean="0"/>
              <a:t>     method</a:t>
            </a:r>
            <a:endParaRPr lang="en-US" dirty="0" smtClean="0"/>
          </a:p>
          <a:p>
            <a:r>
              <a:rPr lang="en-US" dirty="0" err="1" smtClean="0"/>
              <a:t>frank.birthYear</a:t>
            </a:r>
            <a:r>
              <a:rPr lang="en-US" dirty="0" smtClean="0"/>
              <a:t>()             Usage: </a:t>
            </a:r>
            <a:r>
              <a:rPr lang="en-US" dirty="0"/>
              <a:t>we instantiate an object and use its method 						   by referring itself</a:t>
            </a:r>
          </a:p>
          <a:p>
            <a:pPr marL="0" indent="0">
              <a:buNone/>
            </a:pPr>
            <a:r>
              <a:rPr lang="en-US" dirty="0"/>
              <a:t>    Object   </a:t>
            </a:r>
            <a:r>
              <a:rPr lang="en-US" dirty="0" smtClean="0"/>
              <a:t>method</a:t>
            </a:r>
          </a:p>
          <a:p>
            <a:r>
              <a:rPr lang="en-US" dirty="0" smtClean="0"/>
              <a:t>id(</a:t>
            </a:r>
            <a:r>
              <a:rPr lang="en-US" dirty="0" err="1" smtClean="0"/>
              <a:t>str_instance</a:t>
            </a:r>
            <a:r>
              <a:rPr lang="en-US" dirty="0" smtClean="0"/>
              <a:t>)/id(frank)     Usage: we use the built in function on an individual 							object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Function    object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914650" y="2328861"/>
            <a:ext cx="0" cy="44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243388" y="2343149"/>
            <a:ext cx="0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714626" y="4471985"/>
            <a:ext cx="100012" cy="500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328988" y="4471985"/>
            <a:ext cx="557213" cy="500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000374" y="3379469"/>
            <a:ext cx="0" cy="44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14762" y="3393758"/>
            <a:ext cx="0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04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a module executes all the code in that module, including print and input functions. </a:t>
            </a:r>
            <a:endParaRPr lang="en-US" dirty="0" smtClean="0"/>
          </a:p>
          <a:p>
            <a:r>
              <a:rPr lang="en-US" dirty="0"/>
              <a:t>__name__ represents the name of module which is __main__ when we are running that module.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use if statement to prevent code from being run when the module is imported</a:t>
            </a:r>
          </a:p>
        </p:txBody>
      </p:sp>
    </p:spTree>
    <p:extLst>
      <p:ext uri="{BB962C8B-B14F-4D97-AF65-F5344CB8AC3E}">
        <p14:creationId xmlns:p14="http://schemas.microsoft.com/office/powerpoint/2010/main" val="81757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7200" y="281210"/>
            <a:ext cx="8911687" cy="1280890"/>
          </a:xfrm>
        </p:spPr>
        <p:txBody>
          <a:bodyPr/>
          <a:lstStyle/>
          <a:p>
            <a:r>
              <a:rPr lang="en-US" dirty="0" smtClean="0"/>
              <a:t>Default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387" y="1264555"/>
            <a:ext cx="8915400" cy="5436283"/>
          </a:xfrm>
        </p:spPr>
        <p:txBody>
          <a:bodyPr>
            <a:normAutofit/>
          </a:bodyPr>
          <a:lstStyle/>
          <a:p>
            <a:r>
              <a:rPr lang="en-US" dirty="0" err="1" smtClean="0"/>
              <a:t>Eg</a:t>
            </a:r>
            <a:endParaRPr lang="en-US" dirty="0" smtClean="0"/>
          </a:p>
          <a:p>
            <a:pPr lvl="1"/>
            <a:r>
              <a:rPr lang="en-US" dirty="0"/>
              <a:t>set default parameter if nothing is passed:</a:t>
            </a:r>
          </a:p>
          <a:p>
            <a:pPr marL="457200" lvl="1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default_params</a:t>
            </a:r>
            <a:r>
              <a:rPr lang="en-US" dirty="0"/>
              <a:t>(a, b=5):</a:t>
            </a:r>
          </a:p>
          <a:p>
            <a:pPr marL="457200" lvl="1" indent="0">
              <a:buNone/>
            </a:pPr>
            <a:r>
              <a:rPr lang="en-US" dirty="0"/>
              <a:t>    print (a + b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dirty="0"/>
              <a:t>&gt;&gt;&gt; </a:t>
            </a:r>
            <a:r>
              <a:rPr lang="en-US" dirty="0" err="1"/>
              <a:t>default_params</a:t>
            </a:r>
            <a:r>
              <a:rPr lang="en-US" dirty="0"/>
              <a:t>(6)</a:t>
            </a:r>
            <a:endParaRPr lang="en-US" sz="1400" dirty="0"/>
          </a:p>
          <a:p>
            <a:pPr marL="400050" lvl="1" indent="0">
              <a:buNone/>
            </a:pPr>
            <a:r>
              <a:rPr lang="en-US" dirty="0" smtClean="0"/>
              <a:t>11</a:t>
            </a:r>
            <a:endParaRPr lang="en-US" sz="1400" dirty="0"/>
          </a:p>
          <a:p>
            <a:pPr marL="40005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letter_opening</a:t>
            </a:r>
            <a:r>
              <a:rPr lang="en-US" dirty="0" smtClean="0"/>
              <a:t>(name, salutation='Dear', title=''):</a:t>
            </a:r>
          </a:p>
          <a:p>
            <a:pPr marL="400050" lvl="1" indent="0">
              <a:buNone/>
            </a:pPr>
            <a:r>
              <a:rPr lang="en-US" dirty="0"/>
              <a:t>    return salutation + ' ' + title + ' ' + name + </a:t>
            </a:r>
            <a:r>
              <a:rPr lang="en-US" dirty="0" smtClean="0"/>
              <a:t>',’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&gt;&gt;&gt; </a:t>
            </a:r>
            <a:r>
              <a:rPr lang="en-US" dirty="0" err="1"/>
              <a:t>letter_opening</a:t>
            </a:r>
            <a:r>
              <a:rPr lang="en-US" dirty="0"/>
              <a:t>('Santa', </a:t>
            </a:r>
            <a:r>
              <a:rPr lang="en-US" dirty="0" smtClean="0"/>
              <a:t>title = 'Mr.’, salutation </a:t>
            </a:r>
            <a:r>
              <a:rPr lang="en-US" dirty="0"/>
              <a:t>= </a:t>
            </a:r>
            <a:r>
              <a:rPr lang="en-US" dirty="0" smtClean="0"/>
              <a:t>'Hi’)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‘Hi Mr</a:t>
            </a:r>
            <a:r>
              <a:rPr lang="en-US" dirty="0"/>
              <a:t>. Santa</a:t>
            </a:r>
            <a:r>
              <a:rPr lang="en-US" dirty="0" smtClean="0"/>
              <a:t>,’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1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1500" y="624111"/>
            <a:ext cx="8911687" cy="804640"/>
          </a:xfrm>
        </p:spPr>
        <p:txBody>
          <a:bodyPr/>
          <a:lstStyle/>
          <a:p>
            <a:r>
              <a:rPr lang="en-US" dirty="0" smtClean="0"/>
              <a:t>Common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7749" y="1428751"/>
            <a:ext cx="8915400" cy="4986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, float confusion. / returns a FLOAT</a:t>
            </a:r>
          </a:p>
          <a:p>
            <a:pPr lvl="0"/>
            <a:r>
              <a:rPr lang="en-US" dirty="0"/>
              <a:t>=: assign values</a:t>
            </a:r>
          </a:p>
          <a:p>
            <a:pPr lvl="0"/>
            <a:r>
              <a:rPr lang="en-US" dirty="0"/>
              <a:t>==: determine if two objects point to the same value</a:t>
            </a:r>
          </a:p>
          <a:p>
            <a:pPr lvl="0"/>
            <a:r>
              <a:rPr lang="en-US" dirty="0" err="1"/>
              <a:t>SyntaxError</a:t>
            </a:r>
            <a:r>
              <a:rPr lang="en-US" dirty="0"/>
              <a:t>: Wrong format</a:t>
            </a:r>
          </a:p>
          <a:p>
            <a:pPr lvl="0"/>
            <a:r>
              <a:rPr lang="en-US" dirty="0" err="1"/>
              <a:t>ZeroDivisionError</a:t>
            </a:r>
            <a:r>
              <a:rPr lang="en-US" dirty="0"/>
              <a:t>: when doing calculation, there should not be number/0.</a:t>
            </a:r>
          </a:p>
          <a:p>
            <a:pPr lvl="0"/>
            <a:r>
              <a:rPr lang="en-CA" dirty="0" err="1"/>
              <a:t>TypeError</a:t>
            </a:r>
            <a:r>
              <a:rPr lang="en-CA" dirty="0"/>
              <a:t>: </a:t>
            </a:r>
            <a:endParaRPr lang="en-US" dirty="0"/>
          </a:p>
          <a:p>
            <a:pPr lvl="1"/>
            <a:r>
              <a:rPr lang="en-CA" dirty="0"/>
              <a:t>typically occurs when trying to concatenate variables with different types</a:t>
            </a:r>
            <a:endParaRPr lang="en-US" dirty="0"/>
          </a:p>
          <a:p>
            <a:pPr lvl="1"/>
            <a:r>
              <a:rPr lang="en-CA" dirty="0"/>
              <a:t>trying to extend an integer to a list</a:t>
            </a:r>
            <a:endParaRPr lang="en-US" dirty="0"/>
          </a:p>
          <a:p>
            <a:pPr lvl="1"/>
            <a:r>
              <a:rPr lang="en-CA" dirty="0"/>
              <a:t>trying to mutate a string</a:t>
            </a:r>
            <a:endParaRPr lang="en-US" dirty="0"/>
          </a:p>
          <a:p>
            <a:pPr lvl="1"/>
            <a:r>
              <a:rPr lang="en-CA" dirty="0"/>
              <a:t>trying to create a dictionary key using a list</a:t>
            </a:r>
            <a:endParaRPr lang="en-US" dirty="0"/>
          </a:p>
          <a:p>
            <a:pPr lvl="0"/>
            <a:r>
              <a:rPr lang="en-CA" dirty="0" err="1"/>
              <a:t>attributesError</a:t>
            </a:r>
            <a:r>
              <a:rPr lang="en-CA" dirty="0"/>
              <a:t>: typically occurs when trying to use functions that this class doesn’t have</a:t>
            </a:r>
            <a:endParaRPr lang="en-US" dirty="0"/>
          </a:p>
          <a:p>
            <a:pPr lvl="0"/>
            <a:r>
              <a:rPr lang="en-CA" dirty="0" err="1"/>
              <a:t>KeyError</a:t>
            </a:r>
            <a:r>
              <a:rPr lang="en-CA" dirty="0"/>
              <a:t>: when trying to access a dictionary key that doesn’t exist</a:t>
            </a:r>
            <a:endParaRPr lang="en-US" dirty="0"/>
          </a:p>
          <a:p>
            <a:pPr lvl="0"/>
            <a:r>
              <a:rPr lang="en-CA" dirty="0" err="1"/>
              <a:t>IndexError</a:t>
            </a:r>
            <a:r>
              <a:rPr lang="en-CA" dirty="0"/>
              <a:t>: trying to access a list index that’s out of range</a:t>
            </a:r>
            <a:endParaRPr lang="en-US" dirty="0"/>
          </a:p>
          <a:p>
            <a:pPr lvl="0"/>
            <a:r>
              <a:rPr lang="en-CA" dirty="0"/>
              <a:t>Ambiguous error may occur before obvious error.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5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4640"/>
          </a:xfrm>
        </p:spPr>
        <p:txBody>
          <a:bodyPr/>
          <a:lstStyle/>
          <a:p>
            <a:r>
              <a:rPr lang="en-US" dirty="0" smtClean="0"/>
              <a:t>Variables: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7737" y="1428750"/>
            <a:ext cx="8915400" cy="4914900"/>
          </a:xfrm>
        </p:spPr>
        <p:txBody>
          <a:bodyPr>
            <a:normAutofit/>
          </a:bodyPr>
          <a:lstStyle/>
          <a:p>
            <a:r>
              <a:rPr lang="en-US" dirty="0" smtClean="0"/>
              <a:t>Stores memory address</a:t>
            </a:r>
          </a:p>
          <a:p>
            <a:pPr lvl="1"/>
            <a:r>
              <a:rPr lang="en-US" altLang="zh-CN" dirty="0" err="1"/>
              <a:t>v</a:t>
            </a:r>
            <a:r>
              <a:rPr lang="en-US" dirty="0" err="1" smtClean="0"/>
              <a:t>ar_int</a:t>
            </a:r>
            <a:r>
              <a:rPr lang="en-US" dirty="0" smtClean="0"/>
              <a:t> = 100; </a:t>
            </a:r>
            <a:endParaRPr lang="en-US" dirty="0"/>
          </a:p>
          <a:p>
            <a:pPr lvl="1"/>
            <a:r>
              <a:rPr lang="en-US" altLang="zh-CN" dirty="0" err="1"/>
              <a:t>v</a:t>
            </a:r>
            <a:r>
              <a:rPr lang="en-US" dirty="0" err="1" smtClean="0"/>
              <a:t>ar_str</a:t>
            </a:r>
            <a:r>
              <a:rPr lang="en-US" dirty="0" smtClean="0"/>
              <a:t> = ‘</a:t>
            </a:r>
            <a:r>
              <a:rPr lang="en-US" dirty="0" err="1" smtClean="0"/>
              <a:t>percy</a:t>
            </a:r>
            <a:r>
              <a:rPr lang="en-US" dirty="0" smtClean="0"/>
              <a:t>’</a:t>
            </a:r>
          </a:p>
          <a:p>
            <a:pPr lvl="1"/>
            <a:r>
              <a:rPr lang="en-US" altLang="zh-CN" dirty="0" err="1"/>
              <a:t>v</a:t>
            </a:r>
            <a:r>
              <a:rPr lang="en-US" dirty="0" err="1" smtClean="0"/>
              <a:t>ar_float</a:t>
            </a:r>
            <a:r>
              <a:rPr lang="en-US" dirty="0" smtClean="0"/>
              <a:t> = 3.1415</a:t>
            </a:r>
          </a:p>
          <a:p>
            <a:pPr lvl="1"/>
            <a:r>
              <a:rPr lang="en-US" altLang="zh-CN" dirty="0" err="1"/>
              <a:t>v</a:t>
            </a:r>
            <a:r>
              <a:rPr lang="en-US" dirty="0" err="1" smtClean="0"/>
              <a:t>ar_bool</a:t>
            </a:r>
            <a:r>
              <a:rPr lang="en-US" dirty="0" smtClean="0"/>
              <a:t> = True        </a:t>
            </a:r>
            <a:r>
              <a:rPr lang="en-CA" dirty="0" smtClean="0"/>
              <a:t>logical operation</a:t>
            </a:r>
            <a:endParaRPr lang="is-IS" dirty="0" smtClean="0"/>
          </a:p>
          <a:p>
            <a:r>
              <a:rPr lang="en-US" dirty="0" smtClean="0"/>
              <a:t>L</a:t>
            </a:r>
            <a:r>
              <a:rPr lang="is-IS" dirty="0" smtClean="0"/>
              <a:t>ist in python: container/wrapper for a group of elements (different types of elements)</a:t>
            </a:r>
          </a:p>
          <a:p>
            <a:pPr lvl="1"/>
            <a:r>
              <a:rPr lang="is-IS" dirty="0" smtClean="0"/>
              <a:t>+ returns a new value but it doesn’t change the list itself.</a:t>
            </a:r>
          </a:p>
          <a:p>
            <a:pPr lvl="1"/>
            <a:r>
              <a:rPr lang="en-US" dirty="0" smtClean="0"/>
              <a:t>a</a:t>
            </a:r>
            <a:r>
              <a:rPr lang="is-IS" dirty="0" smtClean="0"/>
              <a:t>ppend(), extend(), remove() don’t return any value, but they modify the list</a:t>
            </a:r>
          </a:p>
          <a:p>
            <a:r>
              <a:rPr lang="en-US" dirty="0" smtClean="0"/>
              <a:t>L</a:t>
            </a:r>
            <a:r>
              <a:rPr lang="is-IS" dirty="0"/>
              <a:t>ist mutable but strings </a:t>
            </a:r>
            <a:r>
              <a:rPr lang="is-IS" dirty="0" smtClean="0"/>
              <a:t>aren’t</a:t>
            </a:r>
          </a:p>
          <a:p>
            <a:endParaRPr lang="is-IS" dirty="0" smtClean="0"/>
          </a:p>
        </p:txBody>
      </p:sp>
    </p:spTree>
    <p:extLst>
      <p:ext uri="{BB962C8B-B14F-4D97-AF65-F5344CB8AC3E}">
        <p14:creationId xmlns:p14="http://schemas.microsoft.com/office/powerpoint/2010/main" val="164298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address modification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47825"/>
            <a:ext cx="8915400" cy="45529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Case 1, n</a:t>
            </a:r>
            <a:r>
              <a:rPr lang="en-CA" dirty="0"/>
              <a:t>o</a:t>
            </a:r>
            <a:r>
              <a:rPr lang="en-US" dirty="0" smtClean="0"/>
              <a:t>t change the memory address of the list</a:t>
            </a:r>
          </a:p>
          <a:p>
            <a:pPr lvl="1"/>
            <a:r>
              <a:rPr lang="en-US" dirty="0" smtClean="0"/>
              <a:t>a = [1,2,3,4]</a:t>
            </a:r>
          </a:p>
          <a:p>
            <a:pPr lvl="1"/>
            <a:r>
              <a:rPr lang="en-US" dirty="0" smtClean="0"/>
              <a:t>b = a </a:t>
            </a:r>
          </a:p>
          <a:p>
            <a:pPr lvl="1"/>
            <a:r>
              <a:rPr lang="en-US" dirty="0" smtClean="0"/>
              <a:t>b[0] = 3 / </a:t>
            </a:r>
            <a:r>
              <a:rPr lang="en-US" dirty="0" err="1" smtClean="0"/>
              <a:t>b.append</a:t>
            </a:r>
            <a:r>
              <a:rPr lang="en-US" dirty="0" smtClean="0"/>
              <a:t>(5)</a:t>
            </a:r>
          </a:p>
          <a:p>
            <a:pPr lvl="1"/>
            <a:r>
              <a:rPr lang="en-US" dirty="0" smtClean="0"/>
              <a:t>a = [3,2,3,4]/[1,2,3,4,5]</a:t>
            </a:r>
          </a:p>
          <a:p>
            <a:r>
              <a:rPr lang="en-US" dirty="0" smtClean="0"/>
              <a:t>Case 2: change memory address/ create a new list</a:t>
            </a:r>
          </a:p>
          <a:p>
            <a:pPr lvl="1"/>
            <a:r>
              <a:rPr lang="en-US" dirty="0" smtClean="0"/>
              <a:t>a = [1,2,3,4]</a:t>
            </a:r>
          </a:p>
          <a:p>
            <a:pPr lvl="1"/>
            <a:r>
              <a:rPr lang="en-US" dirty="0" smtClean="0"/>
              <a:t>b = a</a:t>
            </a:r>
          </a:p>
          <a:p>
            <a:pPr lvl="1"/>
            <a:r>
              <a:rPr lang="en-US" dirty="0" smtClean="0"/>
              <a:t>b = [5,6,7,8]</a:t>
            </a:r>
          </a:p>
          <a:p>
            <a:pPr lvl="1"/>
            <a:r>
              <a:rPr lang="en-US" dirty="0" smtClean="0"/>
              <a:t>a = [1,2,3,4]</a:t>
            </a:r>
          </a:p>
          <a:p>
            <a:pPr marL="457200" lvl="1" indent="0">
              <a:buNone/>
            </a:pPr>
            <a:r>
              <a:rPr lang="en-US" dirty="0" smtClean="0"/>
              <a:t>Check if the question does something like ‘b = a’. If they do ‘b = a[</a:t>
            </a:r>
            <a:r>
              <a:rPr lang="is-IS" dirty="0" smtClean="0"/>
              <a:t>…</a:t>
            </a:r>
            <a:r>
              <a:rPr lang="en-US" dirty="0" smtClean="0"/>
              <a:t>]’, then it</a:t>
            </a:r>
            <a:r>
              <a:rPr lang="uk-UA" dirty="0" smtClean="0"/>
              <a:t>’</a:t>
            </a:r>
            <a:r>
              <a:rPr lang="en-US" dirty="0" smtClean="0"/>
              <a:t>s a new list</a:t>
            </a:r>
          </a:p>
          <a:p>
            <a:pPr lvl="1"/>
            <a:r>
              <a:rPr lang="en-US" dirty="0" smtClean="0"/>
              <a:t>c = a[:]</a:t>
            </a:r>
          </a:p>
          <a:p>
            <a:pPr lvl="1"/>
            <a:r>
              <a:rPr lang="en-US" dirty="0" smtClean="0"/>
              <a:t>c[0] = 5</a:t>
            </a:r>
          </a:p>
          <a:p>
            <a:pPr lvl="1"/>
            <a:r>
              <a:rPr lang="en-US" dirty="0" smtClean="0"/>
              <a:t>c = [5,2,3,4]</a:t>
            </a:r>
          </a:p>
          <a:p>
            <a:pPr lvl="1"/>
            <a:r>
              <a:rPr lang="en-US" dirty="0" smtClean="0"/>
              <a:t>a = [1,2,3,4]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08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688" y="1604962"/>
            <a:ext cx="9432924" cy="436721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+, -, *: addition, subtraction, multiplication just like math. Return a (</a:t>
            </a:r>
            <a:r>
              <a:rPr lang="en-US" dirty="0" err="1"/>
              <a:t>int</a:t>
            </a:r>
            <a:r>
              <a:rPr lang="en-US" dirty="0"/>
              <a:t>/float)</a:t>
            </a:r>
          </a:p>
          <a:p>
            <a:pPr lvl="0"/>
            <a:r>
              <a:rPr lang="en-US" dirty="0"/>
              <a:t>/:  division only returns a FLOAT</a:t>
            </a:r>
          </a:p>
          <a:p>
            <a:pPr lvl="1"/>
            <a:r>
              <a:rPr lang="en-US" dirty="0"/>
              <a:t>5/1 = 5.0</a:t>
            </a:r>
          </a:p>
          <a:p>
            <a:pPr lvl="1"/>
            <a:r>
              <a:rPr lang="en-US" dirty="0"/>
              <a:t>5/0 &gt;&gt;&gt; </a:t>
            </a:r>
            <a:r>
              <a:rPr lang="en-US" dirty="0" err="1"/>
              <a:t>ZeroDivisionError</a:t>
            </a:r>
            <a:endParaRPr lang="en-US" dirty="0"/>
          </a:p>
          <a:p>
            <a:pPr lvl="0"/>
            <a:r>
              <a:rPr lang="en-US" dirty="0"/>
              <a:t>//: floor division returns a </a:t>
            </a:r>
            <a:r>
              <a:rPr lang="en-US" dirty="0" err="1"/>
              <a:t>int</a:t>
            </a:r>
            <a:r>
              <a:rPr lang="en-US" dirty="0"/>
              <a:t> from flooring the result.</a:t>
            </a:r>
          </a:p>
          <a:p>
            <a:pPr lvl="1"/>
            <a:r>
              <a:rPr lang="en-US" dirty="0"/>
              <a:t>11//3 = 3; (11/3 = 3.66667 but we floor it down to 3)</a:t>
            </a:r>
          </a:p>
          <a:p>
            <a:pPr lvl="1"/>
            <a:r>
              <a:rPr lang="en-US" dirty="0"/>
              <a:t>-11 // 3 = -4</a:t>
            </a:r>
          </a:p>
          <a:p>
            <a:r>
              <a:rPr lang="en-US" dirty="0" smtClean="0"/>
              <a:t>% Modulus:  11 % 3 = 2  </a:t>
            </a:r>
            <a:r>
              <a:rPr lang="en-US" dirty="0" smtClean="0">
                <a:sym typeface="Wingdings"/>
              </a:rPr>
              <a:t> 11 = 3 * 3 + 2</a:t>
            </a:r>
          </a:p>
          <a:p>
            <a:r>
              <a:rPr lang="en-US" dirty="0" smtClean="0">
                <a:sym typeface="Wingdings"/>
              </a:rPr>
              <a:t>**  Exponent:  3 ** 3 = 27</a:t>
            </a:r>
          </a:p>
          <a:p>
            <a:pPr lvl="0"/>
            <a:r>
              <a:rPr lang="en-US" dirty="0"/>
              <a:t>Operation order: ** (exponents) -&gt;  /,//,*,% (multiplication, division, modulus)  -&gt; +, - (addition, subtraction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6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6078"/>
          </a:xfrm>
        </p:spPr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43075"/>
            <a:ext cx="8915400" cy="4168147"/>
          </a:xfrm>
        </p:spPr>
        <p:txBody>
          <a:bodyPr/>
          <a:lstStyle/>
          <a:p>
            <a:r>
              <a:rPr lang="en-US" dirty="0"/>
              <a:t>if the first operand in an </a:t>
            </a:r>
            <a:r>
              <a:rPr lang="en-US" dirty="0" smtClean="0"/>
              <a:t>AND expression </a:t>
            </a:r>
            <a:r>
              <a:rPr lang="en-US" dirty="0"/>
              <a:t>is </a:t>
            </a:r>
            <a:r>
              <a:rPr lang="en-US" dirty="0" smtClean="0"/>
              <a:t>False, </a:t>
            </a:r>
            <a:r>
              <a:rPr lang="en-US" dirty="0"/>
              <a:t>the </a:t>
            </a:r>
            <a:r>
              <a:rPr lang="en-US" dirty="0" smtClean="0"/>
              <a:t>AND expression </a:t>
            </a:r>
            <a:r>
              <a:rPr lang="en-US" dirty="0"/>
              <a:t>evaluates to </a:t>
            </a:r>
            <a:r>
              <a:rPr lang="en-US" dirty="0" smtClean="0"/>
              <a:t>False ignoring the second parameter</a:t>
            </a:r>
          </a:p>
          <a:p>
            <a:r>
              <a:rPr lang="en-US" dirty="0"/>
              <a:t>1 &gt; 3 and 3 + 'a' == 'r' </a:t>
            </a:r>
          </a:p>
          <a:p>
            <a:r>
              <a:rPr lang="en-US" dirty="0"/>
              <a:t>False! Would return an error without lazy evaluation</a:t>
            </a:r>
          </a:p>
          <a:p>
            <a:endParaRPr lang="en-US" dirty="0" smtClean="0"/>
          </a:p>
          <a:p>
            <a:r>
              <a:rPr lang="en-US" dirty="0"/>
              <a:t>if the first operand in an </a:t>
            </a:r>
            <a:r>
              <a:rPr lang="en-US" dirty="0" smtClean="0"/>
              <a:t>OR expression </a:t>
            </a:r>
            <a:r>
              <a:rPr lang="en-US" dirty="0"/>
              <a:t>is </a:t>
            </a:r>
            <a:r>
              <a:rPr lang="en-US" dirty="0" smtClean="0"/>
              <a:t>True, </a:t>
            </a:r>
            <a:r>
              <a:rPr lang="en-US" dirty="0"/>
              <a:t>the </a:t>
            </a:r>
            <a:r>
              <a:rPr lang="en-US" dirty="0" smtClean="0"/>
              <a:t>OR expression </a:t>
            </a:r>
            <a:r>
              <a:rPr lang="en-US" dirty="0"/>
              <a:t>evaluates to </a:t>
            </a:r>
            <a:r>
              <a:rPr lang="en-US" dirty="0" smtClean="0"/>
              <a:t>True ignoring the second parameter</a:t>
            </a:r>
          </a:p>
          <a:p>
            <a:r>
              <a:rPr lang="en-US" dirty="0" smtClean="0"/>
              <a:t>3 &gt; 1 or </a:t>
            </a:r>
            <a:r>
              <a:rPr lang="en-US" dirty="0"/>
              <a:t>3 + 'a' == 'r' </a:t>
            </a:r>
          </a:p>
          <a:p>
            <a:r>
              <a:rPr lang="en-US" dirty="0" smtClean="0"/>
              <a:t>True! Would return an error without lazy evaluation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6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1778"/>
          </a:xfrm>
        </p:spPr>
        <p:txBody>
          <a:bodyPr/>
          <a:lstStyle/>
          <a:p>
            <a:r>
              <a:rPr lang="en-US" dirty="0" smtClean="0"/>
              <a:t>Built-in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0" y="1385888"/>
            <a:ext cx="8915400" cy="47395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print(value</a:t>
            </a:r>
            <a:r>
              <a:rPr lang="en-US" dirty="0"/>
              <a:t>, ..., </a:t>
            </a:r>
            <a:r>
              <a:rPr lang="en-US" dirty="0" err="1"/>
              <a:t>sep</a:t>
            </a:r>
            <a:r>
              <a:rPr lang="en-US" dirty="0"/>
              <a:t>=' ', end='\</a:t>
            </a:r>
            <a:r>
              <a:rPr lang="en-US" dirty="0" smtClean="0"/>
              <a:t>n’)</a:t>
            </a:r>
          </a:p>
          <a:p>
            <a:pPr lvl="1"/>
            <a:r>
              <a:rPr lang="nl-NL" dirty="0"/>
              <a:t>print(5, 4, 3, 2, 1, sep=', ', </a:t>
            </a:r>
            <a:r>
              <a:rPr lang="nl-NL" dirty="0" smtClean="0"/>
              <a:t>end=“</a:t>
            </a:r>
            <a:r>
              <a:rPr lang="nl-NL" dirty="0" err="1" smtClean="0"/>
              <a:t>Let’s</a:t>
            </a:r>
            <a:r>
              <a:rPr lang="nl-NL" dirty="0" smtClean="0"/>
              <a:t> go!”)?</a:t>
            </a:r>
            <a:endParaRPr lang="en-US" dirty="0" smtClean="0"/>
          </a:p>
          <a:p>
            <a:r>
              <a:rPr lang="en-US" dirty="0" smtClean="0"/>
              <a:t>max(</a:t>
            </a:r>
            <a:r>
              <a:rPr lang="is-IS" dirty="0"/>
              <a:t>…), min</a:t>
            </a:r>
            <a:r>
              <a:rPr lang="is-IS" dirty="0" smtClean="0"/>
              <a:t>(....), </a:t>
            </a:r>
            <a:r>
              <a:rPr lang="en-US" dirty="0"/>
              <a:t>p</a:t>
            </a:r>
            <a:r>
              <a:rPr lang="is-IS" dirty="0"/>
              <a:t>ow</a:t>
            </a:r>
            <a:r>
              <a:rPr lang="is-IS" dirty="0" smtClean="0"/>
              <a:t>(...), </a:t>
            </a:r>
            <a:r>
              <a:rPr lang="en-US" dirty="0"/>
              <a:t>a</a:t>
            </a:r>
            <a:r>
              <a:rPr lang="is-IS" dirty="0"/>
              <a:t>bs</a:t>
            </a:r>
            <a:r>
              <a:rPr lang="is-IS" dirty="0" smtClean="0"/>
              <a:t>(...)</a:t>
            </a:r>
          </a:p>
          <a:p>
            <a:r>
              <a:rPr lang="en-US" dirty="0" smtClean="0"/>
              <a:t>round(..)</a:t>
            </a:r>
          </a:p>
          <a:p>
            <a:pPr lvl="1"/>
            <a:r>
              <a:rPr lang="en-US" dirty="0" smtClean="0"/>
              <a:t>round (3.5) = 4</a:t>
            </a:r>
          </a:p>
          <a:p>
            <a:pPr lvl="1"/>
            <a:r>
              <a:rPr lang="en-US" dirty="0" smtClean="0"/>
              <a:t>round(2.5) = 2  </a:t>
            </a:r>
          </a:p>
          <a:p>
            <a:pPr lvl="1"/>
            <a:r>
              <a:rPr lang="en-US" dirty="0"/>
              <a:t>Only round up when integer part is  an odd number</a:t>
            </a:r>
          </a:p>
          <a:p>
            <a:pPr lvl="1"/>
            <a:r>
              <a:rPr lang="en-US" dirty="0" smtClean="0"/>
              <a:t>round(233.333333, 2) = 233.33</a:t>
            </a:r>
          </a:p>
          <a:p>
            <a:pPr lvl="1"/>
            <a:r>
              <a:rPr lang="en-US" dirty="0"/>
              <a:t>second parameter indicates how many digits after decimal point it </a:t>
            </a:r>
            <a:r>
              <a:rPr lang="en-US" dirty="0" smtClean="0"/>
              <a:t>rounds</a:t>
            </a:r>
          </a:p>
          <a:p>
            <a:r>
              <a:rPr lang="en-US" dirty="0" smtClean="0"/>
              <a:t>I</a:t>
            </a:r>
            <a:r>
              <a:rPr lang="is-IS" dirty="0" smtClean="0"/>
              <a:t>nt(float): convert a float to be int by clearing its decimal part</a:t>
            </a:r>
          </a:p>
          <a:p>
            <a:pPr lvl="0"/>
            <a:r>
              <a:rPr lang="en-CA" dirty="0"/>
              <a:t>strip(): returns a string in which all spaces in the beginning and the end are removed</a:t>
            </a:r>
            <a:endParaRPr lang="en-US" dirty="0"/>
          </a:p>
          <a:p>
            <a:pPr lvl="0"/>
            <a:r>
              <a:rPr lang="en-CA" dirty="0"/>
              <a:t>split(): </a:t>
            </a:r>
            <a:endParaRPr lang="en-US" dirty="0"/>
          </a:p>
          <a:p>
            <a:pPr lvl="1"/>
            <a:r>
              <a:rPr lang="en-CA" dirty="0"/>
              <a:t>returns a list of strings by separating the object with parameter. Default separator is space.</a:t>
            </a:r>
            <a:endParaRPr lang="en-US" dirty="0"/>
          </a:p>
          <a:p>
            <a:pPr lvl="1"/>
            <a:r>
              <a:rPr lang="en-CA" dirty="0"/>
              <a:t>&gt;&gt;&gt; ‘Hello, world, I’m </a:t>
            </a:r>
            <a:r>
              <a:rPr lang="en-CA" dirty="0" err="1"/>
              <a:t>Percy’.split</a:t>
            </a:r>
            <a:r>
              <a:rPr lang="en-CA" dirty="0"/>
              <a:t>()</a:t>
            </a:r>
            <a:endParaRPr lang="en-US" dirty="0"/>
          </a:p>
          <a:p>
            <a:pPr lvl="1"/>
            <a:r>
              <a:rPr lang="en-CA" dirty="0"/>
              <a:t>['Hello,', 'world,', 'I’m', 'Percy']</a:t>
            </a:r>
            <a:endParaRPr lang="en-US" dirty="0"/>
          </a:p>
          <a:p>
            <a:endParaRPr lang="is-IS" dirty="0" smtClean="0"/>
          </a:p>
        </p:txBody>
      </p:sp>
    </p:spTree>
    <p:extLst>
      <p:ext uri="{BB962C8B-B14F-4D97-AF65-F5344CB8AC3E}">
        <p14:creationId xmlns:p14="http://schemas.microsoft.com/office/powerpoint/2010/main" val="1476966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1500" y="624110"/>
            <a:ext cx="8911687" cy="818928"/>
          </a:xfrm>
        </p:spPr>
        <p:txBody>
          <a:bodyPr/>
          <a:lstStyle/>
          <a:p>
            <a:r>
              <a:rPr lang="en-US" dirty="0" smtClean="0"/>
              <a:t>Function: a set of “routines”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3038" y="2000249"/>
            <a:ext cx="8915400" cy="3368401"/>
          </a:xfrm>
        </p:spPr>
        <p:txBody>
          <a:bodyPr>
            <a:normAutofit/>
          </a:bodyPr>
          <a:lstStyle/>
          <a:p>
            <a:r>
              <a:rPr lang="en-US" dirty="0" smtClean="0"/>
              <a:t>Header: d</a:t>
            </a:r>
            <a:r>
              <a:rPr lang="is-IS" dirty="0"/>
              <a:t>ef function_name (parameters):</a:t>
            </a:r>
            <a:endParaRPr lang="en-US" dirty="0"/>
          </a:p>
          <a:p>
            <a:pPr lvl="1"/>
            <a:r>
              <a:rPr lang="en-US" dirty="0"/>
              <a:t>Naming </a:t>
            </a:r>
            <a:r>
              <a:rPr lang="en-US" dirty="0" smtClean="0"/>
              <a:t>convention: only letters and numbers allowed, no symbols. Space replaced by underscore _</a:t>
            </a:r>
            <a:endParaRPr lang="en-US" dirty="0"/>
          </a:p>
          <a:p>
            <a:pPr lvl="1"/>
            <a:r>
              <a:rPr lang="en-US" dirty="0" smtClean="0"/>
              <a:t>return: output of the function in opposed to parameter which can be interpreted as input for the function</a:t>
            </a:r>
          </a:p>
          <a:p>
            <a:pPr lvl="1"/>
            <a:r>
              <a:rPr lang="en-US" dirty="0" smtClean="0"/>
              <a:t>Return terminates the program right away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31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4860</TotalTime>
  <Words>2372</Words>
  <Application>Microsoft Macintosh PowerPoint</Application>
  <PresentationFormat>Widescreen</PresentationFormat>
  <Paragraphs>385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Century Gothic</vt:lpstr>
      <vt:lpstr>Wingdings</vt:lpstr>
      <vt:lpstr>Wingdings 3</vt:lpstr>
      <vt:lpstr>幼圆</vt:lpstr>
      <vt:lpstr>Arial</vt:lpstr>
      <vt:lpstr>Wisp</vt:lpstr>
      <vt:lpstr>CSC 108 Final review</vt:lpstr>
      <vt:lpstr>Brief Intro</vt:lpstr>
      <vt:lpstr>Concepts and Experiment</vt:lpstr>
      <vt:lpstr>Variables:</vt:lpstr>
      <vt:lpstr>Memory address modification</vt:lpstr>
      <vt:lpstr>Arithmetic Operators</vt:lpstr>
      <vt:lpstr>Logical operators</vt:lpstr>
      <vt:lpstr>Built-in Function</vt:lpstr>
      <vt:lpstr>Function: a set of “routines”</vt:lpstr>
      <vt:lpstr>Nested Function</vt:lpstr>
      <vt:lpstr>If-else conditional statement</vt:lpstr>
      <vt:lpstr>Bool function:</vt:lpstr>
      <vt:lpstr>Loops: </vt:lpstr>
      <vt:lpstr>Tuple</vt:lpstr>
      <vt:lpstr>Difference between lists and tuple usage</vt:lpstr>
      <vt:lpstr>Dictionary</vt:lpstr>
      <vt:lpstr>Dictionary</vt:lpstr>
      <vt:lpstr>Table</vt:lpstr>
      <vt:lpstr>IO – File operations(read &amp; write)</vt:lpstr>
      <vt:lpstr>IO – File operations(read &amp; write)</vt:lpstr>
      <vt:lpstr>Choose test cases</vt:lpstr>
      <vt:lpstr>Testing: (doctest &amp; unittest)</vt:lpstr>
      <vt:lpstr>Testing: (doctest &amp; unittest)</vt:lpstr>
      <vt:lpstr>Complexity</vt:lpstr>
      <vt:lpstr>Complexity</vt:lpstr>
      <vt:lpstr>Searching algorithm</vt:lpstr>
      <vt:lpstr>Sorting Algorithm:  </vt:lpstr>
      <vt:lpstr>Sorting algorithm behaviors</vt:lpstr>
      <vt:lpstr>Class: Core concept of Object Oriented Programming</vt:lpstr>
      <vt:lpstr>Class</vt:lpstr>
      <vt:lpstr>Class</vt:lpstr>
      <vt:lpstr>Class</vt:lpstr>
      <vt:lpstr>Call methods/functions</vt:lpstr>
      <vt:lpstr>Import rules</vt:lpstr>
      <vt:lpstr>Default parameters</vt:lpstr>
      <vt:lpstr>Common error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Bi-weekly Knowledge transfer</dc:title>
  <dc:creator>滕思宇</dc:creator>
  <cp:lastModifiedBy>滕思宇</cp:lastModifiedBy>
  <cp:revision>199</cp:revision>
  <dcterms:created xsi:type="dcterms:W3CDTF">2016-11-08T02:37:07Z</dcterms:created>
  <dcterms:modified xsi:type="dcterms:W3CDTF">2016-12-08T20:37:14Z</dcterms:modified>
</cp:coreProperties>
</file>