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70" r:id="rId8"/>
    <p:sldId id="261" r:id="rId9"/>
    <p:sldId id="262" r:id="rId10"/>
    <p:sldId id="273" r:id="rId11"/>
    <p:sldId id="272" r:id="rId12"/>
    <p:sldId id="271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>
        <p:scale>
          <a:sx n="90" d="100"/>
          <a:sy n="90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8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1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cyteng.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f.toronto.edu/~csc108h/fall/lectures/worksheets/w5/lists_multiple_worksheet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287" y="2214562"/>
            <a:ext cx="10558463" cy="713016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Python/Programming 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905" y="3870554"/>
            <a:ext cx="1611973" cy="387122"/>
          </a:xfrm>
        </p:spPr>
        <p:txBody>
          <a:bodyPr>
            <a:normAutofit/>
          </a:bodyPr>
          <a:lstStyle/>
          <a:p>
            <a:r>
              <a:rPr lang="en-US" dirty="0" smtClean="0"/>
              <a:t>- Percy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400175"/>
            <a:ext cx="9847262" cy="4929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same_abs</a:t>
            </a:r>
            <a:r>
              <a:rPr lang="en-US" dirty="0"/>
              <a:t>(num1, num2):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""" (number, number) -&gt; </a:t>
            </a:r>
            <a:r>
              <a:rPr lang="en-US" dirty="0" err="1"/>
              <a:t>bool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True </a:t>
            </a:r>
            <a:r>
              <a:rPr lang="en-US" dirty="0" err="1"/>
              <a:t>iff</a:t>
            </a:r>
            <a:r>
              <a:rPr lang="en-US" dirty="0"/>
              <a:t> (if and only if) num1 and num2 have the same absolute value.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same_abs</a:t>
            </a:r>
            <a:r>
              <a:rPr lang="en-US" dirty="0"/>
              <a:t>(-3, 3) </a:t>
            </a:r>
            <a:r>
              <a:rPr lang="en-US" dirty="0" smtClean="0"/>
              <a:t>True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&gt;&gt;&gt; </a:t>
            </a:r>
            <a:r>
              <a:rPr lang="en-US" dirty="0" err="1"/>
              <a:t>same_abs</a:t>
            </a:r>
            <a:r>
              <a:rPr lang="en-US" dirty="0"/>
              <a:t>(3, 3.5) False </a:t>
            </a:r>
          </a:p>
          <a:p>
            <a:pPr marL="400050" lvl="1" indent="0">
              <a:buNone/>
            </a:pPr>
            <a:r>
              <a:rPr lang="en-US" dirty="0"/>
              <a:t>""”</a:t>
            </a:r>
          </a:p>
          <a:p>
            <a:pPr marL="400050" lvl="1" indent="0">
              <a:buNone/>
            </a:pP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abs(num1)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abs(num2</a:t>
            </a:r>
            <a:r>
              <a:rPr lang="en-US" altLang="zh-CN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different_types</a:t>
            </a:r>
            <a:r>
              <a:rPr lang="en-US" dirty="0"/>
              <a:t>(obj1, obj2</a:t>
            </a:r>
            <a:r>
              <a:rPr lang="en-US" dirty="0" smtClean="0"/>
              <a:t>):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""" (object, object) -&gt; </a:t>
            </a:r>
            <a:r>
              <a:rPr lang="en-US" dirty="0" err="1"/>
              <a:t>bool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True </a:t>
            </a:r>
            <a:r>
              <a:rPr lang="en-US" dirty="0" err="1"/>
              <a:t>iff</a:t>
            </a:r>
            <a:r>
              <a:rPr lang="en-US" dirty="0"/>
              <a:t> obj1 and obj2 are of different types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&gt;&gt;&gt; </a:t>
            </a:r>
            <a:r>
              <a:rPr lang="en-US" dirty="0" err="1"/>
              <a:t>different_types</a:t>
            </a:r>
            <a:r>
              <a:rPr lang="en-US" dirty="0"/>
              <a:t>(3, '3') True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different_types</a:t>
            </a:r>
            <a:r>
              <a:rPr lang="en-US" dirty="0"/>
              <a:t>(108.0, 3.14) </a:t>
            </a:r>
            <a:r>
              <a:rPr lang="en-US" dirty="0" smtClean="0"/>
              <a:t>False</a:t>
            </a:r>
          </a:p>
          <a:p>
            <a:pPr marL="400050" lvl="1" indent="0">
              <a:buNone/>
            </a:pPr>
            <a:r>
              <a:rPr lang="en-US" dirty="0" smtClean="0"/>
              <a:t> ""”</a:t>
            </a:r>
          </a:p>
          <a:p>
            <a:pPr marL="400050" lvl="1" indent="0">
              <a:buNone/>
            </a:pP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type(obj1)</a:t>
            </a:r>
            <a:r>
              <a:rPr lang="zh-CN" altLang="en-US" dirty="0" smtClean="0"/>
              <a:t> </a:t>
            </a:r>
            <a:r>
              <a:rPr lang="en-US" altLang="zh-CN" dirty="0" smtClean="0"/>
              <a:t>==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type(obj2)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90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438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g():</a:t>
            </a:r>
          </a:p>
          <a:p>
            <a:pPr marL="0" indent="0">
              <a:buNone/>
            </a:pPr>
            <a:r>
              <a:rPr lang="en-US" dirty="0"/>
              <a:t> 		return 5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h(): </a:t>
            </a:r>
          </a:p>
          <a:p>
            <a:pPr marL="457200" lvl="1" indent="0">
              <a:buNone/>
            </a:pPr>
            <a:r>
              <a:rPr lang="en-US" dirty="0"/>
              <a:t>	return 92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f 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return a / b</a:t>
            </a:r>
          </a:p>
          <a:p>
            <a:pPr marL="457200" lvl="1" indent="0">
              <a:buNone/>
            </a:pPr>
            <a:r>
              <a:rPr lang="en-US" dirty="0"/>
              <a:t>Print(f(g() + 4, h()))</a:t>
            </a:r>
          </a:p>
          <a:p>
            <a:pPr marL="457200" lvl="1" indent="0">
              <a:buNone/>
            </a:pPr>
            <a:r>
              <a:rPr lang="en-US" dirty="0"/>
              <a:t>	     1     2   </a:t>
            </a:r>
          </a:p>
          <a:p>
            <a:pPr marL="457200" lvl="1" indent="0">
              <a:buNone/>
            </a:pPr>
            <a:r>
              <a:rPr lang="en-US" dirty="0"/>
              <a:t>		3</a:t>
            </a:r>
          </a:p>
          <a:p>
            <a:pPr marL="457200" lvl="1" indent="0">
              <a:buNone/>
            </a:pPr>
            <a:r>
              <a:rPr lang="en-US" dirty="0"/>
              <a:t>			  4</a:t>
            </a:r>
          </a:p>
          <a:p>
            <a:pPr marL="457200" lvl="1" indent="0">
              <a:buNone/>
            </a:pPr>
            <a:r>
              <a:rPr lang="en-US" dirty="0"/>
              <a:t>		5</a:t>
            </a:r>
          </a:p>
          <a:p>
            <a:pPr marL="457200" lvl="1" indent="0">
              <a:buNone/>
            </a:pPr>
            <a:r>
              <a:rPr lang="en-US" dirty="0"/>
              <a:t>  		6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60798" y="3934372"/>
            <a:ext cx="236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39175" y="3934372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84446" y="4328510"/>
            <a:ext cx="638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22954" y="4533462"/>
            <a:ext cx="42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60798" y="4990662"/>
            <a:ext cx="108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38064" y="5354905"/>
            <a:ext cx="20022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600200"/>
            <a:ext cx="8915400" cy="44634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. If age &gt; 20:							4. if  age &gt; 20:</a:t>
            </a:r>
          </a:p>
          <a:p>
            <a:pPr marL="457200" lvl="1" indent="0">
              <a:buNone/>
            </a:pPr>
            <a:r>
              <a:rPr lang="en-US" dirty="0"/>
              <a:t>	print</a:t>
            </a:r>
            <a:r>
              <a:rPr lang="en-US" dirty="0" smtClean="0"/>
              <a:t>(‘</a:t>
            </a:r>
            <a:r>
              <a:rPr lang="en-US" altLang="zh-CN" dirty="0" err="1" smtClean="0"/>
              <a:t>kinda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en-US" dirty="0" smtClean="0"/>
              <a:t>’)</a:t>
            </a:r>
            <a:r>
              <a:rPr lang="en-US" dirty="0"/>
              <a:t>						</a:t>
            </a:r>
            <a:r>
              <a:rPr lang="en-US" dirty="0" smtClean="0"/>
              <a:t>print(‘</a:t>
            </a:r>
            <a:r>
              <a:rPr lang="en-US" altLang="zh-CN" dirty="0" err="1"/>
              <a:t>kinda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en-US" dirty="0" smtClean="0"/>
              <a:t>’)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 If age &lt; 5:							    if  income &lt; 30:</a:t>
            </a:r>
          </a:p>
          <a:p>
            <a:pPr marL="457200" lvl="1" indent="0">
              <a:buNone/>
            </a:pPr>
            <a:r>
              <a:rPr lang="en-US" dirty="0"/>
              <a:t>	print (‘</a:t>
            </a:r>
            <a:r>
              <a:rPr lang="en-US" dirty="0" err="1"/>
              <a:t>lil</a:t>
            </a:r>
            <a:r>
              <a:rPr lang="en-US" dirty="0"/>
              <a:t> </a:t>
            </a:r>
            <a:r>
              <a:rPr lang="en-US" dirty="0" err="1"/>
              <a:t>boi</a:t>
            </a:r>
            <a:r>
              <a:rPr lang="en-US" dirty="0"/>
              <a:t>’)							print</a:t>
            </a:r>
            <a:r>
              <a:rPr lang="en-US" dirty="0" smtClean="0"/>
              <a:t>(‘</a:t>
            </a:r>
            <a:r>
              <a:rPr lang="en-US" altLang="zh-CN" dirty="0" smtClean="0"/>
              <a:t>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en-US" dirty="0" smtClean="0"/>
              <a:t>’)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else:								     else:</a:t>
            </a:r>
          </a:p>
          <a:p>
            <a:pPr marL="457200" lvl="1" indent="0">
              <a:buNone/>
            </a:pPr>
            <a:r>
              <a:rPr lang="en-US" dirty="0"/>
              <a:t>	print</a:t>
            </a:r>
            <a:r>
              <a:rPr lang="en-US" dirty="0" smtClean="0"/>
              <a:t>(‘</a:t>
            </a:r>
            <a:r>
              <a:rPr lang="en-US" altLang="zh-CN" dirty="0" err="1"/>
              <a:t>kinda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en-US" dirty="0" smtClean="0"/>
              <a:t>’)</a:t>
            </a:r>
            <a:r>
              <a:rPr lang="en-US" dirty="0"/>
              <a:t>						</a:t>
            </a:r>
            <a:r>
              <a:rPr lang="en-US" dirty="0" smtClean="0"/>
              <a:t>print(‘</a:t>
            </a:r>
            <a:r>
              <a:rPr lang="en-US" altLang="zh-CN" dirty="0" err="1" smtClean="0"/>
              <a:t>tu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hao</a:t>
            </a:r>
            <a:r>
              <a:rPr lang="en-US" dirty="0" smtClean="0"/>
              <a:t>’)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 If age &lt; 5:</a:t>
            </a:r>
          </a:p>
          <a:p>
            <a:pPr marL="457200" lvl="1" indent="0">
              <a:buNone/>
            </a:pPr>
            <a:r>
              <a:rPr lang="en-US" dirty="0"/>
              <a:t>	print(‘</a:t>
            </a:r>
            <a:r>
              <a:rPr lang="en-US" dirty="0" err="1"/>
              <a:t>lil</a:t>
            </a:r>
            <a:r>
              <a:rPr lang="en-US" dirty="0"/>
              <a:t> </a:t>
            </a:r>
            <a:r>
              <a:rPr lang="en-US" dirty="0" err="1"/>
              <a:t>boi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age &gt;= 5 and age &lt; 20</a:t>
            </a:r>
          </a:p>
          <a:p>
            <a:pPr marL="457200" lvl="1" indent="0">
              <a:buNone/>
            </a:pPr>
            <a:r>
              <a:rPr lang="en-US" dirty="0"/>
              <a:t>	print (‘still a baby’)</a:t>
            </a:r>
          </a:p>
          <a:p>
            <a:pPr marL="457200" lvl="1" indent="0">
              <a:buNone/>
            </a:pPr>
            <a:r>
              <a:rPr lang="en-US" dirty="0"/>
              <a:t>    else:</a:t>
            </a:r>
          </a:p>
          <a:p>
            <a:pPr marL="457200" lvl="1" indent="0">
              <a:buNone/>
            </a:pPr>
            <a:r>
              <a:rPr lang="en-US" dirty="0"/>
              <a:t>	print( </a:t>
            </a:r>
            <a:r>
              <a:rPr lang="en-US" dirty="0" smtClean="0"/>
              <a:t>‘</a:t>
            </a:r>
            <a:r>
              <a:rPr lang="en-US" altLang="zh-CN" dirty="0" err="1"/>
              <a:t>kinda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en-US" dirty="0" smtClean="0"/>
              <a:t>’)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52685"/>
            <a:ext cx="8911687" cy="718915"/>
          </a:xfrm>
        </p:spPr>
        <p:txBody>
          <a:bodyPr/>
          <a:lstStyle/>
          <a:p>
            <a:r>
              <a:rPr lang="en-US" dirty="0" smtClean="0"/>
              <a:t>Loops: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loop</a:t>
            </a:r>
          </a:p>
          <a:p>
            <a:pPr marL="457200" lvl="1" indent="0">
              <a:buNone/>
            </a:pPr>
            <a:r>
              <a:rPr lang="en-US" dirty="0" smtClean="0"/>
              <a:t>1. for char in string:</a:t>
            </a:r>
          </a:p>
          <a:p>
            <a:pPr marL="914400" lvl="2" indent="0">
              <a:buNone/>
            </a:pPr>
            <a:r>
              <a:rPr lang="en-US" dirty="0" smtClean="0"/>
              <a:t>print(char)</a:t>
            </a:r>
          </a:p>
          <a:p>
            <a:pPr marL="457200" lvl="1" indent="0">
              <a:buNone/>
            </a:pPr>
            <a:r>
              <a:rPr lang="en-US" dirty="0" smtClean="0"/>
              <a:t>2.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(string)):</a:t>
            </a:r>
          </a:p>
          <a:p>
            <a:pPr marL="914400" lvl="2" indent="0">
              <a:buNone/>
            </a:pPr>
            <a:r>
              <a:rPr lang="en-US" dirty="0"/>
              <a:t>p</a:t>
            </a:r>
            <a:r>
              <a:rPr lang="en-US" dirty="0" smtClean="0"/>
              <a:t>rint(string[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914400" lvl="2" indent="0">
              <a:buNone/>
            </a:pPr>
            <a:r>
              <a:rPr lang="en-US" dirty="0" smtClean="0"/>
              <a:t>Do not use the first type of for loop if you want to change the value of parameters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len</a:t>
            </a:r>
            <a:r>
              <a:rPr lang="en-US" dirty="0" smtClean="0"/>
              <a:t>(string):</a:t>
            </a:r>
          </a:p>
          <a:p>
            <a:pPr lvl="2"/>
            <a:r>
              <a:rPr lang="en-US" dirty="0" smtClean="0"/>
              <a:t>print string[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0119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7" y="1462087"/>
            <a:ext cx="8915400" cy="51958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motivation(grades):</a:t>
            </a:r>
          </a:p>
          <a:p>
            <a:pPr marL="400050" lvl="1" indent="0">
              <a:buNone/>
            </a:pPr>
            <a:r>
              <a:rPr lang="en-US" dirty="0" smtClean="0"/>
              <a:t>””” (list of integers)-&gt;list of integers</a:t>
            </a:r>
          </a:p>
          <a:p>
            <a:pPr marL="400050" lvl="1" indent="0">
              <a:buNone/>
            </a:pPr>
            <a:r>
              <a:rPr lang="en-US" dirty="0" smtClean="0"/>
              <a:t>Return a new list of IELTS grade in which each element was incremented by 1 from the old grade</a:t>
            </a:r>
          </a:p>
          <a:p>
            <a:pPr marL="400050" lvl="1" indent="0">
              <a:buNone/>
            </a:pPr>
            <a:r>
              <a:rPr lang="en-US" dirty="0" smtClean="0"/>
              <a:t>&gt;&gt;&gt;motivation([5,6,6.5,7])                                                                            </a:t>
            </a:r>
          </a:p>
          <a:p>
            <a:pPr marL="400050" lvl="1" indent="0">
              <a:buNone/>
            </a:pPr>
            <a:r>
              <a:rPr lang="en-US" dirty="0" smtClean="0"/>
              <a:t>[6,7,7.5,8]</a:t>
            </a:r>
          </a:p>
          <a:p>
            <a:pPr marL="400050" lvl="1" indent="0">
              <a:buNone/>
            </a:pPr>
            <a:r>
              <a:rPr lang="en-US" dirty="0" smtClean="0"/>
              <a:t>”””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find_letter_n_times</a:t>
            </a:r>
            <a:r>
              <a:rPr lang="en-US" dirty="0"/>
              <a:t>(s, letter, n):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””” (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)-&gt;(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Precondition: letter occurs at least n times in s</a:t>
            </a:r>
          </a:p>
          <a:p>
            <a:pPr marL="400050" lvl="1" indent="0">
              <a:buNone/>
            </a:pPr>
            <a:r>
              <a:rPr lang="en-US" dirty="0"/>
              <a:t>Return the smallest substring of s starting from index 0 that contains n occurrences of letter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find_letter_n_times</a:t>
            </a:r>
            <a:r>
              <a:rPr lang="en-US" dirty="0"/>
              <a:t>('Computer Science', 'e', 2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                                </a:t>
            </a:r>
          </a:p>
          <a:p>
            <a:pPr marL="400050" lvl="1" indent="0">
              <a:buNone/>
            </a:pPr>
            <a:r>
              <a:rPr lang="en-US" dirty="0" smtClean="0"/>
              <a:t>'Computer </a:t>
            </a:r>
            <a:r>
              <a:rPr lang="en-US" dirty="0" err="1" smtClean="0"/>
              <a:t>Scie</a:t>
            </a:r>
            <a:r>
              <a:rPr lang="en-US" dirty="0" smtClean="0"/>
              <a:t>’</a:t>
            </a:r>
          </a:p>
          <a:p>
            <a:pPr marL="400050" lvl="1" indent="0">
              <a:buNone/>
            </a:pPr>
            <a:r>
              <a:rPr lang="en-US" dirty="0" smtClean="0"/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1413411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12" y="2867248"/>
            <a:ext cx="8911687" cy="1280890"/>
          </a:xfrm>
        </p:spPr>
        <p:txBody>
          <a:bodyPr/>
          <a:lstStyle/>
          <a:p>
            <a:r>
              <a:rPr lang="en-US" dirty="0" smtClean="0"/>
              <a:t>Warm up over, Midterm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00" y="481235"/>
            <a:ext cx="8911687" cy="1061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Bonus section: knowledge of web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187" y="1647825"/>
            <a:ext cx="8915400" cy="3777622"/>
          </a:xfrm>
        </p:spPr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Frontend: </a:t>
            </a:r>
          </a:p>
          <a:p>
            <a:pPr lvl="1"/>
            <a:r>
              <a:rPr lang="en-US" dirty="0" smtClean="0"/>
              <a:t>View: html5 for structure and </a:t>
            </a:r>
            <a:r>
              <a:rPr lang="en-US" dirty="0" err="1" smtClean="0"/>
              <a:t>css</a:t>
            </a:r>
            <a:r>
              <a:rPr lang="en-US" dirty="0" smtClean="0"/>
              <a:t> for styling</a:t>
            </a:r>
          </a:p>
          <a:p>
            <a:pPr lvl="1"/>
            <a:r>
              <a:rPr lang="en-US" dirty="0" smtClean="0"/>
              <a:t>Control/events handling: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Angular.js</a:t>
            </a:r>
            <a:r>
              <a:rPr lang="en-US" dirty="0" smtClean="0"/>
              <a:t>, </a:t>
            </a:r>
            <a:r>
              <a:rPr lang="en-US" dirty="0" err="1" smtClean="0"/>
              <a:t>React.js</a:t>
            </a:r>
            <a:endParaRPr lang="en-US" dirty="0" smtClean="0"/>
          </a:p>
          <a:p>
            <a:r>
              <a:rPr lang="en-US" dirty="0" smtClean="0"/>
              <a:t>Backend:</a:t>
            </a:r>
          </a:p>
          <a:p>
            <a:pPr lvl="1"/>
            <a:r>
              <a:rPr lang="en-US" dirty="0" smtClean="0"/>
              <a:t>Server-side scripting: PHP, </a:t>
            </a:r>
            <a:r>
              <a:rPr lang="en-US" dirty="0" err="1" smtClean="0"/>
              <a:t>Node.js</a:t>
            </a:r>
            <a:r>
              <a:rPr lang="en-US" dirty="0" smtClean="0"/>
              <a:t>, Ruby on rails, JSP,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8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knowledge of web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App </a:t>
            </a:r>
            <a:r>
              <a:rPr lang="en-US" dirty="0"/>
              <a:t>are </a:t>
            </a:r>
            <a:r>
              <a:rPr lang="en-US" dirty="0" smtClean="0"/>
              <a:t>mostly made for </a:t>
            </a:r>
            <a:r>
              <a:rPr lang="en-US" dirty="0"/>
              <a:t>Android (google) </a:t>
            </a:r>
            <a:r>
              <a:rPr lang="en-US" dirty="0" smtClean="0"/>
              <a:t>and IOS </a:t>
            </a:r>
            <a:r>
              <a:rPr lang="en-US" dirty="0"/>
              <a:t>(Apple) system (also windows)</a:t>
            </a:r>
          </a:p>
          <a:p>
            <a:r>
              <a:rPr lang="en-US" dirty="0"/>
              <a:t>IDE for Android: Android Studio (most popular) using Java and xml for frontend</a:t>
            </a:r>
          </a:p>
          <a:p>
            <a:r>
              <a:rPr lang="en-US" dirty="0"/>
              <a:t>IDE for IOS: </a:t>
            </a:r>
            <a:r>
              <a:rPr lang="en-US" dirty="0" err="1"/>
              <a:t>Xcode</a:t>
            </a:r>
            <a:r>
              <a:rPr lang="en-US" dirty="0"/>
              <a:t> using swift/objective c and drag and drop for front end</a:t>
            </a:r>
          </a:p>
          <a:p>
            <a:r>
              <a:rPr lang="en-US" dirty="0"/>
              <a:t>Social App structure:</a:t>
            </a:r>
          </a:p>
          <a:p>
            <a:pPr lvl="1"/>
            <a:r>
              <a:rPr lang="en-US" dirty="0"/>
              <a:t>Front-end: UI and events</a:t>
            </a:r>
          </a:p>
          <a:p>
            <a:pPr lvl="1"/>
            <a:r>
              <a:rPr lang="en-US" dirty="0"/>
              <a:t>Back-end: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58062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3" y="609822"/>
            <a:ext cx="2221962" cy="690340"/>
          </a:xfrm>
        </p:spPr>
        <p:txBody>
          <a:bodyPr/>
          <a:lstStyle/>
          <a:p>
            <a:r>
              <a:rPr lang="en-US" smtClean="0"/>
              <a:t>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38" y="1633537"/>
            <a:ext cx="8915400" cy="3777622"/>
          </a:xfrm>
        </p:spPr>
        <p:txBody>
          <a:bodyPr/>
          <a:lstStyle/>
          <a:p>
            <a:r>
              <a:rPr lang="en-US" dirty="0" smtClean="0"/>
              <a:t>Queen’s University</a:t>
            </a:r>
          </a:p>
          <a:p>
            <a:r>
              <a:rPr lang="en-US" dirty="0" smtClean="0"/>
              <a:t>Avaya Software Engineer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Website Development, IOS Development, Android Development</a:t>
            </a:r>
          </a:p>
          <a:p>
            <a:r>
              <a:rPr lang="en-US" dirty="0" smtClean="0">
                <a:hlinkClick r:id="rId2"/>
              </a:rPr>
              <a:t>http://percyteng.me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err="1" smtClean="0"/>
              <a:t>percytsy@gmail.com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700088"/>
            <a:ext cx="8911687" cy="700088"/>
          </a:xfrm>
        </p:spPr>
        <p:txBody>
          <a:bodyPr/>
          <a:lstStyle/>
          <a:p>
            <a:r>
              <a:rPr lang="en-US" dirty="0" smtClean="0"/>
              <a:t>Why take my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676400"/>
            <a:ext cx="8915400" cy="3777622"/>
          </a:xfrm>
        </p:spPr>
        <p:txBody>
          <a:bodyPr/>
          <a:lstStyle/>
          <a:p>
            <a:r>
              <a:rPr lang="en-US" dirty="0" smtClean="0"/>
              <a:t>Get foundation before trying to solve problems!</a:t>
            </a:r>
          </a:p>
          <a:p>
            <a:r>
              <a:rPr lang="en-US" dirty="0" smtClean="0"/>
              <a:t>Get a very detailed knowledge sheet</a:t>
            </a:r>
          </a:p>
          <a:p>
            <a:r>
              <a:rPr lang="en-US" dirty="0" smtClean="0"/>
              <a:t>Make programming easier for you by applying my own understanding in an intuitive way. Programming analogy (ancient </a:t>
            </a:r>
            <a:r>
              <a:rPr lang="en-US" dirty="0" err="1" smtClean="0"/>
              <a:t>chinese</a:t>
            </a:r>
            <a:r>
              <a:rPr lang="en-US" dirty="0" smtClean="0"/>
              <a:t>, modern </a:t>
            </a:r>
            <a:r>
              <a:rPr lang="en-US" dirty="0" err="1" smtClean="0"/>
              <a:t>chinese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will give interview tips</a:t>
            </a:r>
          </a:p>
          <a:p>
            <a:r>
              <a:rPr lang="en-US" dirty="0" smtClean="0"/>
              <a:t>I am open to share about my experience of developing apps, and I will provide material for learning software developments.</a:t>
            </a:r>
          </a:p>
          <a:p>
            <a:r>
              <a:rPr lang="en-US" dirty="0" smtClean="0"/>
              <a:t>Bonus Section, software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Function (built in &amp; custom)</a:t>
            </a:r>
          </a:p>
          <a:p>
            <a:r>
              <a:rPr lang="en-US" dirty="0" smtClean="0"/>
              <a:t>If – else statements (conditional statements)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lists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73"/>
            <a:ext cx="8911687" cy="876077"/>
          </a:xfrm>
        </p:spPr>
        <p:txBody>
          <a:bodyPr/>
          <a:lstStyle/>
          <a:p>
            <a:r>
              <a:rPr lang="en-US" dirty="0" smtClean="0"/>
              <a:t>What’s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language</a:t>
            </a:r>
          </a:p>
          <a:p>
            <a:pPr lvl="1"/>
            <a:r>
              <a:rPr lang="en-US" i="1" dirty="0" smtClean="0"/>
              <a:t>Object</a:t>
            </a:r>
          </a:p>
          <a:p>
            <a:pPr lvl="1"/>
            <a:r>
              <a:rPr lang="en-US" i="1" dirty="0" smtClean="0"/>
              <a:t>Inheritance</a:t>
            </a:r>
          </a:p>
          <a:p>
            <a:pPr lvl="1"/>
            <a:r>
              <a:rPr lang="en-US" i="1" dirty="0" smtClean="0"/>
              <a:t>Encapsulation</a:t>
            </a:r>
          </a:p>
          <a:p>
            <a:pPr lvl="1"/>
            <a:r>
              <a:rPr lang="en-US" i="1" dirty="0" smtClean="0"/>
              <a:t>Polymorphism</a:t>
            </a:r>
          </a:p>
          <a:p>
            <a:r>
              <a:rPr lang="en-US" i="1" dirty="0" smtClean="0"/>
              <a:t>Intuitive and simple syntax</a:t>
            </a:r>
            <a:endParaRPr lang="en-US" i="1" dirty="0"/>
          </a:p>
          <a:p>
            <a:r>
              <a:rPr lang="en-US" i="1" dirty="0" smtClean="0"/>
              <a:t>Version: Python 3.4.3, IDE: wing101</a:t>
            </a:r>
          </a:p>
        </p:txBody>
      </p:sp>
    </p:spTree>
    <p:extLst>
      <p:ext uri="{BB962C8B-B14F-4D97-AF65-F5344CB8AC3E}">
        <p14:creationId xmlns:p14="http://schemas.microsoft.com/office/powerpoint/2010/main" val="1911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737" y="1662112"/>
            <a:ext cx="8915400" cy="46815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Stores memory address</a:t>
            </a:r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ar_int</a:t>
            </a:r>
            <a:r>
              <a:rPr lang="en-US" dirty="0" smtClean="0"/>
              <a:t> </a:t>
            </a:r>
            <a:r>
              <a:rPr lang="en-US" dirty="0" smtClean="0"/>
              <a:t>= 100; </a:t>
            </a:r>
            <a:endParaRPr lang="en-US" dirty="0"/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ar_str</a:t>
            </a:r>
            <a:r>
              <a:rPr lang="en-US" dirty="0" smtClean="0"/>
              <a:t> </a:t>
            </a:r>
            <a:r>
              <a:rPr lang="en-US" dirty="0" smtClean="0"/>
              <a:t>= ‘</a:t>
            </a:r>
            <a:r>
              <a:rPr lang="en-US" dirty="0" err="1" smtClean="0"/>
              <a:t>percy</a:t>
            </a:r>
            <a:r>
              <a:rPr lang="en-US" dirty="0" smtClean="0"/>
              <a:t>’</a:t>
            </a:r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ar_float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3.1415</a:t>
            </a:r>
            <a:endParaRPr lang="en-US" dirty="0" smtClean="0"/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ar_bool</a:t>
            </a:r>
            <a:r>
              <a:rPr lang="en-US" dirty="0" smtClean="0"/>
              <a:t> </a:t>
            </a:r>
            <a:r>
              <a:rPr lang="en-US" dirty="0" smtClean="0"/>
              <a:t>= True        extend</a:t>
            </a:r>
            <a:r>
              <a:rPr lang="is-IS" dirty="0" smtClean="0"/>
              <a:t>…. </a:t>
            </a:r>
            <a:r>
              <a:rPr lang="is-IS" dirty="0"/>
              <a:t>(and/or logic)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is-IS" dirty="0" smtClean="0"/>
              <a:t>ist in python: container/wrapper for a group of elements (different types of elements)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reate, </a:t>
            </a:r>
            <a:r>
              <a:rPr lang="is-IS" dirty="0"/>
              <a:t>access(reverse, range</a:t>
            </a:r>
            <a:r>
              <a:rPr lang="is-IS" dirty="0" smtClean="0"/>
              <a:t>), </a:t>
            </a:r>
            <a:r>
              <a:rPr lang="is-IS" dirty="0" smtClean="0"/>
              <a:t>update, </a:t>
            </a:r>
            <a:r>
              <a:rPr lang="is-IS" dirty="0" smtClean="0"/>
              <a:t>get length, </a:t>
            </a:r>
            <a:r>
              <a:rPr lang="is-IS" dirty="0" smtClean="0"/>
              <a:t>concatenation</a:t>
            </a:r>
            <a:r>
              <a:rPr lang="en-US" altLang="zh-CN" dirty="0" smtClean="0"/>
              <a:t>,</a:t>
            </a:r>
            <a:r>
              <a:rPr lang="is-IS" dirty="0"/>
              <a:t> delete</a:t>
            </a:r>
            <a:endParaRPr lang="is-IS" dirty="0" smtClean="0"/>
          </a:p>
          <a:p>
            <a:r>
              <a:rPr lang="en-US" dirty="0"/>
              <a:t>L</a:t>
            </a:r>
            <a:r>
              <a:rPr lang="is-IS" dirty="0"/>
              <a:t>ist mutable but strings </a:t>
            </a:r>
            <a:r>
              <a:rPr lang="is-IS" dirty="0" smtClean="0"/>
              <a:t>aren’t</a:t>
            </a:r>
          </a:p>
          <a:p>
            <a:r>
              <a:rPr lang="en-US" dirty="0" smtClean="0"/>
              <a:t>t</a:t>
            </a:r>
            <a:r>
              <a:rPr lang="is-IS" dirty="0" smtClean="0"/>
              <a:t>ype(variable</a:t>
            </a:r>
            <a:r>
              <a:rPr lang="is-IS" dirty="0" smtClean="0"/>
              <a:t>)</a:t>
            </a:r>
          </a:p>
          <a:p>
            <a:r>
              <a:rPr lang="en-US" altLang="zh-CN" dirty="0" smtClean="0"/>
              <a:t>IMPORTANT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www.cdf.toronto.edu</a:t>
            </a:r>
            <a:r>
              <a:rPr lang="en-US" dirty="0">
                <a:hlinkClick r:id="rId2"/>
              </a:rPr>
              <a:t>/~csc108h/fall/lectures/worksheets/w5/</a:t>
            </a:r>
            <a:r>
              <a:rPr lang="en-US" dirty="0" err="1">
                <a:hlinkClick r:id="rId2"/>
              </a:rPr>
              <a:t>lists_multiple_worksheet.pdf</a:t>
            </a:r>
            <a:endParaRPr lang="is-IS" dirty="0" smtClean="0"/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is-I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ist array diff (interview question)</a:t>
            </a:r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3839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49482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+ addition: 6 + 6 = 12</a:t>
            </a:r>
          </a:p>
          <a:p>
            <a:r>
              <a:rPr lang="en-US" dirty="0" smtClean="0"/>
              <a:t>- subtraction : 7-6 = 1</a:t>
            </a:r>
          </a:p>
          <a:p>
            <a:r>
              <a:rPr lang="en-US" dirty="0" smtClean="0"/>
              <a:t>* multiplication: 12 * 10 = 120</a:t>
            </a:r>
          </a:p>
          <a:p>
            <a:r>
              <a:rPr lang="en-US" dirty="0" smtClean="0"/>
              <a:t>/ division: 8/3 = </a:t>
            </a:r>
            <a:r>
              <a:rPr lang="is-IS" dirty="0" smtClean="0"/>
              <a:t>2.6666666666666665;</a:t>
            </a:r>
          </a:p>
          <a:p>
            <a:pPr lvl="1"/>
            <a:r>
              <a:rPr lang="en-US" dirty="0" smtClean="0"/>
              <a:t>9/3 ?   </a:t>
            </a:r>
          </a:p>
          <a:p>
            <a:pPr lvl="1"/>
            <a:r>
              <a:rPr lang="en-US" dirty="0" smtClean="0"/>
              <a:t>9/3 = 3.0</a:t>
            </a:r>
          </a:p>
          <a:p>
            <a:r>
              <a:rPr lang="en-US" dirty="0" smtClean="0"/>
              <a:t>// Floor division:  6 // 3 = 2</a:t>
            </a:r>
          </a:p>
          <a:p>
            <a:pPr lvl="1"/>
            <a:r>
              <a:rPr lang="en-US" dirty="0" smtClean="0"/>
              <a:t>7 // 3 = 2</a:t>
            </a:r>
          </a:p>
          <a:p>
            <a:pPr lvl="1"/>
            <a:r>
              <a:rPr lang="en-US" dirty="0" smtClean="0"/>
              <a:t>8 // 3? </a:t>
            </a:r>
          </a:p>
          <a:p>
            <a:pPr lvl="1"/>
            <a:r>
              <a:rPr lang="en-US" dirty="0" smtClean="0"/>
              <a:t>8 // 3 = </a:t>
            </a:r>
            <a:r>
              <a:rPr lang="en-US" dirty="0" smtClean="0"/>
              <a:t>2</a:t>
            </a:r>
          </a:p>
          <a:p>
            <a:pPr lvl="1"/>
            <a:r>
              <a:rPr lang="en-US" altLang="zh-CN" dirty="0" smtClean="0"/>
              <a:t>-8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-8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-3</a:t>
            </a:r>
            <a:endParaRPr lang="en-US" dirty="0" smtClean="0"/>
          </a:p>
          <a:p>
            <a:r>
              <a:rPr lang="en-US" dirty="0" smtClean="0"/>
              <a:t>% Modulus:  11 % 3 = 2  </a:t>
            </a:r>
            <a:r>
              <a:rPr lang="en-US" dirty="0" smtClean="0">
                <a:sym typeface="Wingdings"/>
              </a:rPr>
              <a:t> 11 = 3 * 3 + 2</a:t>
            </a:r>
          </a:p>
          <a:p>
            <a:r>
              <a:rPr lang="en-US" dirty="0" smtClean="0">
                <a:sym typeface="Wingdings"/>
              </a:rPr>
              <a:t>**  Exponent:  3 ** 3 = </a:t>
            </a:r>
            <a:r>
              <a:rPr lang="en-US" dirty="0" smtClean="0">
                <a:sym typeface="Wingdings"/>
              </a:rPr>
              <a:t>27</a:t>
            </a:r>
          </a:p>
          <a:p>
            <a:r>
              <a:rPr lang="en-US" dirty="0"/>
              <a:t>6+5**2%4 + 7//3*8 – 9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1778"/>
          </a:xfrm>
        </p:spPr>
        <p:txBody>
          <a:bodyPr/>
          <a:lstStyle/>
          <a:p>
            <a:r>
              <a:rPr lang="en-US" dirty="0" smtClean="0"/>
              <a:t>Built-in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739509"/>
          </a:xfrm>
        </p:spPr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n-US" dirty="0" smtClean="0"/>
              <a:t>p</a:t>
            </a:r>
            <a:r>
              <a:rPr lang="is-IS" dirty="0" smtClean="0"/>
              <a:t>rint(...)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is-IS" dirty="0"/>
              <a:t>display/show on the </a:t>
            </a:r>
            <a:r>
              <a:rPr lang="is-IS" dirty="0" smtClean="0"/>
              <a:t>screen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ax(</a:t>
            </a:r>
            <a:r>
              <a:rPr lang="is-IS" dirty="0"/>
              <a:t>…), min</a:t>
            </a:r>
            <a:r>
              <a:rPr lang="is-IS" dirty="0" smtClean="0"/>
              <a:t>(....), </a:t>
            </a:r>
            <a:r>
              <a:rPr lang="en-US" dirty="0"/>
              <a:t>p</a:t>
            </a:r>
            <a:r>
              <a:rPr lang="is-IS" dirty="0"/>
              <a:t>ow</a:t>
            </a:r>
            <a:r>
              <a:rPr lang="is-IS" dirty="0" smtClean="0"/>
              <a:t>(...), </a:t>
            </a:r>
            <a:r>
              <a:rPr lang="en-US" dirty="0"/>
              <a:t>a</a:t>
            </a:r>
            <a:r>
              <a:rPr lang="is-IS" dirty="0"/>
              <a:t>bs</a:t>
            </a:r>
            <a:r>
              <a:rPr lang="is-IS" dirty="0" smtClean="0"/>
              <a:t>(...)</a:t>
            </a:r>
          </a:p>
          <a:p>
            <a:r>
              <a:rPr lang="en-US" dirty="0" smtClean="0"/>
              <a:t>round(..)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ound( 2.6) =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 (3.5) = 4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2  </a:t>
            </a:r>
          </a:p>
          <a:p>
            <a:pPr lvl="1"/>
            <a:r>
              <a:rPr lang="en-US" dirty="0"/>
              <a:t>Only round up when integer part is  an odd number</a:t>
            </a:r>
          </a:p>
          <a:p>
            <a:pPr lvl="1"/>
            <a:r>
              <a:rPr lang="en-US" dirty="0" smtClean="0"/>
              <a:t>round(233.333333</a:t>
            </a:r>
            <a:r>
              <a:rPr lang="en-US" dirty="0" smtClean="0"/>
              <a:t>, 2) = 233.33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ound(233.3333, -2 ) </a:t>
            </a:r>
            <a:r>
              <a:rPr lang="en-US" dirty="0"/>
              <a:t>= ? round(255.33333, -2) = 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round(233.3333, -2 ) = </a:t>
            </a:r>
            <a:r>
              <a:rPr lang="en-US" dirty="0" smtClean="0"/>
              <a:t>200; </a:t>
            </a:r>
            <a:r>
              <a:rPr lang="en-US" dirty="0"/>
              <a:t>round(255.33333, -2</a:t>
            </a:r>
            <a:r>
              <a:rPr lang="en-US" dirty="0" smtClean="0"/>
              <a:t>) = 300</a:t>
            </a:r>
          </a:p>
          <a:p>
            <a:r>
              <a:rPr lang="en-US" dirty="0" smtClean="0"/>
              <a:t>s</a:t>
            </a:r>
            <a:r>
              <a:rPr lang="is-IS" dirty="0" smtClean="0"/>
              <a:t>um([list of </a:t>
            </a:r>
            <a:r>
              <a:rPr lang="en-US" altLang="zh-CN" dirty="0" err="1" smtClean="0"/>
              <a:t>num</a:t>
            </a:r>
            <a:r>
              <a:rPr lang="is-IS" dirty="0" smtClean="0"/>
              <a:t>])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ind():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dirty="0" smtClean="0"/>
              <a:t>Index </a:t>
            </a:r>
            <a:r>
              <a:rPr lang="en-US" dirty="0"/>
              <a:t>if found and -1 otherwise.</a:t>
            </a:r>
          </a:p>
          <a:p>
            <a:pPr lvl="1"/>
            <a:r>
              <a:rPr lang="en-US" dirty="0" err="1"/>
              <a:t>str</a:t>
            </a:r>
            <a:r>
              <a:rPr lang="en-US" dirty="0" err="1"/>
              <a:t>.</a:t>
            </a:r>
            <a:r>
              <a:rPr lang="en-US" dirty="0" err="1"/>
              <a:t>find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</a:t>
            </a:r>
            <a:r>
              <a:rPr lang="en-US" dirty="0"/>
              <a:t> beg</a:t>
            </a:r>
            <a:r>
              <a:rPr lang="en-US" dirty="0"/>
              <a:t>=0,</a:t>
            </a:r>
            <a:r>
              <a:rPr lang="en-US" dirty="0"/>
              <a:t> </a:t>
            </a:r>
            <a:r>
              <a:rPr lang="en-US" dirty="0"/>
              <a:t>end=</a:t>
            </a:r>
            <a:r>
              <a:rPr lang="en-US" dirty="0" err="1"/>
              <a:t>len</a:t>
            </a:r>
            <a:r>
              <a:rPr lang="en-US" dirty="0"/>
              <a:t>(string))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154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928"/>
          </a:xfrm>
        </p:spPr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775" y="1185863"/>
            <a:ext cx="8915400" cy="5054326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is-IS" dirty="0"/>
              <a:t>ef function_name (parameters):</a:t>
            </a:r>
            <a:endParaRPr lang="en-US" dirty="0"/>
          </a:p>
          <a:p>
            <a:pPr lvl="1"/>
            <a:r>
              <a:rPr lang="en-US" dirty="0"/>
              <a:t>Naming convention</a:t>
            </a:r>
          </a:p>
          <a:p>
            <a:pPr lvl="1"/>
            <a:r>
              <a:rPr lang="en-US" dirty="0"/>
              <a:t>Function body</a:t>
            </a:r>
          </a:p>
          <a:p>
            <a:pPr lvl="1"/>
            <a:r>
              <a:rPr lang="en-US" dirty="0"/>
              <a:t>return</a:t>
            </a:r>
          </a:p>
          <a:p>
            <a:r>
              <a:rPr lang="en-US" dirty="0"/>
              <a:t>Function designs:</a:t>
            </a:r>
          </a:p>
          <a:p>
            <a:r>
              <a:rPr lang="en-US" dirty="0"/>
              <a:t>Basic format:</a:t>
            </a:r>
          </a:p>
          <a:p>
            <a:pPr marL="0" indent="0">
              <a:buNone/>
            </a:pPr>
            <a:r>
              <a:rPr lang="en-US" dirty="0"/>
              <a:t>	Header</a:t>
            </a:r>
          </a:p>
          <a:p>
            <a:pPr marL="0" indent="0">
              <a:buNone/>
            </a:pPr>
            <a:r>
              <a:rPr lang="en-US" dirty="0"/>
              <a:t>		“””type contract</a:t>
            </a:r>
          </a:p>
          <a:p>
            <a:pPr marL="0" indent="0">
              <a:buNone/>
            </a:pPr>
            <a:r>
              <a:rPr lang="en-US" dirty="0"/>
              <a:t>			Description</a:t>
            </a:r>
          </a:p>
          <a:p>
            <a:pPr marL="0" indent="0">
              <a:buNone/>
            </a:pPr>
            <a:r>
              <a:rPr lang="en-US" dirty="0"/>
              <a:t>			Examples</a:t>
            </a:r>
          </a:p>
          <a:p>
            <a:pPr marL="0" indent="0">
              <a:buNone/>
            </a:pPr>
            <a:r>
              <a:rPr lang="en-US" dirty="0"/>
              <a:t>		“””</a:t>
            </a:r>
          </a:p>
          <a:p>
            <a:pPr marL="0" indent="0">
              <a:buNone/>
            </a:pPr>
            <a:r>
              <a:rPr lang="en-US" dirty="0"/>
              <a:t>		Body 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33983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1773</TotalTime>
  <Words>810</Words>
  <Application>Microsoft Macintosh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Wingdings</vt:lpstr>
      <vt:lpstr>Wingdings 3</vt:lpstr>
      <vt:lpstr>幼圆</vt:lpstr>
      <vt:lpstr>Arial</vt:lpstr>
      <vt:lpstr>Wisp</vt:lpstr>
      <vt:lpstr>How Python/Programming works </vt:lpstr>
      <vt:lpstr>Brief Intro</vt:lpstr>
      <vt:lpstr>Why take my class:</vt:lpstr>
      <vt:lpstr>Concepts and Experiment</vt:lpstr>
      <vt:lpstr>What’s Python?</vt:lpstr>
      <vt:lpstr>Variables:</vt:lpstr>
      <vt:lpstr>Arithmetic Operators</vt:lpstr>
      <vt:lpstr>Built-in Function</vt:lpstr>
      <vt:lpstr>Function:</vt:lpstr>
      <vt:lpstr>Bool function:</vt:lpstr>
      <vt:lpstr>Nested Function</vt:lpstr>
      <vt:lpstr>If-else conditional statement</vt:lpstr>
      <vt:lpstr>Loops: </vt:lpstr>
      <vt:lpstr>Loops Practices</vt:lpstr>
      <vt:lpstr>Warm up over, Midterm…</vt:lpstr>
      <vt:lpstr>Bonus section: knowledge of web and mobile development</vt:lpstr>
      <vt:lpstr>Bonus section: knowledge of web and mobile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Python/Programming works </dc:title>
  <dc:creator>滕思宇</dc:creator>
  <cp:lastModifiedBy>滕思宇</cp:lastModifiedBy>
  <cp:revision>102</cp:revision>
  <dcterms:created xsi:type="dcterms:W3CDTF">2016-09-16T23:11:47Z</dcterms:created>
  <dcterms:modified xsi:type="dcterms:W3CDTF">2016-10-11T03:54:16Z</dcterms:modified>
</cp:coreProperties>
</file>