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layfair Display"/>
      <p:regular r:id="rId27"/>
      <p:bold r:id="rId28"/>
      <p:italic r:id="rId29"/>
      <p:boldItalic r:id="rId30"/>
    </p:embeddedFont>
    <p:embeddedFont>
      <p:font typeface="Montserrat"/>
      <p:regular r:id="rId31"/>
      <p:bold r:id="rId32"/>
      <p:italic r:id="rId33"/>
      <p:boldItalic r:id="rId34"/>
    </p:embeddedFont>
    <p:embeddedFont>
      <p:font typeface="Helvetica Neue"/>
      <p:regular r:id="rId35"/>
      <p:bold r:id="rId36"/>
      <p:italic r:id="rId37"/>
      <p:boldItalic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PlayfairDisplay-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HelveticaNeue-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HelveticaNeue-italic.fntdata"/><Relationship Id="rId14" Type="http://schemas.openxmlformats.org/officeDocument/2006/relationships/slide" Target="slides/slide9.xml"/><Relationship Id="rId36" Type="http://schemas.openxmlformats.org/officeDocument/2006/relationships/font" Target="fonts/HelveticaNeue-bold.fntdata"/><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HelveticaNeue-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1118f31a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1118f31a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1118f31a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1118f31a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1118f31a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1118f31a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1118f31a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1118f31a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11368db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11368db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11368db5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11368db5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11368db5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11368db5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1118f31a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1118f31a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1118f31a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1118f31a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1118f31a6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1118f31a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1118f31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1118f31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1118f31a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1118f31a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1118f31a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1118f31a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1118f31a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1118f31a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1118f31a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1118f31a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1118f31a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1118f31a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1600"/>
              </a:spcBef>
              <a:spcAft>
                <a:spcPts val="0"/>
              </a:spcAft>
              <a:buSzPts val="1400"/>
              <a:buChar char="○"/>
              <a:defRPr>
                <a:highlight>
                  <a:schemeClr val="dk1"/>
                </a:highlight>
              </a:defRPr>
            </a:lvl2pPr>
            <a:lvl3pPr indent="-317500" lvl="2" marL="1371600" rtl="0" algn="ctr">
              <a:spcBef>
                <a:spcPts val="1600"/>
              </a:spcBef>
              <a:spcAft>
                <a:spcPts val="0"/>
              </a:spcAft>
              <a:buSzPts val="1400"/>
              <a:buChar char="■"/>
              <a:defRPr>
                <a:highlight>
                  <a:schemeClr val="dk1"/>
                </a:highlight>
              </a:defRPr>
            </a:lvl3pPr>
            <a:lvl4pPr indent="-317500" lvl="3" marL="1828800" rtl="0" algn="ctr">
              <a:spcBef>
                <a:spcPts val="1600"/>
              </a:spcBef>
              <a:spcAft>
                <a:spcPts val="0"/>
              </a:spcAft>
              <a:buSzPts val="1400"/>
              <a:buChar char="●"/>
              <a:defRPr>
                <a:highlight>
                  <a:schemeClr val="dk1"/>
                </a:highlight>
              </a:defRPr>
            </a:lvl4pPr>
            <a:lvl5pPr indent="-317500" lvl="4" marL="2286000" rtl="0" algn="ctr">
              <a:spcBef>
                <a:spcPts val="1600"/>
              </a:spcBef>
              <a:spcAft>
                <a:spcPts val="0"/>
              </a:spcAft>
              <a:buSzPts val="1400"/>
              <a:buChar char="○"/>
              <a:defRPr>
                <a:highlight>
                  <a:schemeClr val="dk1"/>
                </a:highlight>
              </a:defRPr>
            </a:lvl5pPr>
            <a:lvl6pPr indent="-317500" lvl="5" marL="2743200" rtl="0" algn="ctr">
              <a:spcBef>
                <a:spcPts val="1600"/>
              </a:spcBef>
              <a:spcAft>
                <a:spcPts val="0"/>
              </a:spcAft>
              <a:buSzPts val="1400"/>
              <a:buChar char="■"/>
              <a:defRPr>
                <a:highlight>
                  <a:schemeClr val="dk1"/>
                </a:highlight>
              </a:defRPr>
            </a:lvl6pPr>
            <a:lvl7pPr indent="-317500" lvl="6" marL="3200400" rtl="0" algn="ctr">
              <a:spcBef>
                <a:spcPts val="1600"/>
              </a:spcBef>
              <a:spcAft>
                <a:spcPts val="0"/>
              </a:spcAft>
              <a:buSzPts val="1400"/>
              <a:buChar char="●"/>
              <a:defRPr>
                <a:highlight>
                  <a:schemeClr val="dk1"/>
                </a:highlight>
              </a:defRPr>
            </a:lvl7pPr>
            <a:lvl8pPr indent="-317500" lvl="7" marL="3657600" rtl="0" algn="ctr">
              <a:spcBef>
                <a:spcPts val="1600"/>
              </a:spcBef>
              <a:spcAft>
                <a:spcPts val="0"/>
              </a:spcAft>
              <a:buSzPts val="1400"/>
              <a:buChar char="○"/>
              <a:defRPr>
                <a:highlight>
                  <a:schemeClr val="dk1"/>
                </a:highlight>
              </a:defRPr>
            </a:lvl8pPr>
            <a:lvl9pPr indent="-317500" lvl="8" marL="4114800" rtl="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highlight>
                  <a:schemeClr val="lt1"/>
                </a:highlight>
              </a:defRPr>
            </a:lvl1pPr>
            <a:lvl2pPr indent="-317500" lvl="1" marL="914400" rtl="0">
              <a:spcBef>
                <a:spcPts val="1600"/>
              </a:spcBef>
              <a:spcAft>
                <a:spcPts val="0"/>
              </a:spcAft>
              <a:buSzPts val="1400"/>
              <a:buChar char="○"/>
              <a:defRPr>
                <a:highlight>
                  <a:schemeClr val="lt1"/>
                </a:highlight>
              </a:defRPr>
            </a:lvl2pPr>
            <a:lvl3pPr indent="-317500" lvl="2" marL="1371600" rtl="0">
              <a:spcBef>
                <a:spcPts val="1600"/>
              </a:spcBef>
              <a:spcAft>
                <a:spcPts val="0"/>
              </a:spcAft>
              <a:buSzPts val="1400"/>
              <a:buChar char="■"/>
              <a:defRPr>
                <a:highlight>
                  <a:schemeClr val="lt1"/>
                </a:highlight>
              </a:defRPr>
            </a:lvl3pPr>
            <a:lvl4pPr indent="-317500" lvl="3" marL="1828800" rtl="0">
              <a:spcBef>
                <a:spcPts val="1600"/>
              </a:spcBef>
              <a:spcAft>
                <a:spcPts val="0"/>
              </a:spcAft>
              <a:buSzPts val="1400"/>
              <a:buChar char="●"/>
              <a:defRPr>
                <a:highlight>
                  <a:schemeClr val="lt1"/>
                </a:highlight>
              </a:defRPr>
            </a:lvl4pPr>
            <a:lvl5pPr indent="-317500" lvl="4" marL="2286000" rtl="0">
              <a:spcBef>
                <a:spcPts val="1600"/>
              </a:spcBef>
              <a:spcAft>
                <a:spcPts val="0"/>
              </a:spcAft>
              <a:buSzPts val="1400"/>
              <a:buChar char="○"/>
              <a:defRPr>
                <a:highlight>
                  <a:schemeClr val="lt1"/>
                </a:highlight>
              </a:defRPr>
            </a:lvl5pPr>
            <a:lvl6pPr indent="-317500" lvl="5" marL="2743200" rtl="0">
              <a:spcBef>
                <a:spcPts val="1600"/>
              </a:spcBef>
              <a:spcAft>
                <a:spcPts val="0"/>
              </a:spcAft>
              <a:buSzPts val="1400"/>
              <a:buChar char="■"/>
              <a:defRPr>
                <a:highlight>
                  <a:schemeClr val="lt1"/>
                </a:highlight>
              </a:defRPr>
            </a:lvl6pPr>
            <a:lvl7pPr indent="-317500" lvl="6" marL="3200400" rtl="0">
              <a:spcBef>
                <a:spcPts val="1600"/>
              </a:spcBef>
              <a:spcAft>
                <a:spcPts val="0"/>
              </a:spcAft>
              <a:buSzPts val="1400"/>
              <a:buChar char="●"/>
              <a:defRPr>
                <a:highlight>
                  <a:schemeClr val="lt1"/>
                </a:highlight>
              </a:defRPr>
            </a:lvl7pPr>
            <a:lvl8pPr indent="-317500" lvl="7" marL="3657600" rtl="0">
              <a:spcBef>
                <a:spcPts val="1600"/>
              </a:spcBef>
              <a:spcAft>
                <a:spcPts val="0"/>
              </a:spcAft>
              <a:buSzPts val="1400"/>
              <a:buChar char="○"/>
              <a:defRPr>
                <a:highlight>
                  <a:schemeClr val="lt1"/>
                </a:highlight>
              </a:defRPr>
            </a:lvl8pPr>
            <a:lvl9pPr indent="-317500" lvl="8" marL="4114800" rtl="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kaggle.com/edumucelli/spotifys-worldwide-daily-song-rank" TargetMode="External"/><Relationship Id="rId4" Type="http://schemas.openxmlformats.org/officeDocument/2006/relationships/hyperlink" Target="https://www.kaggle.com/irisdorn/trends-in-spotify-s-worldwide-daily-songs-17-18" TargetMode="External"/><Relationship Id="rId5" Type="http://schemas.openxmlformats.org/officeDocument/2006/relationships/hyperlink" Target="https://www.kaggle.com/key2success/top-streamed-songs-and-artists-on-spotify-of-2017" TargetMode="External"/><Relationship Id="rId6" Type="http://schemas.openxmlformats.org/officeDocument/2006/relationships/hyperlink" Target="https://github.com/AishwaryaMurali1/DataScienceProject/blob/master/SpotifyWorldwideRanking.ipynb" TargetMode="External"/><Relationship Id="rId7" Type="http://schemas.openxmlformats.org/officeDocument/2006/relationships/image" Target="../media/image17.png"/><Relationship Id="rId8"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kaggle.com/edumucelli/spotifys-worldwide-daily-song-ranking"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www.kaggle.com/irisdorn/trends-in-spotify-s-worldwide-daily-songs-17-18/data" TargetMode="External"/><Relationship Id="rId4" Type="http://schemas.openxmlformats.org/officeDocument/2006/relationships/hyperlink" Target="https://www.kaggle.com/key2success/top-streamed-songs-and-artists-on-spotify-of-2017"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3300">
                <a:latin typeface="Oswald"/>
                <a:ea typeface="Oswald"/>
                <a:cs typeface="Oswald"/>
                <a:sym typeface="Oswald"/>
              </a:rPr>
              <a:t>Predict 200 daily most streamed songs on </a:t>
            </a:r>
            <a:r>
              <a:rPr b="0" lang="en" sz="3300">
                <a:latin typeface="Oswald"/>
                <a:ea typeface="Oswald"/>
                <a:cs typeface="Oswald"/>
                <a:sym typeface="Oswald"/>
              </a:rPr>
              <a:t>Spotify's Worldwide Daily Song Ranking</a:t>
            </a:r>
            <a:endParaRPr b="0" sz="3300">
              <a:latin typeface="Oswald"/>
              <a:ea typeface="Oswald"/>
              <a:cs typeface="Oswald"/>
              <a:sym typeface="Oswald"/>
            </a:endParaRPr>
          </a:p>
          <a:p>
            <a:pPr indent="0" lvl="0" marL="0" rtl="0" algn="ctr">
              <a:spcBef>
                <a:spcPts val="0"/>
              </a:spcBef>
              <a:spcAft>
                <a:spcPts val="0"/>
              </a:spcAft>
              <a:buNone/>
            </a:pPr>
            <a:r>
              <a:t/>
            </a:r>
            <a:endParaRPr b="0" sz="1350">
              <a:latin typeface="Oswald"/>
              <a:ea typeface="Oswald"/>
              <a:cs typeface="Oswald"/>
              <a:sym typeface="Oswald"/>
            </a:endParaRPr>
          </a:p>
        </p:txBody>
      </p:sp>
      <p:sp>
        <p:nvSpPr>
          <p:cNvPr id="59" name="Google Shape;59;p13"/>
          <p:cNvSpPr txBox="1"/>
          <p:nvPr>
            <p:ph idx="1" type="subTitle"/>
          </p:nvPr>
        </p:nvSpPr>
        <p:spPr>
          <a:xfrm>
            <a:off x="344250" y="3550650"/>
            <a:ext cx="3105900" cy="73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Fangyu Cui</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Fang-Wen Tseng</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Yuwei Zhang</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Jiawen Yin</a:t>
            </a:r>
            <a:endParaRPr sz="1200">
              <a:latin typeface="Arial"/>
              <a:ea typeface="Arial"/>
              <a:cs typeface="Arial"/>
              <a:sym typeface="Arial"/>
            </a:endParaRPr>
          </a:p>
        </p:txBody>
      </p:sp>
      <p:sp>
        <p:nvSpPr>
          <p:cNvPr id="60" name="Google Shape;60;p13"/>
          <p:cNvSpPr txBox="1"/>
          <p:nvPr/>
        </p:nvSpPr>
        <p:spPr>
          <a:xfrm>
            <a:off x="943800" y="340400"/>
            <a:ext cx="23517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344250" y="889525"/>
            <a:ext cx="2127300" cy="359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INFO6105 Final Project</a:t>
            </a:r>
            <a:endParaRPr/>
          </a:p>
        </p:txBody>
      </p:sp>
      <p:pic>
        <p:nvPicPr>
          <p:cNvPr id="62" name="Google Shape;62;p13"/>
          <p:cNvPicPr preferRelativeResize="0"/>
          <p:nvPr/>
        </p:nvPicPr>
        <p:blipFill>
          <a:blip r:embed="rId3">
            <a:alphaModFix/>
          </a:blip>
          <a:stretch>
            <a:fillRect/>
          </a:stretch>
        </p:blipFill>
        <p:spPr>
          <a:xfrm>
            <a:off x="7825649" y="2670399"/>
            <a:ext cx="834200" cy="83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400">
                <a:highlight>
                  <a:srgbClr val="FFFFFF"/>
                </a:highlight>
                <a:latin typeface="Arial"/>
                <a:ea typeface="Arial"/>
                <a:cs typeface="Arial"/>
                <a:sym typeface="Arial"/>
              </a:rPr>
              <a:t>C. </a:t>
            </a:r>
            <a:r>
              <a:rPr lang="en" sz="1400">
                <a:highlight>
                  <a:srgbClr val="FFFFFF"/>
                </a:highlight>
                <a:latin typeface="Arial"/>
                <a:ea typeface="Arial"/>
                <a:cs typeface="Arial"/>
                <a:sym typeface="Arial"/>
              </a:rPr>
              <a:t>Split datetime and convert object datetype data to numerical numbers</a:t>
            </a:r>
            <a:endParaRPr sz="3200"/>
          </a:p>
        </p:txBody>
      </p:sp>
      <p:pic>
        <p:nvPicPr>
          <p:cNvPr id="130" name="Google Shape;130;p22"/>
          <p:cNvPicPr preferRelativeResize="0"/>
          <p:nvPr/>
        </p:nvPicPr>
        <p:blipFill>
          <a:blip r:embed="rId3">
            <a:alphaModFix/>
          </a:blip>
          <a:stretch>
            <a:fillRect/>
          </a:stretch>
        </p:blipFill>
        <p:spPr>
          <a:xfrm>
            <a:off x="703975" y="963575"/>
            <a:ext cx="5337876" cy="2092675"/>
          </a:xfrm>
          <a:prstGeom prst="rect">
            <a:avLst/>
          </a:prstGeom>
          <a:noFill/>
          <a:ln>
            <a:noFill/>
          </a:ln>
        </p:spPr>
      </p:pic>
      <p:sp>
        <p:nvSpPr>
          <p:cNvPr id="131" name="Google Shape;131;p22"/>
          <p:cNvSpPr txBox="1"/>
          <p:nvPr>
            <p:ph type="title"/>
          </p:nvPr>
        </p:nvSpPr>
        <p:spPr>
          <a:xfrm>
            <a:off x="311700" y="289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2"/>
              </a:buClr>
              <a:buSzPts val="1100"/>
              <a:buFont typeface="Arial"/>
              <a:buNone/>
            </a:pPr>
            <a:r>
              <a:rPr lang="en" sz="1400">
                <a:highlight>
                  <a:srgbClr val="FFFFFF"/>
                </a:highlight>
                <a:latin typeface="Arial"/>
                <a:ea typeface="Arial"/>
                <a:cs typeface="Arial"/>
                <a:sym typeface="Arial"/>
              </a:rPr>
              <a:t>D. Create reference table for name, artist, and region</a:t>
            </a:r>
            <a:endParaRPr sz="3200"/>
          </a:p>
        </p:txBody>
      </p:sp>
      <p:pic>
        <p:nvPicPr>
          <p:cNvPr id="132" name="Google Shape;132;p22"/>
          <p:cNvPicPr preferRelativeResize="0"/>
          <p:nvPr/>
        </p:nvPicPr>
        <p:blipFill>
          <a:blip r:embed="rId4">
            <a:alphaModFix/>
          </a:blip>
          <a:stretch>
            <a:fillRect/>
          </a:stretch>
        </p:blipFill>
        <p:spPr>
          <a:xfrm>
            <a:off x="237475" y="3342975"/>
            <a:ext cx="7080825" cy="152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400">
                <a:highlight>
                  <a:srgbClr val="FFFFFF"/>
                </a:highlight>
                <a:latin typeface="Arial"/>
                <a:ea typeface="Arial"/>
                <a:cs typeface="Arial"/>
                <a:sym typeface="Arial"/>
              </a:rPr>
              <a:t>E. </a:t>
            </a:r>
            <a:r>
              <a:rPr lang="en" sz="1400">
                <a:highlight>
                  <a:srgbClr val="FFFFFF"/>
                </a:highlight>
                <a:latin typeface="Arial"/>
                <a:ea typeface="Arial"/>
                <a:cs typeface="Arial"/>
                <a:sym typeface="Arial"/>
              </a:rPr>
              <a:t>Deal with NaNs </a:t>
            </a:r>
            <a:r>
              <a:rPr lang="en" sz="1400">
                <a:highlight>
                  <a:schemeClr val="lt1"/>
                </a:highlight>
                <a:latin typeface="Arial"/>
                <a:ea typeface="Arial"/>
                <a:cs typeface="Arial"/>
                <a:sym typeface="Arial"/>
              </a:rPr>
              <a:t>(Missing values)</a:t>
            </a:r>
            <a:endParaRPr sz="1400">
              <a:highlight>
                <a:schemeClr val="lt1"/>
              </a:highlight>
              <a:latin typeface="Arial"/>
              <a:ea typeface="Arial"/>
              <a:cs typeface="Arial"/>
              <a:sym typeface="Arial"/>
            </a:endParaRPr>
          </a:p>
          <a:p>
            <a:pPr indent="0" lvl="0" marL="0" rtl="0" algn="l">
              <a:spcBef>
                <a:spcPts val="1100"/>
              </a:spcBef>
              <a:spcAft>
                <a:spcPts val="0"/>
              </a:spcAft>
              <a:buNone/>
            </a:pPr>
            <a:r>
              <a:t/>
            </a:r>
            <a:endParaRPr sz="1400">
              <a:highlight>
                <a:srgbClr val="FFFFFF"/>
              </a:highlight>
              <a:latin typeface="Arial"/>
              <a:ea typeface="Arial"/>
              <a:cs typeface="Arial"/>
              <a:sym typeface="Arial"/>
            </a:endParaRPr>
          </a:p>
        </p:txBody>
      </p:sp>
      <p:pic>
        <p:nvPicPr>
          <p:cNvPr id="138" name="Google Shape;138;p23"/>
          <p:cNvPicPr preferRelativeResize="0"/>
          <p:nvPr/>
        </p:nvPicPr>
        <p:blipFill>
          <a:blip r:embed="rId3">
            <a:alphaModFix/>
          </a:blip>
          <a:stretch>
            <a:fillRect/>
          </a:stretch>
        </p:blipFill>
        <p:spPr>
          <a:xfrm>
            <a:off x="183350" y="914850"/>
            <a:ext cx="5570075" cy="787075"/>
          </a:xfrm>
          <a:prstGeom prst="rect">
            <a:avLst/>
          </a:prstGeom>
          <a:noFill/>
          <a:ln>
            <a:noFill/>
          </a:ln>
        </p:spPr>
      </p:pic>
      <p:sp>
        <p:nvSpPr>
          <p:cNvPr id="139" name="Google Shape;139;p23"/>
          <p:cNvSpPr/>
          <p:nvPr/>
        </p:nvSpPr>
        <p:spPr>
          <a:xfrm>
            <a:off x="5964275" y="1044325"/>
            <a:ext cx="2096400" cy="6576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Helvetica Neue"/>
                <a:ea typeface="Helvetica Neue"/>
                <a:cs typeface="Helvetica Neue"/>
                <a:sym typeface="Helvetica Neue"/>
              </a:rPr>
              <a:t>Checking if rows of records missing names also missing artist name</a:t>
            </a:r>
            <a:endParaRPr sz="1200">
              <a:solidFill>
                <a:srgbClr val="FFFFFF"/>
              </a:solidFill>
            </a:endParaRPr>
          </a:p>
        </p:txBody>
      </p:sp>
      <p:pic>
        <p:nvPicPr>
          <p:cNvPr id="140" name="Google Shape;140;p23"/>
          <p:cNvPicPr preferRelativeResize="0"/>
          <p:nvPr/>
        </p:nvPicPr>
        <p:blipFill>
          <a:blip r:embed="rId4">
            <a:alphaModFix/>
          </a:blip>
          <a:stretch>
            <a:fillRect/>
          </a:stretch>
        </p:blipFill>
        <p:spPr>
          <a:xfrm>
            <a:off x="311700" y="1659875"/>
            <a:ext cx="2647674" cy="334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400">
                <a:solidFill>
                  <a:srgbClr val="000000"/>
                </a:solidFill>
                <a:highlight>
                  <a:srgbClr val="FFFFFF"/>
                </a:highlight>
                <a:latin typeface="Arial"/>
                <a:ea typeface="Arial"/>
                <a:cs typeface="Arial"/>
                <a:sym typeface="Arial"/>
              </a:rPr>
              <a:t>E. Standardize continuous columns</a:t>
            </a:r>
            <a:endParaRPr sz="3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46" name="Google Shape;146;p24"/>
          <p:cNvPicPr preferRelativeResize="0"/>
          <p:nvPr/>
        </p:nvPicPr>
        <p:blipFill>
          <a:blip r:embed="rId3">
            <a:alphaModFix/>
          </a:blip>
          <a:stretch>
            <a:fillRect/>
          </a:stretch>
        </p:blipFill>
        <p:spPr>
          <a:xfrm>
            <a:off x="5125175" y="3251150"/>
            <a:ext cx="3475801" cy="1513100"/>
          </a:xfrm>
          <a:prstGeom prst="rect">
            <a:avLst/>
          </a:prstGeom>
          <a:noFill/>
          <a:ln>
            <a:noFill/>
          </a:ln>
        </p:spPr>
      </p:pic>
      <p:pic>
        <p:nvPicPr>
          <p:cNvPr id="147" name="Google Shape;147;p24"/>
          <p:cNvPicPr preferRelativeResize="0"/>
          <p:nvPr/>
        </p:nvPicPr>
        <p:blipFill>
          <a:blip r:embed="rId4">
            <a:alphaModFix/>
          </a:blip>
          <a:stretch>
            <a:fillRect/>
          </a:stretch>
        </p:blipFill>
        <p:spPr>
          <a:xfrm>
            <a:off x="311700" y="906549"/>
            <a:ext cx="8289273" cy="2311650"/>
          </a:xfrm>
          <a:prstGeom prst="rect">
            <a:avLst/>
          </a:prstGeom>
          <a:noFill/>
          <a:ln>
            <a:noFill/>
          </a:ln>
        </p:spPr>
      </p:pic>
      <p:sp>
        <p:nvSpPr>
          <p:cNvPr id="148" name="Google Shape;148;p24"/>
          <p:cNvSpPr/>
          <p:nvPr/>
        </p:nvSpPr>
        <p:spPr>
          <a:xfrm>
            <a:off x="806075" y="3436725"/>
            <a:ext cx="3889200" cy="9318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We got these features columns from the URL columns in the original big data set and then we s</a:t>
            </a:r>
            <a:r>
              <a:rPr lang="en">
                <a:solidFill>
                  <a:srgbClr val="FFFFFF"/>
                </a:solidFill>
              </a:rPr>
              <a:t>tandardized</a:t>
            </a:r>
            <a:r>
              <a:rPr lang="en">
                <a:solidFill>
                  <a:srgbClr val="FFFFFF"/>
                </a:solidFill>
              </a:rPr>
              <a:t> these features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02124"/>
                </a:solidFill>
              </a:rPr>
              <a:t>III. </a:t>
            </a:r>
            <a:r>
              <a:rPr b="1" lang="en"/>
              <a:t>Split Data into Train-Valid-Test Data Sets </a:t>
            </a:r>
            <a:endParaRPr b="1"/>
          </a:p>
        </p:txBody>
      </p:sp>
      <p:pic>
        <p:nvPicPr>
          <p:cNvPr id="154" name="Google Shape;154;p25"/>
          <p:cNvPicPr preferRelativeResize="0"/>
          <p:nvPr/>
        </p:nvPicPr>
        <p:blipFill>
          <a:blip r:embed="rId3">
            <a:alphaModFix/>
          </a:blip>
          <a:stretch>
            <a:fillRect/>
          </a:stretch>
        </p:blipFill>
        <p:spPr>
          <a:xfrm>
            <a:off x="380700" y="1250350"/>
            <a:ext cx="7797524" cy="2939125"/>
          </a:xfrm>
          <a:prstGeom prst="rect">
            <a:avLst/>
          </a:prstGeom>
          <a:noFill/>
          <a:ln>
            <a:noFill/>
          </a:ln>
        </p:spPr>
      </p:pic>
      <p:sp>
        <p:nvSpPr>
          <p:cNvPr id="155" name="Google Shape;155;p25"/>
          <p:cNvSpPr/>
          <p:nvPr/>
        </p:nvSpPr>
        <p:spPr>
          <a:xfrm>
            <a:off x="3825400" y="4294350"/>
            <a:ext cx="2813400" cy="4689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Train 70%, Valid 15%, Test 15%</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02124"/>
                </a:solidFill>
              </a:rPr>
              <a:t>IV. </a:t>
            </a:r>
            <a:r>
              <a:rPr b="1" lang="en"/>
              <a:t>Build </a:t>
            </a:r>
            <a:r>
              <a:rPr b="1" lang="en"/>
              <a:t>Random Forests Models</a:t>
            </a:r>
            <a:endParaRPr b="1"/>
          </a:p>
        </p:txBody>
      </p:sp>
      <p:pic>
        <p:nvPicPr>
          <p:cNvPr id="161" name="Google Shape;161;p26"/>
          <p:cNvPicPr preferRelativeResize="0"/>
          <p:nvPr/>
        </p:nvPicPr>
        <p:blipFill>
          <a:blip r:embed="rId3">
            <a:alphaModFix/>
          </a:blip>
          <a:stretch>
            <a:fillRect/>
          </a:stretch>
        </p:blipFill>
        <p:spPr>
          <a:xfrm>
            <a:off x="152400" y="1170125"/>
            <a:ext cx="7270464"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rgbClr val="202124"/>
                </a:solidFill>
              </a:rPr>
              <a:t>IV. </a:t>
            </a:r>
            <a:r>
              <a:rPr b="1" lang="en"/>
              <a:t>Build Neural Networks Models</a:t>
            </a:r>
            <a:endParaRPr/>
          </a:p>
        </p:txBody>
      </p:sp>
      <p:pic>
        <p:nvPicPr>
          <p:cNvPr id="167" name="Google Shape;167;p27"/>
          <p:cNvPicPr preferRelativeResize="0"/>
          <p:nvPr/>
        </p:nvPicPr>
        <p:blipFill>
          <a:blip r:embed="rId3">
            <a:alphaModFix/>
          </a:blip>
          <a:stretch>
            <a:fillRect/>
          </a:stretch>
        </p:blipFill>
        <p:spPr>
          <a:xfrm>
            <a:off x="152400" y="1170125"/>
            <a:ext cx="7165143" cy="3820974"/>
          </a:xfrm>
          <a:prstGeom prst="rect">
            <a:avLst/>
          </a:prstGeom>
          <a:noFill/>
          <a:ln>
            <a:noFill/>
          </a:ln>
        </p:spPr>
      </p:pic>
      <p:sp>
        <p:nvSpPr>
          <p:cNvPr id="168" name="Google Shape;168;p27"/>
          <p:cNvSpPr/>
          <p:nvPr/>
        </p:nvSpPr>
        <p:spPr>
          <a:xfrm>
            <a:off x="6089825" y="129575"/>
            <a:ext cx="2795100" cy="8880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2100"/>
              </a:spcAft>
              <a:buNone/>
            </a:pPr>
            <a:r>
              <a:rPr lang="en">
                <a:solidFill>
                  <a:srgbClr val="FFFFFF"/>
                </a:solidFill>
              </a:rPr>
              <a:t>Build a deep neural networks for prediction with the updated datasets for prediction</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152400" y="177050"/>
            <a:ext cx="5314249" cy="2571250"/>
          </a:xfrm>
          <a:prstGeom prst="rect">
            <a:avLst/>
          </a:prstGeom>
          <a:noFill/>
          <a:ln>
            <a:noFill/>
          </a:ln>
        </p:spPr>
      </p:pic>
      <p:pic>
        <p:nvPicPr>
          <p:cNvPr id="174" name="Google Shape;174;p28"/>
          <p:cNvPicPr preferRelativeResize="0"/>
          <p:nvPr/>
        </p:nvPicPr>
        <p:blipFill>
          <a:blip r:embed="rId4">
            <a:alphaModFix/>
          </a:blip>
          <a:stretch>
            <a:fillRect/>
          </a:stretch>
        </p:blipFill>
        <p:spPr>
          <a:xfrm>
            <a:off x="152400" y="2888375"/>
            <a:ext cx="8839200" cy="18360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2"/>
              </a:buClr>
              <a:buSzPts val="1100"/>
              <a:buFont typeface="Arial"/>
              <a:buNone/>
            </a:pPr>
            <a:r>
              <a:rPr b="1" lang="en">
                <a:solidFill>
                  <a:srgbClr val="202124"/>
                </a:solidFill>
              </a:rPr>
              <a:t>V. </a:t>
            </a:r>
            <a:r>
              <a:rPr b="1" lang="en"/>
              <a:t>Evaluate Models on Test Data Sets</a:t>
            </a:r>
            <a:endParaRPr/>
          </a:p>
        </p:txBody>
      </p:sp>
      <p:sp>
        <p:nvSpPr>
          <p:cNvPr id="180" name="Google Shape;180;p29"/>
          <p:cNvSpPr/>
          <p:nvPr/>
        </p:nvSpPr>
        <p:spPr>
          <a:xfrm>
            <a:off x="348125" y="1234050"/>
            <a:ext cx="3643800" cy="25851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a:off x="4672950" y="1234050"/>
            <a:ext cx="3643800" cy="25236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t/>
            </a:r>
            <a:endParaRPr/>
          </a:p>
        </p:txBody>
      </p:sp>
      <p:sp>
        <p:nvSpPr>
          <p:cNvPr id="182" name="Google Shape;182;p29"/>
          <p:cNvSpPr/>
          <p:nvPr/>
        </p:nvSpPr>
        <p:spPr>
          <a:xfrm>
            <a:off x="746575" y="1347400"/>
            <a:ext cx="2029800" cy="4863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Random Forest Model</a:t>
            </a:r>
            <a:endParaRPr>
              <a:solidFill>
                <a:srgbClr val="FFFFFF"/>
              </a:solidFill>
            </a:endParaRPr>
          </a:p>
        </p:txBody>
      </p:sp>
      <p:sp>
        <p:nvSpPr>
          <p:cNvPr id="183" name="Google Shape;183;p29"/>
          <p:cNvSpPr/>
          <p:nvPr/>
        </p:nvSpPr>
        <p:spPr>
          <a:xfrm>
            <a:off x="5168650" y="1347400"/>
            <a:ext cx="2204400" cy="4863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Neural Networks Model</a:t>
            </a:r>
            <a:endParaRPr>
              <a:solidFill>
                <a:srgbClr val="FFFFFF"/>
              </a:solidFill>
            </a:endParaRPr>
          </a:p>
        </p:txBody>
      </p:sp>
      <p:pic>
        <p:nvPicPr>
          <p:cNvPr id="184" name="Google Shape;184;p29"/>
          <p:cNvPicPr preferRelativeResize="0"/>
          <p:nvPr/>
        </p:nvPicPr>
        <p:blipFill>
          <a:blip r:embed="rId3">
            <a:alphaModFix/>
          </a:blip>
          <a:stretch>
            <a:fillRect/>
          </a:stretch>
        </p:blipFill>
        <p:spPr>
          <a:xfrm>
            <a:off x="610825" y="2114900"/>
            <a:ext cx="3171375" cy="652150"/>
          </a:xfrm>
          <a:prstGeom prst="rect">
            <a:avLst/>
          </a:prstGeom>
          <a:noFill/>
          <a:ln>
            <a:noFill/>
          </a:ln>
        </p:spPr>
      </p:pic>
      <p:pic>
        <p:nvPicPr>
          <p:cNvPr id="185" name="Google Shape;185;p29"/>
          <p:cNvPicPr preferRelativeResize="0"/>
          <p:nvPr/>
        </p:nvPicPr>
        <p:blipFill>
          <a:blip r:embed="rId4">
            <a:alphaModFix/>
          </a:blip>
          <a:stretch>
            <a:fillRect/>
          </a:stretch>
        </p:blipFill>
        <p:spPr>
          <a:xfrm>
            <a:off x="610825" y="2853550"/>
            <a:ext cx="3171375" cy="675387"/>
          </a:xfrm>
          <a:prstGeom prst="rect">
            <a:avLst/>
          </a:prstGeom>
          <a:noFill/>
          <a:ln>
            <a:noFill/>
          </a:ln>
        </p:spPr>
      </p:pic>
      <p:pic>
        <p:nvPicPr>
          <p:cNvPr id="186" name="Google Shape;186;p29"/>
          <p:cNvPicPr preferRelativeResize="0"/>
          <p:nvPr/>
        </p:nvPicPr>
        <p:blipFill>
          <a:blip r:embed="rId5">
            <a:alphaModFix/>
          </a:blip>
          <a:stretch>
            <a:fillRect/>
          </a:stretch>
        </p:blipFill>
        <p:spPr>
          <a:xfrm>
            <a:off x="4917550" y="2114900"/>
            <a:ext cx="3171375" cy="704766"/>
          </a:xfrm>
          <a:prstGeom prst="rect">
            <a:avLst/>
          </a:prstGeom>
          <a:noFill/>
          <a:ln>
            <a:noFill/>
          </a:ln>
        </p:spPr>
      </p:pic>
      <p:pic>
        <p:nvPicPr>
          <p:cNvPr id="187" name="Google Shape;187;p29"/>
          <p:cNvPicPr preferRelativeResize="0"/>
          <p:nvPr/>
        </p:nvPicPr>
        <p:blipFill>
          <a:blip r:embed="rId6">
            <a:alphaModFix/>
          </a:blip>
          <a:stretch>
            <a:fillRect/>
          </a:stretch>
        </p:blipFill>
        <p:spPr>
          <a:xfrm>
            <a:off x="4917550" y="2961300"/>
            <a:ext cx="3171375" cy="697518"/>
          </a:xfrm>
          <a:prstGeom prst="rect">
            <a:avLst/>
          </a:prstGeom>
          <a:noFill/>
          <a:ln>
            <a:noFill/>
          </a:ln>
        </p:spPr>
      </p:pic>
      <p:sp>
        <p:nvSpPr>
          <p:cNvPr id="188" name="Google Shape;188;p29"/>
          <p:cNvSpPr/>
          <p:nvPr/>
        </p:nvSpPr>
        <p:spPr>
          <a:xfrm>
            <a:off x="5451000" y="3973975"/>
            <a:ext cx="3381300" cy="10365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We used the same rules that we used on train data set and validation data set on the test set and then used R-Squared &amp; Mean Squared Error to evaluate our models</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94" name="Google Shape;194;p30"/>
          <p:cNvSpPr txBox="1"/>
          <p:nvPr/>
        </p:nvSpPr>
        <p:spPr>
          <a:xfrm>
            <a:off x="4911325" y="1857175"/>
            <a:ext cx="3430500" cy="12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Oswald"/>
                <a:ea typeface="Oswald"/>
                <a:cs typeface="Oswald"/>
                <a:sym typeface="Oswald"/>
              </a:rPr>
              <a:t>Random Forests Model:</a:t>
            </a:r>
            <a:endParaRPr b="1" sz="1200">
              <a:solidFill>
                <a:schemeClr val="dk2"/>
              </a:solidFill>
              <a:latin typeface="Oswald"/>
              <a:ea typeface="Oswald"/>
              <a:cs typeface="Oswald"/>
              <a:sym typeface="Oswald"/>
            </a:endParaRPr>
          </a:p>
          <a:p>
            <a:pPr indent="-304800" lvl="0" marL="457200" rtl="0" algn="l">
              <a:spcBef>
                <a:spcPts val="0"/>
              </a:spcBef>
              <a:spcAft>
                <a:spcPts val="0"/>
              </a:spcAft>
              <a:buClr>
                <a:schemeClr val="dk2"/>
              </a:buClr>
              <a:buSzPts val="1200"/>
              <a:buChar char="●"/>
            </a:pPr>
            <a:r>
              <a:rPr lang="en" sz="1200">
                <a:solidFill>
                  <a:schemeClr val="dk2"/>
                </a:solidFill>
              </a:rPr>
              <a:t>R2 score: 0.99483558071114</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MSE: 565755928.5226272</a:t>
            </a:r>
            <a:endParaRPr sz="1200">
              <a:solidFill>
                <a:schemeClr val="dk2"/>
              </a:solidFill>
            </a:endParaRPr>
          </a:p>
          <a:p>
            <a:pPr indent="0" lvl="0" marL="0" rtl="0" algn="l">
              <a:spcBef>
                <a:spcPts val="0"/>
              </a:spcBef>
              <a:spcAft>
                <a:spcPts val="0"/>
              </a:spcAft>
              <a:buNone/>
            </a:pPr>
            <a:r>
              <a:rPr b="1" lang="en" sz="1200">
                <a:solidFill>
                  <a:schemeClr val="dk2"/>
                </a:solidFill>
                <a:latin typeface="Oswald"/>
                <a:ea typeface="Oswald"/>
                <a:cs typeface="Oswald"/>
                <a:sym typeface="Oswald"/>
              </a:rPr>
              <a:t>Neural Networks Model:</a:t>
            </a:r>
            <a:endParaRPr b="1" sz="1200">
              <a:solidFill>
                <a:schemeClr val="dk2"/>
              </a:solidFill>
              <a:latin typeface="Oswald"/>
              <a:ea typeface="Oswald"/>
              <a:cs typeface="Oswald"/>
              <a:sym typeface="Oswald"/>
            </a:endParaRPr>
          </a:p>
          <a:p>
            <a:pPr indent="-304800" lvl="0" marL="457200" rtl="0" algn="l">
              <a:spcBef>
                <a:spcPts val="0"/>
              </a:spcBef>
              <a:spcAft>
                <a:spcPts val="0"/>
              </a:spcAft>
              <a:buClr>
                <a:schemeClr val="dk2"/>
              </a:buClr>
              <a:buSzPts val="1200"/>
              <a:buChar char="●"/>
            </a:pPr>
            <a:r>
              <a:rPr lang="en" sz="1200">
                <a:solidFill>
                  <a:schemeClr val="dk2"/>
                </a:solidFill>
              </a:rPr>
              <a:t>R2 score: -0.0648968030327397</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MSE: 116658165397.24767</a:t>
            </a:r>
            <a:endParaRPr sz="1200">
              <a:solidFill>
                <a:schemeClr val="dk2"/>
              </a:solidFill>
            </a:endParaRPr>
          </a:p>
        </p:txBody>
      </p:sp>
      <p:pic>
        <p:nvPicPr>
          <p:cNvPr id="195" name="Google Shape;195;p30"/>
          <p:cNvPicPr preferRelativeResize="0"/>
          <p:nvPr/>
        </p:nvPicPr>
        <p:blipFill>
          <a:blip r:embed="rId3">
            <a:alphaModFix/>
          </a:blip>
          <a:stretch>
            <a:fillRect/>
          </a:stretch>
        </p:blipFill>
        <p:spPr>
          <a:xfrm>
            <a:off x="423875" y="3350325"/>
            <a:ext cx="1992475" cy="1567200"/>
          </a:xfrm>
          <a:prstGeom prst="rect">
            <a:avLst/>
          </a:prstGeom>
          <a:noFill/>
          <a:ln>
            <a:noFill/>
          </a:ln>
        </p:spPr>
      </p:pic>
      <p:pic>
        <p:nvPicPr>
          <p:cNvPr id="196" name="Google Shape;196;p30"/>
          <p:cNvPicPr preferRelativeResize="0"/>
          <p:nvPr/>
        </p:nvPicPr>
        <p:blipFill>
          <a:blip r:embed="rId4">
            <a:alphaModFix/>
          </a:blip>
          <a:stretch>
            <a:fillRect/>
          </a:stretch>
        </p:blipFill>
        <p:spPr>
          <a:xfrm>
            <a:off x="2495000" y="3268375"/>
            <a:ext cx="1786200" cy="178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Scopes</a:t>
            </a:r>
            <a:endParaRPr/>
          </a:p>
        </p:txBody>
      </p:sp>
      <p:sp>
        <p:nvSpPr>
          <p:cNvPr id="202" name="Google Shape;202;p31"/>
          <p:cNvSpPr txBox="1"/>
          <p:nvPr>
            <p:ph idx="1" type="body"/>
          </p:nvPr>
        </p:nvSpPr>
        <p:spPr>
          <a:xfrm>
            <a:off x="311700" y="1234075"/>
            <a:ext cx="8520600" cy="3334800"/>
          </a:xfrm>
          <a:prstGeom prst="rect">
            <a:avLst/>
          </a:prstGeom>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sz="1400">
                <a:latin typeface="Arial"/>
                <a:ea typeface="Arial"/>
                <a:cs typeface="Arial"/>
                <a:sym typeface="Arial"/>
              </a:rPr>
              <a:t>There are many ways that we can improve our models to make a prediction in the future.</a:t>
            </a:r>
            <a:endParaRPr sz="1400">
              <a:latin typeface="Arial"/>
              <a:ea typeface="Arial"/>
              <a:cs typeface="Arial"/>
              <a:sym typeface="Arial"/>
            </a:endParaRPr>
          </a:p>
          <a:p>
            <a:pPr indent="0" lvl="0" marL="0" rtl="0" algn="l">
              <a:lnSpc>
                <a:spcPct val="100000"/>
              </a:lnSpc>
              <a:spcBef>
                <a:spcPts val="1400"/>
              </a:spcBef>
              <a:spcAft>
                <a:spcPts val="0"/>
              </a:spcAft>
              <a:buNone/>
            </a:pPr>
            <a:r>
              <a:rPr lang="en" sz="1400">
                <a:latin typeface="Arial"/>
                <a:ea typeface="Arial"/>
                <a:cs typeface="Arial"/>
                <a:sym typeface="Arial"/>
              </a:rPr>
              <a:t>For </a:t>
            </a:r>
            <a:r>
              <a:rPr b="1" lang="en" sz="1400">
                <a:latin typeface="Arial"/>
                <a:ea typeface="Arial"/>
                <a:cs typeface="Arial"/>
                <a:sym typeface="Arial"/>
              </a:rPr>
              <a:t>Random Forest Model</a:t>
            </a:r>
            <a:r>
              <a:rPr lang="en" sz="1400">
                <a:latin typeface="Arial"/>
                <a:ea typeface="Arial"/>
                <a:cs typeface="Arial"/>
                <a:sym typeface="Arial"/>
              </a:rPr>
              <a:t>, we can</a:t>
            </a:r>
            <a:endParaRPr sz="1400">
              <a:latin typeface="Arial"/>
              <a:ea typeface="Arial"/>
              <a:cs typeface="Arial"/>
              <a:sym typeface="Arial"/>
            </a:endParaRPr>
          </a:p>
          <a:p>
            <a:pPr indent="-317500" lvl="0" marL="457200" rtl="0" algn="l">
              <a:lnSpc>
                <a:spcPct val="100000"/>
              </a:lnSpc>
              <a:spcBef>
                <a:spcPts val="14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Use more data or making our data into a more high-quality data with less missing values</a:t>
            </a:r>
            <a:endParaRPr sz="1400">
              <a:solidFill>
                <a:srgbClr val="292929"/>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92929"/>
              </a:buClr>
              <a:buSzPts val="1400"/>
              <a:buFont typeface="Arial"/>
              <a:buChar char="●"/>
            </a:pPr>
            <a:r>
              <a:rPr lang="en" sz="1400">
                <a:solidFill>
                  <a:srgbClr val="292929"/>
                </a:solidFill>
                <a:latin typeface="Arial"/>
                <a:ea typeface="Arial"/>
                <a:cs typeface="Arial"/>
                <a:sym typeface="Arial"/>
              </a:rPr>
              <a:t>Tune the hyperparameters of the algorithm</a:t>
            </a:r>
            <a:endParaRPr sz="1400">
              <a:solidFill>
                <a:srgbClr val="292929"/>
              </a:solidFill>
              <a:latin typeface="Arial"/>
              <a:ea typeface="Arial"/>
              <a:cs typeface="Arial"/>
              <a:sym typeface="Arial"/>
            </a:endParaRPr>
          </a:p>
          <a:p>
            <a:pPr indent="-317500" lvl="0" marL="457200" rtl="0" algn="l">
              <a:lnSpc>
                <a:spcPct val="100000"/>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Use multiple algorithms</a:t>
            </a:r>
            <a:endParaRPr sz="1400">
              <a:solidFill>
                <a:srgbClr val="2929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292929"/>
              </a:solidFill>
              <a:highlight>
                <a:srgbClr val="FFFFFF"/>
              </a:highlight>
              <a:latin typeface="Arial"/>
              <a:ea typeface="Arial"/>
              <a:cs typeface="Arial"/>
              <a:sym typeface="Arial"/>
            </a:endParaRPr>
          </a:p>
          <a:p>
            <a:pPr indent="0" lvl="0" marL="0" rtl="0" algn="l">
              <a:lnSpc>
                <a:spcPct val="100000"/>
              </a:lnSpc>
              <a:spcBef>
                <a:spcPts val="1400"/>
              </a:spcBef>
              <a:spcAft>
                <a:spcPts val="0"/>
              </a:spcAft>
              <a:buNone/>
            </a:pPr>
            <a:r>
              <a:rPr lang="en" sz="1400">
                <a:latin typeface="Arial"/>
                <a:ea typeface="Arial"/>
                <a:cs typeface="Arial"/>
                <a:sym typeface="Arial"/>
              </a:rPr>
              <a:t>For </a:t>
            </a:r>
            <a:r>
              <a:rPr b="1" lang="en" sz="1400">
                <a:latin typeface="Arial"/>
                <a:ea typeface="Arial"/>
                <a:cs typeface="Arial"/>
                <a:sym typeface="Arial"/>
              </a:rPr>
              <a:t>Neural Networks Model</a:t>
            </a:r>
            <a:r>
              <a:rPr lang="en" sz="1400">
                <a:latin typeface="Arial"/>
                <a:ea typeface="Arial"/>
                <a:cs typeface="Arial"/>
                <a:sym typeface="Arial"/>
              </a:rPr>
              <a:t>, we can</a:t>
            </a:r>
            <a:endParaRPr sz="1400">
              <a:latin typeface="Arial"/>
              <a:ea typeface="Arial"/>
              <a:cs typeface="Arial"/>
              <a:sym typeface="Arial"/>
            </a:endParaRPr>
          </a:p>
          <a:p>
            <a:pPr indent="-317500" lvl="0" marL="457200" rtl="0" algn="l">
              <a:lnSpc>
                <a:spcPct val="100000"/>
              </a:lnSpc>
              <a:spcBef>
                <a:spcPts val="1400"/>
              </a:spcBef>
              <a:spcAft>
                <a:spcPts val="0"/>
              </a:spcAft>
              <a:buSzPts val="1400"/>
              <a:buFont typeface="Arial"/>
              <a:buChar char="●"/>
            </a:pPr>
            <a:r>
              <a:rPr lang="en" sz="1400">
                <a:latin typeface="Arial"/>
                <a:ea typeface="Arial"/>
                <a:cs typeface="Arial"/>
                <a:sym typeface="Arial"/>
              </a:rPr>
              <a:t>Increase hidden layers</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Trying to normalize and standardize our data more</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solidFill>
                  <a:srgbClr val="202124"/>
                </a:solidFill>
                <a:highlight>
                  <a:srgbClr val="FFFFFF"/>
                </a:highlight>
                <a:latin typeface="Arial"/>
                <a:ea typeface="Arial"/>
                <a:cs typeface="Arial"/>
                <a:sym typeface="Arial"/>
              </a:rPr>
              <a:t>Monitor or change the activation function in output layer</a:t>
            </a:r>
            <a:endParaRPr sz="1400">
              <a:latin typeface="Arial"/>
              <a:ea typeface="Arial"/>
              <a:cs typeface="Arial"/>
              <a:sym typeface="Arial"/>
            </a:endParaRPr>
          </a:p>
          <a:p>
            <a:pPr indent="0" lvl="0" marL="0" rtl="0" algn="l">
              <a:lnSpc>
                <a:spcPct val="100000"/>
              </a:lnSpc>
              <a:spcBef>
                <a:spcPts val="1700"/>
              </a:spcBef>
              <a:spcAft>
                <a:spcPts val="0"/>
              </a:spcAft>
              <a:buNone/>
            </a:pPr>
            <a:r>
              <a:t/>
            </a:r>
            <a:endParaRPr sz="1400">
              <a:solidFill>
                <a:srgbClr val="292929"/>
              </a:solidFill>
              <a:highlight>
                <a:srgbClr val="FFFFFF"/>
              </a:highlight>
              <a:latin typeface="Arial"/>
              <a:ea typeface="Arial"/>
              <a:cs typeface="Arial"/>
              <a:sym typeface="Arial"/>
            </a:endParaRPr>
          </a:p>
          <a:p>
            <a:pPr indent="0" lvl="0" marL="0" rtl="0" algn="l">
              <a:lnSpc>
                <a:spcPct val="100000"/>
              </a:lnSpc>
              <a:spcBef>
                <a:spcPts val="0"/>
              </a:spcBef>
              <a:spcAft>
                <a:spcPts val="1600"/>
              </a:spcAft>
              <a:buNone/>
            </a:pPr>
            <a:r>
              <a:t/>
            </a:r>
            <a:endParaRPr sz="1400">
              <a:latin typeface="Arial"/>
              <a:ea typeface="Arial"/>
              <a:cs typeface="Arial"/>
              <a:sym typeface="Arial"/>
            </a:endParaRPr>
          </a:p>
        </p:txBody>
      </p:sp>
      <p:pic>
        <p:nvPicPr>
          <p:cNvPr id="203" name="Google Shape;203;p31"/>
          <p:cNvPicPr preferRelativeResize="0"/>
          <p:nvPr/>
        </p:nvPicPr>
        <p:blipFill>
          <a:blip r:embed="rId3">
            <a:alphaModFix/>
          </a:blip>
          <a:stretch>
            <a:fillRect/>
          </a:stretch>
        </p:blipFill>
        <p:spPr>
          <a:xfrm>
            <a:off x="7368446" y="3461771"/>
            <a:ext cx="1497050" cy="1497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65500" y="114612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68" name="Google Shape;68;p14"/>
          <p:cNvSpPr txBox="1"/>
          <p:nvPr>
            <p:ph idx="1" type="subTitle"/>
          </p:nvPr>
        </p:nvSpPr>
        <p:spPr>
          <a:xfrm>
            <a:off x="265500" y="3007326"/>
            <a:ext cx="40452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300">
                <a:solidFill>
                  <a:srgbClr val="000000"/>
                </a:solidFill>
              </a:rPr>
              <a:t>Spotify’s Worldwide Daily Most Listened Songs</a:t>
            </a:r>
            <a:endParaRPr sz="1300">
              <a:solidFill>
                <a:srgbClr val="000000"/>
              </a:solidFill>
            </a:endParaRPr>
          </a:p>
          <a:p>
            <a:pPr indent="0" lvl="0" marL="0" rtl="0" algn="ctr">
              <a:spcBef>
                <a:spcPts val="900"/>
              </a:spcBef>
              <a:spcAft>
                <a:spcPts val="0"/>
              </a:spcAft>
              <a:buNone/>
            </a:pPr>
            <a:r>
              <a:t/>
            </a:r>
            <a:endParaRPr sz="1300"/>
          </a:p>
        </p:txBody>
      </p:sp>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latin typeface="Arial"/>
                <a:ea typeface="Arial"/>
                <a:cs typeface="Arial"/>
                <a:sym typeface="Arial"/>
              </a:rPr>
              <a:t>Given a large data set, predict streams for Spotify’s songs by building a Random Forests model and a Neural Networks model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9" name="Google Shape;209;p32"/>
          <p:cNvSpPr txBox="1"/>
          <p:nvPr>
            <p:ph idx="1" type="body"/>
          </p:nvPr>
        </p:nvSpPr>
        <p:spPr>
          <a:xfrm>
            <a:off x="685050" y="1403575"/>
            <a:ext cx="7773900" cy="26637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u="sng">
                <a:solidFill>
                  <a:schemeClr val="hlink"/>
                </a:solidFill>
                <a:latin typeface="Arial"/>
                <a:ea typeface="Arial"/>
                <a:cs typeface="Arial"/>
                <a:sym typeface="Arial"/>
                <a:hlinkClick r:id="rId3"/>
              </a:rPr>
              <a:t>https://www.kaggle.com/edumucelli/spotifys-worldwide-daily-song-rank</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u="sng">
                <a:solidFill>
                  <a:schemeClr val="hlink"/>
                </a:solidFill>
                <a:latin typeface="Arial"/>
                <a:ea typeface="Arial"/>
                <a:cs typeface="Arial"/>
                <a:sym typeface="Arial"/>
                <a:hlinkClick r:id="rId4"/>
              </a:rPr>
              <a:t>https://www.kaggle.com/irisdorn/trends-in-spotify-s-worldwide-daily-songs-17-18</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u="sng">
                <a:solidFill>
                  <a:schemeClr val="hlink"/>
                </a:solidFill>
                <a:latin typeface="Arial"/>
                <a:ea typeface="Arial"/>
                <a:cs typeface="Arial"/>
                <a:sym typeface="Arial"/>
                <a:hlinkClick r:id="rId5"/>
              </a:rPr>
              <a:t>https://www.kaggle.com/key2success/top-streamed-songs-and-artists-on-spotify-of-2017</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u="sng">
                <a:solidFill>
                  <a:schemeClr val="hlink"/>
                </a:solidFill>
                <a:latin typeface="Arial"/>
                <a:ea typeface="Arial"/>
                <a:cs typeface="Arial"/>
                <a:sym typeface="Arial"/>
                <a:hlinkClick r:id="rId6"/>
              </a:rPr>
              <a:t>https://github.com/AishwaryaMurali1/DataScienceProject/blob/master/SpotifyWorldwideRanking.ipynb</a:t>
            </a:r>
            <a:r>
              <a:rPr lang="en">
                <a:latin typeface="Arial"/>
                <a:ea typeface="Arial"/>
                <a:cs typeface="Arial"/>
                <a:sym typeface="Arial"/>
              </a:rPr>
              <a:t> </a:t>
            </a:r>
            <a:endParaRPr>
              <a:latin typeface="Arial"/>
              <a:ea typeface="Arial"/>
              <a:cs typeface="Arial"/>
              <a:sym typeface="Arial"/>
            </a:endParaRPr>
          </a:p>
          <a:p>
            <a:pPr indent="0" lvl="0" marL="457200" rtl="0" algn="l">
              <a:spcBef>
                <a:spcPts val="1600"/>
              </a:spcBef>
              <a:spcAft>
                <a:spcPts val="1600"/>
              </a:spcAft>
              <a:buNone/>
            </a:pPr>
            <a:r>
              <a:t/>
            </a:r>
            <a:endParaRPr>
              <a:latin typeface="Arial"/>
              <a:ea typeface="Arial"/>
              <a:cs typeface="Arial"/>
              <a:sym typeface="Arial"/>
            </a:endParaRPr>
          </a:p>
        </p:txBody>
      </p:sp>
      <p:pic>
        <p:nvPicPr>
          <p:cNvPr id="210" name="Google Shape;210;p32"/>
          <p:cNvPicPr preferRelativeResize="0"/>
          <p:nvPr/>
        </p:nvPicPr>
        <p:blipFill>
          <a:blip r:embed="rId7">
            <a:alphaModFix/>
          </a:blip>
          <a:stretch>
            <a:fillRect/>
          </a:stretch>
        </p:blipFill>
        <p:spPr>
          <a:xfrm>
            <a:off x="6302175" y="3736475"/>
            <a:ext cx="1136400" cy="1141450"/>
          </a:xfrm>
          <a:prstGeom prst="rect">
            <a:avLst/>
          </a:prstGeom>
          <a:noFill/>
          <a:ln>
            <a:noFill/>
          </a:ln>
        </p:spPr>
      </p:pic>
      <p:pic>
        <p:nvPicPr>
          <p:cNvPr id="211" name="Google Shape;211;p32"/>
          <p:cNvPicPr preferRelativeResize="0"/>
          <p:nvPr/>
        </p:nvPicPr>
        <p:blipFill>
          <a:blip r:embed="rId8">
            <a:alphaModFix/>
          </a:blip>
          <a:stretch>
            <a:fillRect/>
          </a:stretch>
        </p:blipFill>
        <p:spPr>
          <a:xfrm>
            <a:off x="7580074" y="3715899"/>
            <a:ext cx="1182600" cy="1182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sp>
        <p:nvSpPr>
          <p:cNvPr id="75" name="Google Shape;75;p15"/>
          <p:cNvSpPr txBox="1"/>
          <p:nvPr/>
        </p:nvSpPr>
        <p:spPr>
          <a:xfrm>
            <a:off x="355800" y="1237775"/>
            <a:ext cx="8432400" cy="37128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highlight>
                  <a:srgbClr val="FFFFFF"/>
                </a:highlight>
              </a:rPr>
              <a:t>Content:</a:t>
            </a:r>
            <a:r>
              <a:rPr lang="en">
                <a:solidFill>
                  <a:schemeClr val="dk2"/>
                </a:solidFill>
                <a:highlight>
                  <a:srgbClr val="FFFFFF"/>
                </a:highlight>
              </a:rPr>
              <a:t> The original dataset contains the daily ranking of the 200 most listened songs in 53 countries from 2017 and 2018 by Spotify users.</a:t>
            </a:r>
            <a:endParaRPr>
              <a:solidFill>
                <a:schemeClr val="dk2"/>
              </a:solidFill>
              <a:highlight>
                <a:srgbClr val="FFFFFF"/>
              </a:highlight>
            </a:endParaRPr>
          </a:p>
          <a:p>
            <a:pPr indent="0" lvl="0" marL="0" rtl="0" algn="l">
              <a:spcBef>
                <a:spcPts val="0"/>
              </a:spcBef>
              <a:spcAft>
                <a:spcPts val="0"/>
              </a:spcAft>
              <a:buNone/>
            </a:pPr>
            <a:r>
              <a:rPr b="1" lang="en">
                <a:solidFill>
                  <a:schemeClr val="dk2"/>
                </a:solidFill>
                <a:highlight>
                  <a:srgbClr val="FFFFFF"/>
                </a:highlight>
              </a:rPr>
              <a:t>Link:</a:t>
            </a:r>
            <a:r>
              <a:rPr lang="en">
                <a:solidFill>
                  <a:schemeClr val="dk2"/>
                </a:solidFill>
                <a:highlight>
                  <a:srgbClr val="FFFFFF"/>
                </a:highlight>
              </a:rPr>
              <a:t> </a:t>
            </a:r>
            <a:r>
              <a:rPr lang="en" u="sng">
                <a:solidFill>
                  <a:schemeClr val="hlink"/>
                </a:solidFill>
                <a:highlight>
                  <a:srgbClr val="FFFFFF"/>
                </a:highlight>
                <a:hlinkClick r:id="rId3"/>
              </a:rPr>
              <a:t>https://www.kaggle.com/edumucelli/spotifys-worldwide-daily-song-ranking</a:t>
            </a:r>
            <a:endParaRPr>
              <a:solidFill>
                <a:schemeClr val="dk2"/>
              </a:solidFill>
              <a:highlight>
                <a:srgbClr val="FFFFFF"/>
              </a:highlight>
            </a:endParaRPr>
          </a:p>
          <a:p>
            <a:pPr indent="0" lvl="0" marL="0" rtl="0" algn="l">
              <a:spcBef>
                <a:spcPts val="0"/>
              </a:spcBef>
              <a:spcAft>
                <a:spcPts val="0"/>
              </a:spcAft>
              <a:buNone/>
            </a:pPr>
            <a:r>
              <a:rPr b="1" lang="en">
                <a:solidFill>
                  <a:schemeClr val="dk2"/>
                </a:solidFill>
                <a:highlight>
                  <a:srgbClr val="FFFFFF"/>
                </a:highlight>
              </a:rPr>
              <a:t>Original Big Data Set:</a:t>
            </a:r>
            <a:endParaRPr b="1">
              <a:solidFill>
                <a:schemeClr val="dk2"/>
              </a:solidFill>
              <a:highlight>
                <a:srgbClr val="FFFFFF"/>
              </a:highlight>
            </a:endParaRPr>
          </a:p>
          <a:p>
            <a:pPr indent="-317500" lvl="0" marL="457200" rtl="0" algn="l">
              <a:spcBef>
                <a:spcPts val="0"/>
              </a:spcBef>
              <a:spcAft>
                <a:spcPts val="0"/>
              </a:spcAft>
              <a:buClr>
                <a:schemeClr val="dk2"/>
              </a:buClr>
              <a:buSzPts val="1400"/>
              <a:buChar char="●"/>
            </a:pPr>
            <a:r>
              <a:rPr b="1" lang="en">
                <a:solidFill>
                  <a:schemeClr val="dk2"/>
                </a:solidFill>
                <a:highlight>
                  <a:srgbClr val="FFFFFF"/>
                </a:highlight>
              </a:rPr>
              <a:t>Shape</a:t>
            </a:r>
            <a:r>
              <a:rPr lang="en">
                <a:solidFill>
                  <a:schemeClr val="dk2"/>
                </a:solidFill>
                <a:highlight>
                  <a:srgbClr val="FFFFFF"/>
                </a:highlight>
              </a:rPr>
              <a:t>: (3441197, 7)</a:t>
            </a:r>
            <a:endParaRPr>
              <a:solidFill>
                <a:schemeClr val="dk2"/>
              </a:solidFill>
              <a:highlight>
                <a:srgbClr val="FFFFFF"/>
              </a:highlight>
            </a:endParaRPr>
          </a:p>
          <a:p>
            <a:pPr indent="-317500" lvl="0" marL="457200" rtl="0" algn="l">
              <a:spcBef>
                <a:spcPts val="0"/>
              </a:spcBef>
              <a:spcAft>
                <a:spcPts val="0"/>
              </a:spcAft>
              <a:buClr>
                <a:schemeClr val="dk2"/>
              </a:buClr>
              <a:buSzPts val="1400"/>
              <a:buChar char="●"/>
            </a:pPr>
            <a:r>
              <a:rPr b="1" lang="en">
                <a:solidFill>
                  <a:schemeClr val="dk2"/>
                </a:solidFill>
                <a:highlight>
                  <a:srgbClr val="FFFFFF"/>
                </a:highlight>
              </a:rPr>
              <a:t>Feature</a:t>
            </a:r>
            <a:r>
              <a:rPr lang="en">
                <a:solidFill>
                  <a:schemeClr val="dk2"/>
                </a:solidFill>
                <a:highlight>
                  <a:srgbClr val="FFFFFF"/>
                </a:highlight>
              </a:rPr>
              <a:t>: position, track name, artists, streams, URL, date, region</a:t>
            </a:r>
            <a:endParaRPr>
              <a:solidFill>
                <a:schemeClr val="dk2"/>
              </a:solidFill>
              <a:highlight>
                <a:srgbClr val="FFFFFF"/>
              </a:highlight>
            </a:endParaRPr>
          </a:p>
          <a:p>
            <a:pPr indent="0" lvl="0" marL="0" rtl="0" algn="l">
              <a:spcBef>
                <a:spcPts val="0"/>
              </a:spcBef>
              <a:spcAft>
                <a:spcPts val="0"/>
              </a:spcAft>
              <a:buNone/>
            </a:pPr>
            <a:r>
              <a:rPr b="1" lang="en">
                <a:solidFill>
                  <a:schemeClr val="dk2"/>
                </a:solidFill>
                <a:highlight>
                  <a:srgbClr val="FFFFFF"/>
                </a:highlight>
              </a:rPr>
              <a:t>After data cleaning and processing: </a:t>
            </a:r>
            <a:r>
              <a:rPr lang="en">
                <a:solidFill>
                  <a:schemeClr val="dk2"/>
                </a:solidFill>
                <a:highlight>
                  <a:srgbClr val="FFFFFF"/>
                </a:highlight>
              </a:rPr>
              <a:t>(you can see how we implement it in the later slides)</a:t>
            </a:r>
            <a:endParaRPr>
              <a:solidFill>
                <a:schemeClr val="dk2"/>
              </a:solidFill>
              <a:highlight>
                <a:srgbClr val="FFFFFF"/>
              </a:highlight>
            </a:endParaRPr>
          </a:p>
          <a:p>
            <a:pPr indent="-317500" lvl="0" marL="457200" rtl="0" algn="l">
              <a:spcBef>
                <a:spcPts val="0"/>
              </a:spcBef>
              <a:spcAft>
                <a:spcPts val="0"/>
              </a:spcAft>
              <a:buClr>
                <a:schemeClr val="dk2"/>
              </a:buClr>
              <a:buSzPts val="1400"/>
              <a:buChar char="●"/>
            </a:pPr>
            <a:r>
              <a:rPr b="1" lang="en">
                <a:solidFill>
                  <a:schemeClr val="dk2"/>
                </a:solidFill>
                <a:highlight>
                  <a:srgbClr val="FFFFFF"/>
                </a:highlight>
              </a:rPr>
              <a:t>Shape: </a:t>
            </a:r>
            <a:r>
              <a:rPr lang="en">
                <a:solidFill>
                  <a:schemeClr val="dk2"/>
                </a:solidFill>
                <a:highlight>
                  <a:srgbClr val="FFFFFF"/>
                </a:highlight>
              </a:rPr>
              <a:t>(1152043, 20)</a:t>
            </a:r>
            <a:endParaRPr>
              <a:solidFill>
                <a:schemeClr val="dk2"/>
              </a:solidFill>
              <a:highlight>
                <a:srgbClr val="FFFFFF"/>
              </a:highlight>
            </a:endParaRPr>
          </a:p>
          <a:p>
            <a:pPr indent="-317500" lvl="0" marL="457200" rtl="0" algn="l">
              <a:spcBef>
                <a:spcPts val="0"/>
              </a:spcBef>
              <a:spcAft>
                <a:spcPts val="0"/>
              </a:spcAft>
              <a:buClr>
                <a:schemeClr val="dk2"/>
              </a:buClr>
              <a:buSzPts val="1400"/>
              <a:buChar char="●"/>
            </a:pPr>
            <a:r>
              <a:rPr b="1" lang="en">
                <a:solidFill>
                  <a:schemeClr val="dk2"/>
                </a:solidFill>
                <a:highlight>
                  <a:srgbClr val="FFFFFF"/>
                </a:highlight>
              </a:rPr>
              <a:t>Feature</a:t>
            </a:r>
            <a:r>
              <a:rPr lang="en">
                <a:solidFill>
                  <a:schemeClr val="dk2"/>
                </a:solidFill>
                <a:highlight>
                  <a:srgbClr val="FFFFFF"/>
                </a:highlight>
              </a:rPr>
              <a:t>: position, name, artist, streams, date, region, </a:t>
            </a:r>
            <a:r>
              <a:rPr lang="en">
                <a:solidFill>
                  <a:schemeClr val="dk2"/>
                </a:solidFill>
              </a:rPr>
              <a:t>danceability, energy, key, loudness, mode, speechiness, acousticness, instrumentalness, liveness, valence, tempo, duration_ms, time_signature</a:t>
            </a:r>
            <a:endParaRPr>
              <a:solidFill>
                <a:schemeClr val="dk2"/>
              </a:solidFill>
            </a:endParaRPr>
          </a:p>
          <a:p>
            <a:pPr indent="0" lvl="0" marL="0" rtl="0" algn="l">
              <a:spcBef>
                <a:spcPts val="0"/>
              </a:spcBef>
              <a:spcAft>
                <a:spcPts val="0"/>
              </a:spcAft>
              <a:buNone/>
            </a:pPr>
            <a:r>
              <a:t/>
            </a:r>
            <a:endParaRPr>
              <a:solidFill>
                <a:schemeClr val="dk2"/>
              </a:solidFill>
              <a:highlight>
                <a:srgbClr val="FFFFFF"/>
              </a:highlight>
            </a:endParaRPr>
          </a:p>
          <a:p>
            <a:pPr indent="0" lvl="0" marL="0" rtl="0" algn="l">
              <a:spcBef>
                <a:spcPts val="0"/>
              </a:spcBef>
              <a:spcAft>
                <a:spcPts val="0"/>
              </a:spcAft>
              <a:buNone/>
            </a:pPr>
            <a:r>
              <a:t/>
            </a:r>
            <a:endParaRPr b="1">
              <a:solidFill>
                <a:schemeClr val="dk2"/>
              </a:solidFill>
              <a:highlight>
                <a:srgbClr val="FFFFFF"/>
              </a:highlight>
            </a:endParaRPr>
          </a:p>
          <a:p>
            <a:pPr indent="0" lvl="0" marL="0" rtl="0" algn="l">
              <a:spcBef>
                <a:spcPts val="0"/>
              </a:spcBef>
              <a:spcAft>
                <a:spcPts val="0"/>
              </a:spcAft>
              <a:buNone/>
            </a:pPr>
            <a:r>
              <a:t/>
            </a:r>
            <a:endParaRPr b="1">
              <a:solidFill>
                <a:schemeClr val="dk2"/>
              </a:solidFill>
              <a:highlight>
                <a:srgbClr val="FFFFFF"/>
              </a:highlight>
            </a:endParaRPr>
          </a:p>
          <a:p>
            <a:pPr indent="0" lvl="0" marL="0" rtl="0" algn="l">
              <a:spcBef>
                <a:spcPts val="0"/>
              </a:spcBef>
              <a:spcAft>
                <a:spcPts val="0"/>
              </a:spcAft>
              <a:buNone/>
            </a:pPr>
            <a:r>
              <a:t/>
            </a:r>
            <a:endParaRPr sz="1050">
              <a:solidFill>
                <a:schemeClr val="dk2"/>
              </a:solidFill>
              <a:highlight>
                <a:srgbClr val="FFFFFF"/>
              </a:highlight>
            </a:endParaRPr>
          </a:p>
        </p:txBody>
      </p:sp>
      <p:pic>
        <p:nvPicPr>
          <p:cNvPr id="76" name="Google Shape;76;p15"/>
          <p:cNvPicPr preferRelativeResize="0"/>
          <p:nvPr/>
        </p:nvPicPr>
        <p:blipFill>
          <a:blip r:embed="rId4">
            <a:alphaModFix/>
          </a:blip>
          <a:stretch>
            <a:fillRect/>
          </a:stretch>
        </p:blipFill>
        <p:spPr>
          <a:xfrm>
            <a:off x="876775" y="3682000"/>
            <a:ext cx="1224600" cy="1224600"/>
          </a:xfrm>
          <a:prstGeom prst="rect">
            <a:avLst/>
          </a:prstGeom>
          <a:noFill/>
          <a:ln>
            <a:noFill/>
          </a:ln>
        </p:spPr>
      </p:pic>
      <p:pic>
        <p:nvPicPr>
          <p:cNvPr id="77" name="Google Shape;77;p15"/>
          <p:cNvPicPr preferRelativeResize="0"/>
          <p:nvPr/>
        </p:nvPicPr>
        <p:blipFill>
          <a:blip r:embed="rId5">
            <a:alphaModFix/>
          </a:blip>
          <a:stretch>
            <a:fillRect/>
          </a:stretch>
        </p:blipFill>
        <p:spPr>
          <a:xfrm>
            <a:off x="2457763" y="3676950"/>
            <a:ext cx="1209112" cy="1209112"/>
          </a:xfrm>
          <a:prstGeom prst="rect">
            <a:avLst/>
          </a:prstGeom>
          <a:noFill/>
          <a:ln>
            <a:noFill/>
          </a:ln>
        </p:spPr>
      </p:pic>
      <p:pic>
        <p:nvPicPr>
          <p:cNvPr id="78" name="Google Shape;78;p15"/>
          <p:cNvPicPr preferRelativeResize="0"/>
          <p:nvPr/>
        </p:nvPicPr>
        <p:blipFill>
          <a:blip r:embed="rId6">
            <a:alphaModFix/>
          </a:blip>
          <a:stretch>
            <a:fillRect/>
          </a:stretch>
        </p:blipFill>
        <p:spPr>
          <a:xfrm>
            <a:off x="3923326" y="3410824"/>
            <a:ext cx="1530575" cy="1530600"/>
          </a:xfrm>
          <a:prstGeom prst="rect">
            <a:avLst/>
          </a:prstGeom>
          <a:noFill/>
          <a:ln>
            <a:noFill/>
          </a:ln>
        </p:spPr>
      </p:pic>
      <p:pic>
        <p:nvPicPr>
          <p:cNvPr id="79" name="Google Shape;79;p15"/>
          <p:cNvPicPr preferRelativeResize="0"/>
          <p:nvPr/>
        </p:nvPicPr>
        <p:blipFill>
          <a:blip r:embed="rId7">
            <a:alphaModFix/>
          </a:blip>
          <a:stretch>
            <a:fillRect/>
          </a:stretch>
        </p:blipFill>
        <p:spPr>
          <a:xfrm>
            <a:off x="5710338" y="3630525"/>
            <a:ext cx="1301975" cy="1301975"/>
          </a:xfrm>
          <a:prstGeom prst="rect">
            <a:avLst/>
          </a:prstGeom>
          <a:noFill/>
          <a:ln>
            <a:noFill/>
          </a:ln>
        </p:spPr>
      </p:pic>
      <p:pic>
        <p:nvPicPr>
          <p:cNvPr id="80" name="Google Shape;80;p15"/>
          <p:cNvPicPr preferRelativeResize="0"/>
          <p:nvPr/>
        </p:nvPicPr>
        <p:blipFill>
          <a:blip r:embed="rId8">
            <a:alphaModFix/>
          </a:blip>
          <a:stretch>
            <a:fillRect/>
          </a:stretch>
        </p:blipFill>
        <p:spPr>
          <a:xfrm>
            <a:off x="7199650" y="3715650"/>
            <a:ext cx="1157300" cy="115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65500" y="1296450"/>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86" name="Google Shape;86;p16"/>
          <p:cNvSpPr txBox="1"/>
          <p:nvPr>
            <p:ph idx="1" type="subTitle"/>
          </p:nvPr>
        </p:nvSpPr>
        <p:spPr>
          <a:xfrm>
            <a:off x="265500" y="31791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Some Existing Solution From Other Study</a:t>
            </a:r>
            <a:endParaRPr sz="1600"/>
          </a:p>
        </p:txBody>
      </p:sp>
      <p:sp>
        <p:nvSpPr>
          <p:cNvPr id="87" name="Google Shape;8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u="sng">
                <a:solidFill>
                  <a:schemeClr val="hlink"/>
                </a:solidFill>
                <a:latin typeface="Arial"/>
                <a:ea typeface="Arial"/>
                <a:cs typeface="Arial"/>
                <a:sym typeface="Arial"/>
                <a:hlinkClick r:id="rId3"/>
              </a:rPr>
              <a:t>Iris Dorn and Arin G </a:t>
            </a:r>
            <a:r>
              <a:rPr lang="en" sz="1400">
                <a:latin typeface="Arial"/>
                <a:ea typeface="Arial"/>
                <a:cs typeface="Arial"/>
                <a:sym typeface="Arial"/>
              </a:rPr>
              <a:t>trained model predictions regarding streams and position, respective to time. And their study explored songs features and their correlation to ranking and streams, also attempted to ARIMA modeling. Feature like, Artist, track name, danceability, duration, energy, instrumentals, key, liveness, loudness, mode and etc.</a:t>
            </a:r>
            <a:endParaRPr sz="1400">
              <a:latin typeface="Arial"/>
              <a:ea typeface="Arial"/>
              <a:cs typeface="Arial"/>
              <a:sym typeface="Arial"/>
            </a:endParaRPr>
          </a:p>
          <a:p>
            <a:pPr indent="0" lvl="0" marL="0" rtl="0" algn="l">
              <a:spcBef>
                <a:spcPts val="1600"/>
              </a:spcBef>
              <a:spcAft>
                <a:spcPts val="0"/>
              </a:spcAft>
              <a:buNone/>
            </a:pPr>
            <a:r>
              <a:rPr lang="en" sz="1400" u="sng">
                <a:solidFill>
                  <a:schemeClr val="hlink"/>
                </a:solidFill>
                <a:latin typeface="Arial"/>
                <a:ea typeface="Arial"/>
                <a:cs typeface="Arial"/>
                <a:sym typeface="Arial"/>
                <a:hlinkClick r:id="rId4"/>
              </a:rPr>
              <a:t>Sweetmusicality</a:t>
            </a:r>
            <a:r>
              <a:rPr lang="en" sz="1400">
                <a:latin typeface="Arial"/>
                <a:ea typeface="Arial"/>
                <a:cs typeface="Arial"/>
                <a:sym typeface="Arial"/>
              </a:rPr>
              <a:t> using proportion - by using the percent the song was streamed relative to all other songs. And the result showed the top streamed song on Spotify by country, and correlation between the top stream songs and artists.</a:t>
            </a:r>
            <a:endParaRPr sz="1400">
              <a:latin typeface="Arial"/>
              <a:ea typeface="Arial"/>
              <a:cs typeface="Arial"/>
              <a:sym typeface="Arial"/>
            </a:endParaRPr>
          </a:p>
          <a:p>
            <a:pPr indent="0" lvl="0" marL="0" rtl="0" algn="l">
              <a:spcBef>
                <a:spcPts val="1600"/>
              </a:spcBef>
              <a:spcAft>
                <a:spcPts val="1600"/>
              </a:spcAft>
              <a:buNone/>
            </a:pPr>
            <a:r>
              <a:t/>
            </a:r>
            <a:endParaRPr sz="1400">
              <a:latin typeface="Arial"/>
              <a:ea typeface="Arial"/>
              <a:cs typeface="Arial"/>
              <a:sym typeface="Arial"/>
            </a:endParaRPr>
          </a:p>
        </p:txBody>
      </p:sp>
      <p:pic>
        <p:nvPicPr>
          <p:cNvPr id="88" name="Google Shape;88;p16"/>
          <p:cNvPicPr preferRelativeResize="0"/>
          <p:nvPr/>
        </p:nvPicPr>
        <p:blipFill>
          <a:blip r:embed="rId5">
            <a:alphaModFix/>
          </a:blip>
          <a:stretch>
            <a:fillRect/>
          </a:stretch>
        </p:blipFill>
        <p:spPr>
          <a:xfrm>
            <a:off x="1545363" y="318263"/>
            <a:ext cx="1607726" cy="1607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a:t>
            </a:r>
            <a:endParaRPr/>
          </a:p>
        </p:txBody>
      </p:sp>
      <p:sp>
        <p:nvSpPr>
          <p:cNvPr id="99" name="Google Shape;99;p18"/>
          <p:cNvSpPr txBox="1"/>
          <p:nvPr>
            <p:ph idx="1" type="body"/>
          </p:nvPr>
        </p:nvSpPr>
        <p:spPr>
          <a:xfrm>
            <a:off x="311700" y="1234075"/>
            <a:ext cx="8520600" cy="3334800"/>
          </a:xfrm>
          <a:prstGeom prst="rect">
            <a:avLst/>
          </a:prstGeom>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00000"/>
              </a:lnSpc>
              <a:spcBef>
                <a:spcPts val="1100"/>
              </a:spcBef>
              <a:spcAft>
                <a:spcPts val="0"/>
              </a:spcAft>
              <a:buSzPts val="1400"/>
              <a:buFont typeface="Arial"/>
              <a:buAutoNum type="romanUcPeriod"/>
            </a:pPr>
            <a:r>
              <a:rPr b="1" lang="en" sz="1400">
                <a:highlight>
                  <a:srgbClr val="FFFFFF"/>
                </a:highlight>
                <a:latin typeface="Arial"/>
                <a:ea typeface="Arial"/>
                <a:cs typeface="Arial"/>
                <a:sym typeface="Arial"/>
              </a:rPr>
              <a:t>Read Data In</a:t>
            </a:r>
            <a:endParaRPr b="1" sz="1400">
              <a:highlight>
                <a:srgbClr val="FFFFFF"/>
              </a:highlight>
              <a:latin typeface="Arial"/>
              <a:ea typeface="Arial"/>
              <a:cs typeface="Arial"/>
              <a:sym typeface="Arial"/>
            </a:endParaRPr>
          </a:p>
          <a:p>
            <a:pPr indent="-317500" lvl="0" marL="457200" rtl="0" algn="l">
              <a:lnSpc>
                <a:spcPct val="100000"/>
              </a:lnSpc>
              <a:spcBef>
                <a:spcPts val="0"/>
              </a:spcBef>
              <a:spcAft>
                <a:spcPts val="0"/>
              </a:spcAft>
              <a:buSzPts val="1400"/>
              <a:buFont typeface="Arial"/>
              <a:buAutoNum type="romanUcPeriod"/>
            </a:pPr>
            <a:r>
              <a:rPr b="1" lang="en" sz="1400">
                <a:highlight>
                  <a:srgbClr val="FFFFFF"/>
                </a:highlight>
                <a:latin typeface="Arial"/>
                <a:ea typeface="Arial"/>
                <a:cs typeface="Arial"/>
                <a:sym typeface="Arial"/>
              </a:rPr>
              <a:t>Data Cleaning and Processing</a:t>
            </a:r>
            <a:endParaRPr b="1" sz="1400">
              <a:highlight>
                <a:srgbClr val="FFFFFF"/>
              </a:highlight>
              <a:latin typeface="Arial"/>
              <a:ea typeface="Arial"/>
              <a:cs typeface="Arial"/>
              <a:sym typeface="Arial"/>
            </a:endParaRPr>
          </a:p>
          <a:p>
            <a:pPr indent="-317500" lvl="1" marL="914400" rtl="0" algn="l">
              <a:lnSpc>
                <a:spcPct val="100000"/>
              </a:lnSpc>
              <a:spcBef>
                <a:spcPts val="0"/>
              </a:spcBef>
              <a:spcAft>
                <a:spcPts val="0"/>
              </a:spcAft>
              <a:buSzPts val="1400"/>
              <a:buFont typeface="Arial"/>
              <a:buAutoNum type="alphaUcPeriod"/>
            </a:pPr>
            <a:r>
              <a:rPr lang="en">
                <a:highlight>
                  <a:srgbClr val="FFFFFF"/>
                </a:highlight>
                <a:latin typeface="Arial"/>
                <a:ea typeface="Arial"/>
                <a:cs typeface="Arial"/>
                <a:sym typeface="Arial"/>
              </a:rPr>
              <a:t>Drop URL column</a:t>
            </a:r>
            <a:endParaRPr>
              <a:highlight>
                <a:srgbClr val="FFFFFF"/>
              </a:highlight>
              <a:latin typeface="Arial"/>
              <a:ea typeface="Arial"/>
              <a:cs typeface="Arial"/>
              <a:sym typeface="Arial"/>
            </a:endParaRPr>
          </a:p>
          <a:p>
            <a:pPr indent="-317500" lvl="1" marL="914400" rtl="0" algn="l">
              <a:lnSpc>
                <a:spcPct val="100000"/>
              </a:lnSpc>
              <a:spcBef>
                <a:spcPts val="0"/>
              </a:spcBef>
              <a:spcAft>
                <a:spcPts val="0"/>
              </a:spcAft>
              <a:buSzPts val="1400"/>
              <a:buFont typeface="Helvetica Neue"/>
              <a:buAutoNum type="alphaUcPeriod"/>
            </a:pPr>
            <a:r>
              <a:rPr lang="en">
                <a:highlight>
                  <a:srgbClr val="FFFFFF"/>
                </a:highlight>
                <a:latin typeface="Arial"/>
                <a:ea typeface="Arial"/>
                <a:cs typeface="Arial"/>
                <a:sym typeface="Arial"/>
              </a:rPr>
              <a:t>Concatenate 2017 &amp; 2018 data</a:t>
            </a:r>
            <a:endParaRPr>
              <a:highlight>
                <a:srgbClr val="FFFFFF"/>
              </a:highlight>
              <a:latin typeface="Arial"/>
              <a:ea typeface="Arial"/>
              <a:cs typeface="Arial"/>
              <a:sym typeface="Arial"/>
            </a:endParaRPr>
          </a:p>
          <a:p>
            <a:pPr indent="-317500" lvl="1" marL="914400" rtl="0" algn="l">
              <a:lnSpc>
                <a:spcPct val="100000"/>
              </a:lnSpc>
              <a:spcBef>
                <a:spcPts val="0"/>
              </a:spcBef>
              <a:spcAft>
                <a:spcPts val="0"/>
              </a:spcAft>
              <a:buSzPts val="1400"/>
              <a:buFont typeface="Arial"/>
              <a:buAutoNum type="alphaUcPeriod"/>
            </a:pPr>
            <a:r>
              <a:rPr lang="en">
                <a:highlight>
                  <a:srgbClr val="FFFFFF"/>
                </a:highlight>
                <a:latin typeface="Arial"/>
                <a:ea typeface="Arial"/>
                <a:cs typeface="Arial"/>
                <a:sym typeface="Arial"/>
              </a:rPr>
              <a:t>Split datetime and convert object datetype data to </a:t>
            </a:r>
            <a:r>
              <a:rPr lang="en">
                <a:highlight>
                  <a:srgbClr val="FFFFFF"/>
                </a:highlight>
                <a:latin typeface="Arial"/>
                <a:ea typeface="Arial"/>
                <a:cs typeface="Arial"/>
                <a:sym typeface="Arial"/>
              </a:rPr>
              <a:t>numerical</a:t>
            </a:r>
            <a:r>
              <a:rPr lang="en">
                <a:highlight>
                  <a:srgbClr val="FFFFFF"/>
                </a:highlight>
                <a:latin typeface="Arial"/>
                <a:ea typeface="Arial"/>
                <a:cs typeface="Arial"/>
                <a:sym typeface="Arial"/>
              </a:rPr>
              <a:t> numbers</a:t>
            </a:r>
            <a:endParaRPr>
              <a:highlight>
                <a:srgbClr val="FFFFFF"/>
              </a:highlight>
              <a:latin typeface="Arial"/>
              <a:ea typeface="Arial"/>
              <a:cs typeface="Arial"/>
              <a:sym typeface="Arial"/>
            </a:endParaRPr>
          </a:p>
          <a:p>
            <a:pPr indent="-317500" lvl="1" marL="914400" rtl="0" algn="l">
              <a:lnSpc>
                <a:spcPct val="100000"/>
              </a:lnSpc>
              <a:spcBef>
                <a:spcPts val="0"/>
              </a:spcBef>
              <a:spcAft>
                <a:spcPts val="0"/>
              </a:spcAft>
              <a:buSzPts val="1400"/>
              <a:buFont typeface="Arial"/>
              <a:buAutoNum type="alphaUcPeriod"/>
            </a:pPr>
            <a:r>
              <a:rPr lang="en">
                <a:highlight>
                  <a:srgbClr val="FFFFFF"/>
                </a:highlight>
                <a:latin typeface="Arial"/>
                <a:ea typeface="Arial"/>
                <a:cs typeface="Arial"/>
                <a:sym typeface="Arial"/>
              </a:rPr>
              <a:t>Create reference table for name, artist, and region</a:t>
            </a:r>
            <a:endParaRPr>
              <a:highlight>
                <a:srgbClr val="FFFFFF"/>
              </a:highlight>
              <a:latin typeface="Arial"/>
              <a:ea typeface="Arial"/>
              <a:cs typeface="Arial"/>
              <a:sym typeface="Arial"/>
            </a:endParaRPr>
          </a:p>
          <a:p>
            <a:pPr indent="-317500" lvl="1" marL="914400" rtl="0" algn="l">
              <a:lnSpc>
                <a:spcPct val="100000"/>
              </a:lnSpc>
              <a:spcBef>
                <a:spcPts val="0"/>
              </a:spcBef>
              <a:spcAft>
                <a:spcPts val="0"/>
              </a:spcAft>
              <a:buSzPts val="1400"/>
              <a:buFont typeface="Arial"/>
              <a:buAutoNum type="alphaUcPeriod"/>
            </a:pPr>
            <a:r>
              <a:rPr lang="en">
                <a:highlight>
                  <a:srgbClr val="FFFFFF"/>
                </a:highlight>
                <a:latin typeface="Arial"/>
                <a:ea typeface="Arial"/>
                <a:cs typeface="Arial"/>
                <a:sym typeface="Arial"/>
              </a:rPr>
              <a:t>Deal with NaNs (Missing values)</a:t>
            </a:r>
            <a:endParaRPr>
              <a:highlight>
                <a:srgbClr val="FFFFFF"/>
              </a:highlight>
              <a:latin typeface="Arial"/>
              <a:ea typeface="Arial"/>
              <a:cs typeface="Arial"/>
              <a:sym typeface="Arial"/>
            </a:endParaRPr>
          </a:p>
          <a:p>
            <a:pPr indent="-317500" lvl="1" marL="914400" rtl="0" algn="l">
              <a:lnSpc>
                <a:spcPct val="100000"/>
              </a:lnSpc>
              <a:spcBef>
                <a:spcPts val="0"/>
              </a:spcBef>
              <a:spcAft>
                <a:spcPts val="0"/>
              </a:spcAft>
              <a:buSzPts val="1400"/>
              <a:buFont typeface="Arial"/>
              <a:buAutoNum type="alphaUcPeriod"/>
            </a:pPr>
            <a:r>
              <a:rPr lang="en">
                <a:highlight>
                  <a:srgbClr val="FFFFFF"/>
                </a:highlight>
                <a:latin typeface="Arial"/>
                <a:ea typeface="Arial"/>
                <a:cs typeface="Arial"/>
                <a:sym typeface="Arial"/>
              </a:rPr>
              <a:t>Standardize</a:t>
            </a:r>
            <a:r>
              <a:rPr lang="en">
                <a:highlight>
                  <a:srgbClr val="FFFFFF"/>
                </a:highlight>
                <a:latin typeface="Arial"/>
                <a:ea typeface="Arial"/>
                <a:cs typeface="Arial"/>
                <a:sym typeface="Arial"/>
              </a:rPr>
              <a:t> continuous columns</a:t>
            </a:r>
            <a:endParaRPr>
              <a:highlight>
                <a:srgbClr val="FFFFFF"/>
              </a:highlight>
              <a:latin typeface="Arial"/>
              <a:ea typeface="Arial"/>
              <a:cs typeface="Arial"/>
              <a:sym typeface="Arial"/>
            </a:endParaRPr>
          </a:p>
          <a:p>
            <a:pPr indent="-317500" lvl="0" marL="457200" rtl="0" algn="l">
              <a:lnSpc>
                <a:spcPct val="100000"/>
              </a:lnSpc>
              <a:spcBef>
                <a:spcPts val="0"/>
              </a:spcBef>
              <a:spcAft>
                <a:spcPts val="0"/>
              </a:spcAft>
              <a:buSzPts val="1400"/>
              <a:buFont typeface="Arial"/>
              <a:buAutoNum type="romanUcPeriod"/>
            </a:pPr>
            <a:r>
              <a:rPr b="1" lang="en" sz="1400">
                <a:highlight>
                  <a:srgbClr val="FFFFFF"/>
                </a:highlight>
                <a:latin typeface="Arial"/>
                <a:ea typeface="Arial"/>
                <a:cs typeface="Arial"/>
                <a:sym typeface="Arial"/>
              </a:rPr>
              <a:t>Split Data into Train-Valid-Test Data Sets</a:t>
            </a:r>
            <a:endParaRPr b="1" sz="1400">
              <a:highlight>
                <a:srgbClr val="FFFFFF"/>
              </a:highlight>
              <a:latin typeface="Arial"/>
              <a:ea typeface="Arial"/>
              <a:cs typeface="Arial"/>
              <a:sym typeface="Arial"/>
            </a:endParaRPr>
          </a:p>
          <a:p>
            <a:pPr indent="-317500" lvl="0" marL="457200" rtl="0" algn="l">
              <a:lnSpc>
                <a:spcPct val="100000"/>
              </a:lnSpc>
              <a:spcBef>
                <a:spcPts val="0"/>
              </a:spcBef>
              <a:spcAft>
                <a:spcPts val="0"/>
              </a:spcAft>
              <a:buSzPts val="1400"/>
              <a:buFont typeface="Arial"/>
              <a:buAutoNum type="romanUcPeriod"/>
            </a:pPr>
            <a:r>
              <a:rPr b="1" lang="en" sz="1400">
                <a:highlight>
                  <a:srgbClr val="FFFFFF"/>
                </a:highlight>
                <a:latin typeface="Arial"/>
                <a:ea typeface="Arial"/>
                <a:cs typeface="Arial"/>
                <a:sym typeface="Arial"/>
              </a:rPr>
              <a:t>Build Random Forests Models and Neural Networks Models</a:t>
            </a:r>
            <a:endParaRPr b="1" sz="1400">
              <a:highlight>
                <a:srgbClr val="FFFFFF"/>
              </a:highlight>
              <a:latin typeface="Arial"/>
              <a:ea typeface="Arial"/>
              <a:cs typeface="Arial"/>
              <a:sym typeface="Arial"/>
            </a:endParaRPr>
          </a:p>
          <a:p>
            <a:pPr indent="-317500" lvl="0" marL="457200" rtl="0" algn="l">
              <a:lnSpc>
                <a:spcPct val="100000"/>
              </a:lnSpc>
              <a:spcBef>
                <a:spcPts val="0"/>
              </a:spcBef>
              <a:spcAft>
                <a:spcPts val="0"/>
              </a:spcAft>
              <a:buSzPts val="1400"/>
              <a:buFont typeface="Arial"/>
              <a:buAutoNum type="romanUcPeriod"/>
            </a:pPr>
            <a:r>
              <a:rPr b="1" lang="en" sz="1400">
                <a:highlight>
                  <a:srgbClr val="FFFFFF"/>
                </a:highlight>
                <a:latin typeface="Arial"/>
                <a:ea typeface="Arial"/>
                <a:cs typeface="Arial"/>
                <a:sym typeface="Arial"/>
              </a:rPr>
              <a:t>Evaluate Models on Test Data Sets</a:t>
            </a:r>
            <a:endParaRPr b="1" sz="1400">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romanUcPeriod"/>
            </a:pPr>
            <a:r>
              <a:rPr lang="en"/>
              <a:t>Read Data In</a:t>
            </a:r>
            <a:endParaRPr/>
          </a:p>
        </p:txBody>
      </p:sp>
      <p:pic>
        <p:nvPicPr>
          <p:cNvPr id="105" name="Google Shape;105;p19"/>
          <p:cNvPicPr preferRelativeResize="0"/>
          <p:nvPr/>
        </p:nvPicPr>
        <p:blipFill>
          <a:blip r:embed="rId3">
            <a:alphaModFix/>
          </a:blip>
          <a:stretch>
            <a:fillRect/>
          </a:stretch>
        </p:blipFill>
        <p:spPr>
          <a:xfrm>
            <a:off x="410025" y="1145673"/>
            <a:ext cx="7178398" cy="2087975"/>
          </a:xfrm>
          <a:prstGeom prst="rect">
            <a:avLst/>
          </a:prstGeom>
          <a:noFill/>
          <a:ln>
            <a:noFill/>
          </a:ln>
        </p:spPr>
      </p:pic>
      <p:sp>
        <p:nvSpPr>
          <p:cNvPr id="106" name="Google Shape;106;p19"/>
          <p:cNvSpPr/>
          <p:nvPr/>
        </p:nvSpPr>
        <p:spPr>
          <a:xfrm>
            <a:off x="1160400" y="3512175"/>
            <a:ext cx="4455900" cy="10677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FFFFFF"/>
                </a:solidFill>
              </a:rPr>
              <a:t>This big data set has 344194 columns and 7 rows, which is a very giant data set. Therefore, we will do some data cleaning and processing in the next step</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rPr>
              <a:t>II. </a:t>
            </a:r>
            <a:r>
              <a:rPr lang="en"/>
              <a:t>Data Cleaning and Processing </a:t>
            </a:r>
            <a:endParaRPr/>
          </a:p>
        </p:txBody>
      </p:sp>
      <p:sp>
        <p:nvSpPr>
          <p:cNvPr id="112" name="Google Shape;112;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AutoNum type="alphaUcPeriod"/>
            </a:pPr>
            <a:r>
              <a:rPr lang="en" sz="1400">
                <a:latin typeface="Arial"/>
                <a:ea typeface="Arial"/>
                <a:cs typeface="Arial"/>
                <a:sym typeface="Arial"/>
              </a:rPr>
              <a:t>Drop URL Column</a:t>
            </a:r>
            <a:endParaRPr/>
          </a:p>
        </p:txBody>
      </p:sp>
      <p:pic>
        <p:nvPicPr>
          <p:cNvPr id="113" name="Google Shape;113;p20"/>
          <p:cNvPicPr preferRelativeResize="0"/>
          <p:nvPr/>
        </p:nvPicPr>
        <p:blipFill>
          <a:blip r:embed="rId3">
            <a:alphaModFix/>
          </a:blip>
          <a:stretch>
            <a:fillRect/>
          </a:stretch>
        </p:blipFill>
        <p:spPr>
          <a:xfrm>
            <a:off x="415425" y="1679250"/>
            <a:ext cx="5170000" cy="2486724"/>
          </a:xfrm>
          <a:prstGeom prst="rect">
            <a:avLst/>
          </a:prstGeom>
          <a:noFill/>
          <a:ln>
            <a:noFill/>
          </a:ln>
        </p:spPr>
      </p:pic>
      <p:sp>
        <p:nvSpPr>
          <p:cNvPr id="114" name="Google Shape;114;p20"/>
          <p:cNvSpPr/>
          <p:nvPr/>
        </p:nvSpPr>
        <p:spPr>
          <a:xfrm>
            <a:off x="6080525" y="1338325"/>
            <a:ext cx="2522100" cy="19263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FFFFFF"/>
                </a:solidFill>
              </a:rPr>
              <a:t>This is a very giant data set, since URL has nothing to do with streams, we will drop the URL column from our big data set. We will then create the features columns from this URL columns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242075" y="290275"/>
            <a:ext cx="8762700" cy="46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B. </a:t>
            </a:r>
            <a:r>
              <a:rPr lang="en" sz="1400">
                <a:highlight>
                  <a:srgbClr val="FFFFFF"/>
                </a:highlight>
                <a:latin typeface="Arial"/>
                <a:ea typeface="Arial"/>
                <a:cs typeface="Arial"/>
                <a:sym typeface="Arial"/>
              </a:rPr>
              <a:t>Concatenate 2017 &amp; 2018 data</a:t>
            </a:r>
            <a:endParaRPr sz="1400">
              <a:highlight>
                <a:srgbClr val="FFFFFF"/>
              </a:highlight>
              <a:latin typeface="Arial"/>
              <a:ea typeface="Arial"/>
              <a:cs typeface="Arial"/>
              <a:sym typeface="Arial"/>
            </a:endParaRPr>
          </a:p>
          <a:p>
            <a:pPr indent="0" lvl="0" marL="0" rtl="0" algn="l">
              <a:spcBef>
                <a:spcPts val="1600"/>
              </a:spcBef>
              <a:spcAft>
                <a:spcPts val="1600"/>
              </a:spcAft>
              <a:buNone/>
            </a:pPr>
            <a:r>
              <a:t/>
            </a:r>
            <a:endParaRPr sz="1200">
              <a:highlight>
                <a:srgbClr val="FFFFFF"/>
              </a:highlight>
              <a:latin typeface="Arial"/>
              <a:ea typeface="Arial"/>
              <a:cs typeface="Arial"/>
              <a:sym typeface="Arial"/>
            </a:endParaRPr>
          </a:p>
        </p:txBody>
      </p:sp>
      <p:pic>
        <p:nvPicPr>
          <p:cNvPr id="120" name="Google Shape;120;p21"/>
          <p:cNvPicPr preferRelativeResize="0"/>
          <p:nvPr/>
        </p:nvPicPr>
        <p:blipFill>
          <a:blip r:embed="rId3">
            <a:alphaModFix/>
          </a:blip>
          <a:stretch>
            <a:fillRect/>
          </a:stretch>
        </p:blipFill>
        <p:spPr>
          <a:xfrm>
            <a:off x="133750" y="767100"/>
            <a:ext cx="2744050" cy="2162349"/>
          </a:xfrm>
          <a:prstGeom prst="rect">
            <a:avLst/>
          </a:prstGeom>
          <a:noFill/>
          <a:ln>
            <a:noFill/>
          </a:ln>
        </p:spPr>
      </p:pic>
      <p:pic>
        <p:nvPicPr>
          <p:cNvPr id="121" name="Google Shape;121;p21"/>
          <p:cNvPicPr preferRelativeResize="0"/>
          <p:nvPr/>
        </p:nvPicPr>
        <p:blipFill>
          <a:blip r:embed="rId4">
            <a:alphaModFix/>
          </a:blip>
          <a:stretch>
            <a:fillRect/>
          </a:stretch>
        </p:blipFill>
        <p:spPr>
          <a:xfrm>
            <a:off x="5225025" y="719425"/>
            <a:ext cx="3885051" cy="3287824"/>
          </a:xfrm>
          <a:prstGeom prst="rect">
            <a:avLst/>
          </a:prstGeom>
          <a:noFill/>
          <a:ln>
            <a:noFill/>
          </a:ln>
        </p:spPr>
      </p:pic>
      <p:pic>
        <p:nvPicPr>
          <p:cNvPr id="122" name="Google Shape;122;p21"/>
          <p:cNvPicPr preferRelativeResize="0"/>
          <p:nvPr/>
        </p:nvPicPr>
        <p:blipFill>
          <a:blip r:embed="rId5">
            <a:alphaModFix/>
          </a:blip>
          <a:stretch>
            <a:fillRect/>
          </a:stretch>
        </p:blipFill>
        <p:spPr>
          <a:xfrm>
            <a:off x="2667550" y="767100"/>
            <a:ext cx="2557477" cy="2162349"/>
          </a:xfrm>
          <a:prstGeom prst="rect">
            <a:avLst/>
          </a:prstGeom>
          <a:noFill/>
          <a:ln>
            <a:noFill/>
          </a:ln>
        </p:spPr>
      </p:pic>
      <p:sp>
        <p:nvSpPr>
          <p:cNvPr id="123" name="Google Shape;123;p21"/>
          <p:cNvSpPr txBox="1"/>
          <p:nvPr/>
        </p:nvSpPr>
        <p:spPr>
          <a:xfrm>
            <a:off x="897375" y="4347650"/>
            <a:ext cx="46650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425475" y="3218250"/>
            <a:ext cx="4587600" cy="789000"/>
          </a:xfrm>
          <a:prstGeom prst="roundRect">
            <a:avLst>
              <a:gd fmla="val 16667" name="adj"/>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FFFFFF"/>
                </a:solidFill>
              </a:rPr>
              <a:t>We are merging 2017 &amp; 2018 data into the big data set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