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8" r:id="rId10"/>
    <p:sldId id="263" r:id="rId11"/>
    <p:sldId id="266" r:id="rId12"/>
    <p:sldId id="270" r:id="rId13"/>
    <p:sldId id="269" r:id="rId14"/>
    <p:sldId id="271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C92A-9CF9-43C2-8DF3-26C55275784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DF43-EC0B-4DF5-B5F9-7D81B926A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9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 </a:t>
            </a:r>
            <a:r>
              <a:rPr lang="zh-CN" altLang="en-US" dirty="0" smtClean="0"/>
              <a:t>类的数量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点集大小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原来的维度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DF43-EC0B-4DF5-B5F9-7D81B926AE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6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DF43-EC0B-4DF5-B5F9-7D81B926AE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3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1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4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3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dahao17/K-means-with-dimension-re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682096"/>
            <a:ext cx="10295466" cy="2916237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两种降维方法在</a:t>
            </a:r>
            <a:r>
              <a:rPr lang="en-US" altLang="zh-CN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中的应用</a:t>
            </a:r>
            <a:endParaRPr lang="zh-CN" altLang="en-US" sz="6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466" y="449574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PB17111612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樊金昊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Mongolian Baiti" panose="03000500000000000000" pitchFamily="66" charset="0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PB17111618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李纯羽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07" y="3483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改进思路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11" y="19934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在第二步使用不同的随机投影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在第三步使用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mailman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算法加速矩阵向量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乘法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每次实验的结果具有一定的随机性，可以通过多次实验获得更好的结果</a:t>
            </a:r>
          </a:p>
        </p:txBody>
      </p:sp>
    </p:spTree>
    <p:extLst>
      <p:ext uri="{BB962C8B-B14F-4D97-AF65-F5344CB8AC3E}">
        <p14:creationId xmlns:p14="http://schemas.microsoft.com/office/powerpoint/2010/main" val="3290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46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投影矩阵的选择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42693" y="1034304"/>
                <a:ext cx="11661376" cy="54663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1.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满足标准正态分布的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投影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矩阵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 =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  <m:r>
                      <a:rPr lang="en-US" altLang="zh-CN" sz="190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∗</m:t>
                    </m:r>
                    <m:r>
                      <a:rPr lang="en-US" altLang="zh-CN" sz="190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endParaRPr lang="en-US" altLang="zh-CN" sz="19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A(</a:t>
                </a:r>
                <a:r>
                  <a:rPr lang="en-US" altLang="zh-CN" sz="19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j) 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 N(0, 1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2.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稀疏矩阵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19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</a:t>
                </a:r>
                <a:r>
                  <a:rPr lang="en-US" altLang="zh-CN" sz="19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1/6</a:t>
                </a:r>
              </a:p>
              <a:p>
                <a:pPr marL="0" indent="0">
                  <a:buNone/>
                </a:pP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𝐴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𝑖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𝑗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)=        0                </a:t>
                </a:r>
                <a:r>
                  <a:rPr lang="en-US" altLang="zh-CN" sz="19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2/3</a:t>
                </a: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19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</a:t>
                </a:r>
                <a:r>
                  <a:rPr lang="en-US" altLang="zh-CN" sz="19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1/6</a:t>
                </a:r>
              </a:p>
              <a:p>
                <a:pPr marL="0" indent="0">
                  <a:buNone/>
                </a:pPr>
                <a:endParaRPr lang="en-US" altLang="zh-CN" sz="19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3. FJLT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φ = PHD  k*d d*d d*d </a:t>
                </a: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</a:p>
              <a:p>
                <a:pPr marL="0" indent="0">
                  <a:buNone/>
                </a:pP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r>
                  <a:rPr lang="zh-CN" altLang="en-US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归一化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en-US" altLang="zh-CN" sz="21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Hadamard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矩阵 </a:t>
                </a: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：对角矩阵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D(</a:t>
                </a:r>
                <a:r>
                  <a:rPr lang="en-US" altLang="zh-CN" sz="21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i,i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0.5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的概率取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或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-1</a:t>
                </a:r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2693" y="1034304"/>
                <a:ext cx="11661376" cy="5466384"/>
              </a:xfrm>
              <a:blipFill>
                <a:blip r:embed="rId2"/>
                <a:stretch>
                  <a:fillRect l="-575" t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5"/>
          <a:stretch/>
        </p:blipFill>
        <p:spPr>
          <a:xfrm>
            <a:off x="2102793" y="2625615"/>
            <a:ext cx="328732" cy="1100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9" y="4525944"/>
            <a:ext cx="2686050" cy="88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75" y="4598969"/>
            <a:ext cx="2038350" cy="742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96867" y="6316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altLang="zh-CN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Faster </a:t>
            </a:r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328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78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33" y="1763891"/>
            <a:ext cx="3482492" cy="387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时间瓶颈主要是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过程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2" y="2520625"/>
            <a:ext cx="5317067" cy="2691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9586" y="1551573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乘法使用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内置的稀疏矩阵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准确率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Tx/>
              <a:buChar char="-"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284" r="6340" b="-284"/>
          <a:stretch/>
        </p:blipFill>
        <p:spPr>
          <a:xfrm>
            <a:off x="6816629" y="2520625"/>
            <a:ext cx="4834173" cy="282130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1386" y="3746613"/>
            <a:ext cx="14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差别不大</a:t>
            </a:r>
          </a:p>
        </p:txBody>
      </p:sp>
    </p:spTree>
    <p:extLst>
      <p:ext uri="{BB962C8B-B14F-4D97-AF65-F5344CB8AC3E}">
        <p14:creationId xmlns:p14="http://schemas.microsoft.com/office/powerpoint/2010/main" val="14913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1" y="10926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ailman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2534" y="1340850"/>
                <a:ext cx="11819466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加速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Ax (A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∈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</a:t>
                </a:r>
                <a:r>
                  <a:rPr lang="en-US" altLang="zh-CN" sz="2400" baseline="30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m*n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 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O(m*n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 -&gt;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O(m*n/log(max {m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n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})   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条件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:A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只有固定几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个不同的值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Ax 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>
                    <a:ea typeface="华文中宋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A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sz="2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列，代表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address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</a:t>
                </a:r>
                <a:r>
                  <a:rPr lang="en-US" altLang="zh-CN" sz="2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个元素，代表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letter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2400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在地址相同的情况下可以不用机械的走完全程</a:t>
                </a:r>
                <a:endParaRPr lang="en-US" altLang="zh-CN" sz="2400" u="sng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4" y="1340850"/>
                <a:ext cx="11819466" cy="4351338"/>
              </a:xfrm>
              <a:blipFill>
                <a:blip r:embed="rId2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26216" y="6343985"/>
            <a:ext cx="6565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The Mailman algorithm: A note on matrix–vector multiplication</a:t>
            </a:r>
          </a:p>
          <a:p>
            <a:pPr lvl="0" defTabSz="914400"/>
            <a:endParaRPr lang="en-US" altLang="zh-CN" i="1" dirty="0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6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083" y="182907"/>
            <a:ext cx="11218783" cy="62177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9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 = 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log n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，若</a:t>
            </a: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否将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按行</a:t>
            </a: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分块且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A(</a:t>
            </a:r>
            <a:r>
              <a:rPr lang="en-US" altLang="zh-CN" sz="2400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000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U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m*n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存储会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出现的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{0,1}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P:  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n*n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i,j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δ(U(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), A(j))   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if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A(j) δ = 1, else 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Ax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 (UP)x = 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时间复杂度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个非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零元，时间复杂度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O(n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):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的幂次的性质，可以递归的计算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Uz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，时间复杂度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O(n)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推广到更一般的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矩阵，可以得到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log(max{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m,n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})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的加速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</p:txBody>
      </p:sp>
      <p:sp>
        <p:nvSpPr>
          <p:cNvPr id="4" name="矩形 3"/>
          <p:cNvSpPr/>
          <p:nvPr/>
        </p:nvSpPr>
        <p:spPr>
          <a:xfrm>
            <a:off x="5638799" y="6400616"/>
            <a:ext cx="679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The Mailman algorithm: A note on matrix–vector multiplication</a:t>
            </a:r>
          </a:p>
        </p:txBody>
      </p:sp>
      <p:sp>
        <p:nvSpPr>
          <p:cNvPr id="5" name="云形 4"/>
          <p:cNvSpPr/>
          <p:nvPr/>
        </p:nvSpPr>
        <p:spPr>
          <a:xfrm>
            <a:off x="8212667" y="3996267"/>
            <a:ext cx="3005666" cy="132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9038165" y="4472001"/>
            <a:ext cx="22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实际效果？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805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5200" dirty="0" smtClean="0">
                <a:latin typeface="Mongolian Baiti" charset="-122"/>
                <a:ea typeface="Mongolian Baiti" charset="-122"/>
                <a:cs typeface="Mongolian Baiti" charset="-122"/>
              </a:rPr>
              <a:t>Feature Selection based on SVD</a:t>
            </a:r>
            <a:endParaRPr kumimoji="1" lang="zh-CN" altLang="en-US" sz="52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3551"/>
            <a:ext cx="9144000" cy="1655762"/>
          </a:xfrm>
        </p:spPr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樊金昊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PB17111612</a:t>
            </a:r>
            <a:endParaRPr kumimoji="1" lang="zh-CN" altLang="en-US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1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Outline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算法思路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实验复现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与随机投影的效果对比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改进与思考</a:t>
            </a:r>
            <a:endParaRPr kumimoji="1" lang="en-US" altLang="zh-CN" sz="3000" dirty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利用近似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改进算法的速度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的质疑和思考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的特征提取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sz="32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sz="32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zh-CN" altLang="en-US" sz="32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3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算法概述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特征提取需要合成新的特征，相比之下特征选择的解释性更好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本文提出了一种随机算法，通过选择                       个特征，使得任何</a:t>
            </a:r>
            <a:r>
              <a:rPr lang="el-GR" altLang="zh-CN" dirty="0"/>
              <a:t>γ </a:t>
            </a:r>
            <a:r>
              <a:rPr lang="en-US" altLang="zh-CN" dirty="0" smtClean="0"/>
              <a:t>-approximate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算法可以在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选出的特征上以大概率得到一个                 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approximate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的聚类解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该算法的主要瓶颈在于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分解，时间复杂度为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O(m^2 n+n^3)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884487"/>
            <a:ext cx="24511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1" y="3657600"/>
            <a:ext cx="1930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4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算法思路</a:t>
            </a:r>
            <a:r>
              <a:rPr kumimoji="1" lang="en-US" altLang="zh-CN" b="1" dirty="0" smtClean="0">
                <a:latin typeface="STZhongsong" charset="-122"/>
                <a:ea typeface="STZhongsong" charset="-122"/>
                <a:cs typeface="STZhongsong" charset="-122"/>
              </a:rPr>
              <a:t>: </a:t>
            </a:r>
            <a:r>
              <a:rPr kumimoji="1" lang="en-US" altLang="zh-CN" b="1" dirty="0" smtClean="0">
                <a:latin typeface="Mongolian Baiti" charset="-122"/>
                <a:ea typeface="Mongolian Baiti" charset="-122"/>
                <a:cs typeface="Mongolian Baiti" charset="-122"/>
              </a:rPr>
              <a:t>Leverage score sampling</a:t>
            </a:r>
            <a:endParaRPr kumimoji="1" lang="zh-CN" altLang="en-US" b="1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2552" y="1525587"/>
            <a:ext cx="1042988" cy="2543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kumimoji="1" lang="en-US" altLang="zh-CN" sz="2800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15540" y="1525587"/>
            <a:ext cx="1614486" cy="2543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ouble Bracket 9"/>
          <p:cNvSpPr/>
          <p:nvPr/>
        </p:nvSpPr>
        <p:spPr>
          <a:xfrm>
            <a:off x="8972552" y="2041525"/>
            <a:ext cx="1042988" cy="171451"/>
          </a:xfrm>
          <a:prstGeom prst="bracketPair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kumimoji="1"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kumimoji="1" lang="en-US" altLang="zh-CN" baseline="-25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kumimoji="1"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kumimoji="1" lang="en-US" altLang="zh-CN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kumimoji="1" lang="en-US" altLang="zh-CN" baseline="-25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kumimoji="1" lang="en-US" altLang="zh-CN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kumimoji="1"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233862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算法输入：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n x 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矩阵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个蔟，要选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计算前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个右特征向量</a:t>
            </a:r>
            <a:r>
              <a:rPr kumimoji="1" lang="en-US" altLang="zh-CN" sz="30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30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endParaRPr kumimoji="1" lang="en-US" altLang="zh-CN" sz="3000" baseline="-25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为每一个特征计算</a:t>
            </a:r>
            <a:r>
              <a:rPr kumimoji="1" lang="en-US" altLang="zh-CN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leverage</a:t>
            </a:r>
            <a:r>
              <a:rPr kumimoji="1" lang="zh-CN" altLang="en-US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kumimoji="1" lang="en-US" altLang="zh-CN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score</a:t>
            </a:r>
          </a:p>
          <a:p>
            <a:endParaRPr kumimoji="1" lang="en-US" altLang="zh-CN" sz="3000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Sample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：以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P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为权重独立同分布地抽取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：对每个被选中的特征，整体乘以</a:t>
            </a:r>
            <a:endParaRPr kumimoji="1" lang="en-US" altLang="zh-CN" sz="3000" dirty="0" smtClean="0"/>
          </a:p>
          <a:p>
            <a:pPr lvl="1"/>
            <a:endParaRPr kumimoji="1" lang="zh-CN" altLang="en-US" sz="3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3726257"/>
            <a:ext cx="2209800" cy="584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4842404"/>
            <a:ext cx="1419225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包含了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2001-2003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年发表在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上的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184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篇文章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数据集为一个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183 x 6314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的文本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词项矩阵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分为神经科学、学习理论、控制和强化学习三类（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=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）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本次报告的代码和实验结果：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https://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github.com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/fandahao17/K-means-with-dimension-reduction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4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530" y="13916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 smtClean="0"/>
              <a:t>Outline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2063" y="24005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算法背景介绍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描述和复杂度分析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实验复现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实验改进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矩阵向量乘法加速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尝试其他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变换类型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5429" y="560664"/>
            <a:ext cx="10782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latin typeface="Mongolian Baiti" charset="-122"/>
                <a:cs typeface="Mongolian Baiti" charset="-122"/>
              </a:rPr>
              <a:t>Random </a:t>
            </a:r>
            <a:r>
              <a:rPr kumimoji="1" lang="en-US" altLang="zh-CN" sz="4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Projection</a:t>
            </a:r>
            <a:r>
              <a:rPr kumimoji="1" lang="en-US" altLang="zh-CN" sz="4800" dirty="0">
                <a:latin typeface="Mongolian Baiti" charset="-122"/>
                <a:cs typeface="Mongolian Baiti" charset="-122"/>
              </a:rPr>
              <a:t> for K-means clustering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18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数据集中选出的特征</a:t>
            </a:r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65275"/>
            <a:ext cx="10033000" cy="424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43200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96488" y="318135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48113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9212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81750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05087" y="400050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0175" y="400050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10787" y="4891087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24900" y="4891087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3037" y="5770562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5729" y="2291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不在神经科学里出现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10578" y="3215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控制和强化学习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53328" y="49797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不在学习理论中出现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数据集的聚类结果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3938" y="4114800"/>
            <a:ext cx="9841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结论：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利用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分解选出的特征区分度很好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当选取一个比较小的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时，降维后的矩阵已经可以达到很好的聚类效果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44" y="2097457"/>
            <a:ext cx="8545512" cy="188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504750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重复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100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次，取最优解：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数据集的聚类结果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Zhongsong" charset="-122"/>
                <a:ea typeface="STZhongsong" charset="-122"/>
                <a:cs typeface="STZhongsong" charset="-122"/>
              </a:rPr>
              <a:t>但是</a:t>
            </a:r>
            <a:r>
              <a:rPr kumimoji="1" lang="en-US" altLang="zh-CN" sz="3200" dirty="0" smtClean="0">
                <a:latin typeface="STZhongsong" charset="-122"/>
                <a:ea typeface="STZhongsong" charset="-122"/>
                <a:cs typeface="STZhongsong" charset="-122"/>
              </a:rPr>
              <a:t>......</a:t>
            </a:r>
          </a:p>
          <a:p>
            <a:r>
              <a:rPr kumimoji="1" lang="en-US" altLang="zh-CN" sz="3200" dirty="0" smtClean="0">
                <a:latin typeface="STZhongsong" charset="-122"/>
                <a:ea typeface="STZhongsong" charset="-122"/>
                <a:cs typeface="STZhongsong" charset="-122"/>
              </a:rPr>
              <a:t>100</a:t>
            </a:r>
            <a:r>
              <a:rPr kumimoji="1" lang="zh-CN" altLang="en-US" sz="3200" dirty="0" smtClean="0">
                <a:latin typeface="STZhongsong" charset="-122"/>
                <a:ea typeface="STZhongsong" charset="-122"/>
                <a:cs typeface="STZhongsong" charset="-122"/>
              </a:rPr>
              <a:t>次实验的聚类正确率分布：</a:t>
            </a:r>
            <a:endParaRPr kumimoji="1" lang="zh-CN" altLang="en-US" sz="32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587"/>
            <a:ext cx="12192000" cy="3096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0350" y="617696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大部分实验效果不好，好的结果只是昙花一现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45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与随机投影的效果对比：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ORL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471612"/>
            <a:ext cx="5924551" cy="4443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5" y="1471612"/>
            <a:ext cx="5924550" cy="444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307" y="59150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执行时间（秒）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4754" y="5915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正确率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6752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秒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507" y="1367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0.78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4503" y="3493263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随机投影降维的聚类速度较快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7375" y="3514663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降维的聚类正确率相对高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7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改进与思考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的降维方法速度比较慢，主要瓶颈在于计算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时需要算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，如何加速？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数据集上的实验效果其实并不理想，为什么？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1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加速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运算的思路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直接近似计算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</a:t>
            </a: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，进而计算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7700" y="6224588"/>
            <a:ext cx="985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On </a:t>
            </a:r>
            <a:r>
              <a:rPr lang="en-US" altLang="zh-CN" sz="1400" i="1" dirty="0"/>
              <a:t>Fast Leverage Score Sampling and Optimal Learning </a:t>
            </a:r>
            <a:r>
              <a:rPr kumimoji="1" lang="en-US" altLang="zh-CN" sz="1400" i="1" dirty="0" smtClean="0"/>
              <a:t>, </a:t>
            </a:r>
            <a:r>
              <a:rPr lang="en-US" altLang="zh-CN" sz="1400" i="1" dirty="0"/>
              <a:t>Rudi </a:t>
            </a:r>
            <a:r>
              <a:rPr lang="en-US" altLang="zh-CN" sz="1400" i="1" dirty="0" smtClean="0"/>
              <a:t>et al. 2018</a:t>
            </a:r>
          </a:p>
          <a:p>
            <a:r>
              <a:rPr lang="en-US" altLang="zh-CN" sz="1400" i="1" dirty="0" smtClean="0"/>
              <a:t>   </a:t>
            </a:r>
            <a:r>
              <a:rPr lang="en-US" altLang="zh-CN" sz="1400" i="1" dirty="0"/>
              <a:t>Fast Approximation of Matrix Coherence and Statistical </a:t>
            </a:r>
            <a:r>
              <a:rPr lang="en-US" altLang="zh-CN" sz="1400" i="1" dirty="0" smtClean="0"/>
              <a:t>Leverage,  </a:t>
            </a:r>
            <a:r>
              <a:rPr lang="en-US" altLang="zh-CN" sz="1400" i="1" dirty="0" err="1"/>
              <a:t>Magdon</a:t>
            </a:r>
            <a:r>
              <a:rPr lang="en-US" altLang="zh-CN" sz="1400" i="1" dirty="0"/>
              <a:t>-Ismail </a:t>
            </a:r>
            <a:r>
              <a:rPr lang="en-US" altLang="zh-CN" sz="1400" i="1" dirty="0" smtClean="0"/>
              <a:t>et al. 2012</a:t>
            </a:r>
          </a:p>
          <a:p>
            <a:endParaRPr lang="en-US" altLang="zh-CN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5339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算法*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算法输入：矩阵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（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m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），降至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构造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尽可能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覆盖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(nearly span) A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的列向量空间的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个单位正交向量，设为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Q</a:t>
            </a: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由于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Q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几乎覆盖了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的列向量空间，所以有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 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      的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，因为它只有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维，所以</a:t>
            </a:r>
            <a:r>
              <a:rPr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计算速度很快</a:t>
            </a:r>
            <a:endParaRPr lang="en-US" altLang="zh-CN" b="1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若                  ，则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962" y="6311900"/>
            <a:ext cx="985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</a:t>
            </a:r>
            <a:r>
              <a:rPr lang="en-US" altLang="zh-CN" sz="1400" i="1" dirty="0"/>
              <a:t>An implementation of a randomized algorithm for principal component </a:t>
            </a:r>
            <a:r>
              <a:rPr lang="en-US" altLang="zh-CN" sz="1400" i="1" dirty="0" smtClean="0"/>
              <a:t>analysis, </a:t>
            </a:r>
            <a:r>
              <a:rPr lang="en-US" altLang="zh-CN" sz="1400" i="1" dirty="0" err="1" smtClean="0"/>
              <a:t>Szlam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et al. 2014</a:t>
            </a:r>
          </a:p>
          <a:p>
            <a:endParaRPr lang="en-US" altLang="zh-CN" sz="1400" i="1" dirty="0" smtClean="0"/>
          </a:p>
          <a:p>
            <a:endParaRPr lang="en-US" altLang="zh-CN" sz="14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3" y="3748087"/>
            <a:ext cx="3418288" cy="506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2" r="3820" b="1880"/>
          <a:stretch/>
        </p:blipFill>
        <p:spPr>
          <a:xfrm>
            <a:off x="1914525" y="4260848"/>
            <a:ext cx="928687" cy="49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0" y="4757736"/>
            <a:ext cx="1966097" cy="531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57" y="4757736"/>
            <a:ext cx="3821175" cy="5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如何获取覆盖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的列向量空间的单位正交向量？随机生成！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kumimoji="1" lang="en-US" altLang="zh-CN" baseline="-25000" dirty="0" smtClean="0">
                <a:latin typeface="STZhongsong" charset="-122"/>
                <a:ea typeface="STZhongsong" charset="-122"/>
                <a:cs typeface="STZhongsong" charset="-122"/>
              </a:rPr>
              <a:t>i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= 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Ax</a:t>
            </a:r>
            <a:r>
              <a:rPr kumimoji="1" lang="en-US" altLang="zh-CN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，其中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kumimoji="1" lang="en-US" altLang="zh-CN" baseline="-25000" dirty="0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= 1, 2, </a:t>
            </a:r>
            <a:r>
              <a:rPr kumimoji="1" lang="mr-IN" altLang="zh-CN" dirty="0" smtClean="0">
                <a:latin typeface="STZhongsong" charset="-122"/>
                <a:ea typeface="STZhongsong" charset="-122"/>
                <a:cs typeface="STZhongsong" charset="-122"/>
              </a:rPr>
              <a:t>…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, 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个独立同分布的随机向量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可以证明*，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以很大的概率覆盖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利用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Gram-Schmidt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正交化等方法得到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lang="en-US" altLang="zh-CN" baseline="-250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的标准正交基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4049" y="6426200"/>
            <a:ext cx="104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* Finding </a:t>
            </a:r>
            <a:r>
              <a:rPr lang="en-US" altLang="zh-CN" sz="1400" dirty="0"/>
              <a:t>structure with randomness: probabilistic algorithms for constructing approximate matrix </a:t>
            </a:r>
            <a:r>
              <a:rPr lang="en-US" altLang="zh-CN" sz="1400" dirty="0" smtClean="0"/>
              <a:t>decompositions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Halko</a:t>
            </a:r>
            <a:r>
              <a:rPr lang="en-US" altLang="zh-CN" sz="1400" dirty="0" smtClean="0"/>
              <a:t> et al. 2011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248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算法：实验结果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" y="1407051"/>
            <a:ext cx="6072187" cy="455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70" y="1407051"/>
            <a:ext cx="6072186" cy="4554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307" y="59150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执行时间（秒）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4754" y="5915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正确率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6752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秒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507" y="1367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0.78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913" y="3602801"/>
            <a:ext cx="4437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的聚类速度与随机投影相似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1929" y="3700819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的正确率与精确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基本一致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1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：对每个被选中的特征，整体乘以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P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比较大的特征被选中的概率大，所以要乘一个比较小的系数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是算法的正确性的一个必要条件，也是基于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Random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Sampling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的降维方法的通用步骤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7" y="1690688"/>
            <a:ext cx="1419225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66" y="172401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算法背景介绍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208" y="170939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随机投影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理论依据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引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理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降维之后保持空间中点的距离在一定误差范围内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适合在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中使用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09" y="2768812"/>
            <a:ext cx="10058400" cy="11162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57209" y="6447683"/>
            <a:ext cx="579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Sami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Sieranoja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,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Pasi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Fränti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. Random Projection for k-means Clustering[C]</a:t>
            </a:r>
          </a:p>
        </p:txBody>
      </p:sp>
    </p:spTree>
    <p:extLst>
      <p:ext uri="{BB962C8B-B14F-4D97-AF65-F5344CB8AC3E}">
        <p14:creationId xmlns:p14="http://schemas.microsoft.com/office/powerpoint/2010/main" val="1813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79412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5" y="1348048"/>
            <a:ext cx="9439275" cy="2397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5" y="3930710"/>
            <a:ext cx="9558339" cy="2468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8076" y="1024415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聚类正确率分布：进行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endParaRPr kumimoji="1" lang="zh-CN" altLang="en-US" sz="24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8076" y="3699877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聚类正确率分布：不进行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endParaRPr kumimoji="1" lang="zh-CN" altLang="en-US" sz="24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1061" y="296121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上没有这样的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差异！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7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和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数据集选出特征的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：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7" y="2540000"/>
            <a:ext cx="76327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80" y="4910137"/>
            <a:ext cx="1011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数据集里重要的特征比较集中，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leverage</a:t>
            </a:r>
            <a:r>
              <a:rPr kumimoji="1" lang="zh-CN" altLang="en-US" sz="2400" dirty="0" smtClean="0"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score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的差异更大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在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时，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数据集中有的特征被放大了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1000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倍，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有的特征则几乎不变；而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数据集中的特征的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系数则基本相同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数据集是否被过度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了？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的思考：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一个尝试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" y="2256094"/>
            <a:ext cx="22098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" y="4940682"/>
            <a:ext cx="22098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7" y="1371600"/>
            <a:ext cx="9439063" cy="2397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3998298"/>
            <a:ext cx="9420225" cy="2468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2662" y="4940682"/>
            <a:ext cx="119063" cy="2313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1143000" y="3114675"/>
            <a:ext cx="757238" cy="14716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94039" y="56946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STZhongsong" charset="-122"/>
                <a:ea typeface="STZhongsong" charset="-122"/>
                <a:cs typeface="STZhongsong" charset="-122"/>
              </a:rPr>
              <a:t>差异更小</a:t>
            </a:r>
            <a:endParaRPr kumimoji="1" lang="zh-CN" altLang="en-US" sz="200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2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的特征提取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既然有时不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的效果反而更好，是否可以更直接地利用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提供的信息进行降维呢？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可以证明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，对于任何一个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K-means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问题，我们都可以从原矩阵中构造出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个特征来获得一个近似的聚类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将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投影到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其最佳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维子空间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——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就可以构造出这样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**</a:t>
            </a: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所以对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               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进行聚类可以得到一个很好的近似解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5054601"/>
            <a:ext cx="1750755" cy="64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2986" y="6308725"/>
            <a:ext cx="104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Randomized </a:t>
            </a:r>
            <a:r>
              <a:rPr lang="en-US" altLang="zh-CN" sz="1400" i="1" dirty="0"/>
              <a:t>Dimensionality Reduction for k-means Clustering </a:t>
            </a:r>
            <a:r>
              <a:rPr lang="en-US" altLang="zh-CN" sz="1400" i="1" dirty="0" smtClean="0"/>
              <a:t>.  </a:t>
            </a:r>
            <a:r>
              <a:rPr lang="en-US" altLang="zh-CN" sz="1400" i="1" dirty="0" err="1" smtClean="0"/>
              <a:t>Boutsidis</a:t>
            </a:r>
            <a:r>
              <a:rPr lang="en-US" altLang="zh-CN" sz="1400" i="1" dirty="0" smtClean="0"/>
              <a:t> et al. 2014</a:t>
            </a:r>
          </a:p>
          <a:p>
            <a:r>
              <a:rPr lang="en-US" altLang="zh-CN" sz="1400" i="1" dirty="0" smtClean="0"/>
              <a:t>** </a:t>
            </a:r>
            <a:r>
              <a:rPr lang="en-US" altLang="zh-CN" sz="1400" i="1" dirty="0"/>
              <a:t>Clustering in large graphs and </a:t>
            </a:r>
            <a:r>
              <a:rPr lang="en-US" altLang="zh-CN" sz="1400" i="1" dirty="0" smtClean="0"/>
              <a:t>matrices. </a:t>
            </a:r>
            <a:r>
              <a:rPr lang="en-US" altLang="zh-CN" sz="1400" i="1" dirty="0" err="1"/>
              <a:t>Drineas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et al. 1999</a:t>
            </a:r>
            <a:endParaRPr lang="en-US" altLang="zh-CN" sz="14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93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的特征提取：实验验证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5722" y="3845074"/>
            <a:ext cx="9248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将数据矩阵投影到</a:t>
            </a:r>
            <a:r>
              <a:rPr kumimoji="1" lang="en-US" altLang="zh-CN" sz="24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24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将数据维度降为了原来的近千分之一，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却几乎没有影响聚类准确度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同时，由于使用了之前提到的近似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算法，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的速度也很快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7412"/>
              </p:ext>
            </p:extLst>
          </p:nvPr>
        </p:nvGraphicFramePr>
        <p:xfrm>
          <a:off x="1632641" y="20262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NIPS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数据矩阵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A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/>
                        <a:t>AV</a:t>
                      </a:r>
                      <a:r>
                        <a:rPr lang="en-US" altLang="zh-CN" i="1" baseline="-25000" dirty="0" err="1" smtClean="0"/>
                        <a:t>k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7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总结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JL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变换的特征提取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不同的随机投影矩阵加速</a:t>
            </a:r>
            <a:r>
              <a:rPr kumimoji="1" lang="en-US" altLang="zh-CN" sz="2600" dirty="0" smtClean="0">
                <a:latin typeface="Mongolian Baiti" charset="-122"/>
                <a:ea typeface="Mongolian Baiti" charset="-122"/>
                <a:cs typeface="Mongolian Baiti" charset="-122"/>
              </a:rPr>
              <a:t>JL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变换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使用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mailman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算法加速矩阵乘法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多次重复计算来避免结果的随机性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的特征选择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利用随机算法加速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en-US" altLang="zh-CN" sz="26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操作的实际效果可能受具体数据集的影响较大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将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投影到</a:t>
            </a:r>
            <a:r>
              <a:rPr kumimoji="1" lang="en-US" altLang="zh-CN" sz="26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26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空间上降维得到的聚类正确率好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8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467" y="812800"/>
                <a:ext cx="10837333" cy="5667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altLang="zh-CN" sz="5100" dirty="0" smtClean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K-means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使用矩阵表示描述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目标函数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51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			</a:t>
                </a:r>
                <a:r>
                  <a:rPr lang="en-US" altLang="zh-CN" sz="34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en-US" altLang="zh-CN" sz="3400" baseline="-250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opt</a:t>
                </a:r>
                <a:r>
                  <a:rPr lang="en-US" altLang="zh-CN" sz="3400" baseline="-250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 </a:t>
                </a:r>
                <a:r>
                  <a:rPr lang="en-US" altLang="zh-CN" sz="3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arg</a:t>
                </a: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min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34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3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3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3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440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4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4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每一行只有一个非零元素，若第 </a:t>
                </a:r>
                <a:r>
                  <a:rPr lang="en-US" altLang="zh-CN" sz="44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个点属于第 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类，有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4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4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4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为第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类中点的数量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使用的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方法：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Lloyd Algorithm</a:t>
                </a:r>
              </a:p>
              <a:p>
                <a:pPr marL="0" indent="0">
                  <a:buNone/>
                </a:pP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通过起始点的选择能够保证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效果不会很差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7" y="812800"/>
                <a:ext cx="10837333" cy="5667513"/>
              </a:xfrm>
              <a:blipFill>
                <a:blip r:embed="rId2"/>
                <a:stretch>
                  <a:fillRect l="-1012" t="-3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095" y="22272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算法描述和复杂度分析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1" y="1548285"/>
            <a:ext cx="7936590" cy="2453383"/>
          </a:xfrm>
        </p:spPr>
      </p:pic>
      <p:sp>
        <p:nvSpPr>
          <p:cNvPr id="6" name="文本框 5"/>
          <p:cNvSpPr txBox="1"/>
          <p:nvPr/>
        </p:nvSpPr>
        <p:spPr>
          <a:xfrm flipH="1">
            <a:off x="929614" y="4033229"/>
            <a:ext cx="9024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要点：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选择目标维度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生成投影矩阵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矩阵相乘将原数据降维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γ-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近似的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算法聚类</a:t>
            </a:r>
          </a:p>
        </p:txBody>
      </p:sp>
      <p:sp>
        <p:nvSpPr>
          <p:cNvPr id="8" name="矩形 7"/>
          <p:cNvSpPr/>
          <p:nvPr/>
        </p:nvSpPr>
        <p:spPr>
          <a:xfrm>
            <a:off x="6286791" y="6486612"/>
            <a:ext cx="579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1400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Sami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Sieranoja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,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Pasi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Fränti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. Random Projection for k-means Clustering[C</a:t>
            </a:r>
            <a:r>
              <a:rPr lang="en-US" altLang="zh-CN" sz="1400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]</a:t>
            </a:r>
            <a:endParaRPr lang="en-US" altLang="zh-CN" sz="1400" i="1" dirty="0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385" y="5251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时间复杂度分析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1756" y="169979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目标维度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 =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𝛺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将每个循环的时间复杂度从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O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knd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降到了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56" y="1699790"/>
                <a:ext cx="10515600" cy="4351338"/>
              </a:xfrm>
              <a:blipFill>
                <a:blip r:embed="rId3"/>
                <a:stretch>
                  <a:fillRect l="-754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 flipH="1">
                <a:off x="383720" y="3505246"/>
                <a:ext cx="101509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算法的近似比</a:t>
                </a:r>
                <a:endParaRPr lang="en-US" altLang="zh-CN" sz="3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3200" dirty="0" smtClean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𝑟𝑋𝑟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1+</m:t>
                                </m:r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华文中宋" panose="02010600040101010101" pitchFamily="2" charset="-122"/>
                                <a:ea typeface="华文中宋" panose="02010600040101010101" pitchFamily="2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华文中宋" panose="02010600040101010101" pitchFamily="2" charset="-122"/>
                                <a:ea typeface="华文中宋" panose="02010600040101010101" pitchFamily="2" charset="-122"/>
                              </a:rPr>
                              <m:t>γ</m:t>
                            </m: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opt</m:t>
                                </m:r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𝑋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𝑜𝑝𝑡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其中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γ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是使用的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算法的近似比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3720" y="3505246"/>
                <a:ext cx="10150929" cy="2308324"/>
              </a:xfrm>
              <a:prstGeom prst="rect">
                <a:avLst/>
              </a:prstGeom>
              <a:blipFill>
                <a:blip r:embed="rId4"/>
                <a:stretch>
                  <a:fillRect l="-1862" t="-3958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49" y="289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简单证明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5574" y="123145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74" y="123145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" y="1888475"/>
            <a:ext cx="6600285" cy="447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44" y="3173322"/>
            <a:ext cx="4492732" cy="604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1" y="3385043"/>
            <a:ext cx="6967873" cy="28701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930482" y="2403335"/>
            <a:ext cx="837872" cy="679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929317" y="2403335"/>
            <a:ext cx="299405" cy="891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1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实验复现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009" y="1540172"/>
            <a:ext cx="10515600" cy="215485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The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ORL Database of Faces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人脸数据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分为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40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不同类，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每个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包含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幅人脸图像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112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92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顺序排列，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Lloyd algorithms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起始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点选择每一类的第一张图片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166" y="1270841"/>
            <a:ext cx="148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数据集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4052" y="34193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23009" y="3886388"/>
                <a:ext cx="9496003" cy="294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Normalized objective function value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Accuracy of the clustering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result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Execute time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09" y="3886388"/>
                <a:ext cx="9496003" cy="2947858"/>
              </a:xfrm>
              <a:prstGeom prst="rect">
                <a:avLst/>
              </a:prstGeom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结果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14" y="213421"/>
            <a:ext cx="5314197" cy="2690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14" y="3288144"/>
            <a:ext cx="5435379" cy="275166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5" y="1706357"/>
            <a:ext cx="4858247" cy="2459488"/>
          </a:xfrm>
        </p:spPr>
      </p:pic>
      <p:sp>
        <p:nvSpPr>
          <p:cNvPr id="12" name="文本框 11"/>
          <p:cNvSpPr txBox="1"/>
          <p:nvPr/>
        </p:nvSpPr>
        <p:spPr>
          <a:xfrm>
            <a:off x="971297" y="4286175"/>
            <a:ext cx="1009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Normalized objective function value</a:t>
            </a:r>
          </a:p>
          <a:p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5807" y="2826625"/>
            <a:ext cx="2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Accuracy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60082" y="6069588"/>
            <a:ext cx="14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Time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281954" y="3422931"/>
            <a:ext cx="695915" cy="502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985807" y="411481"/>
            <a:ext cx="695915" cy="502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002654" y="4923293"/>
            <a:ext cx="695915" cy="43811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937259" y="5323232"/>
            <a:ext cx="268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初始维度：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10304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0716" y="1558577"/>
            <a:ext cx="214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准确率：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0.7075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2076</Words>
  <Application>Microsoft Office PowerPoint</Application>
  <PresentationFormat>宽屏</PresentationFormat>
  <Paragraphs>279</Paragraphs>
  <Slides>35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DengXian</vt:lpstr>
      <vt:lpstr>DengXian</vt:lpstr>
      <vt:lpstr>等线 Light</vt:lpstr>
      <vt:lpstr>华文中宋</vt:lpstr>
      <vt:lpstr>华文中宋</vt:lpstr>
      <vt:lpstr>Arial</vt:lpstr>
      <vt:lpstr>Calibri</vt:lpstr>
      <vt:lpstr>Calibri Light</vt:lpstr>
      <vt:lpstr>Cambria Math</vt:lpstr>
      <vt:lpstr>Mongolian Baiti</vt:lpstr>
      <vt:lpstr>Office Theme</vt:lpstr>
      <vt:lpstr>两种降维方法在K-means中的应用</vt:lpstr>
      <vt:lpstr>Outline</vt:lpstr>
      <vt:lpstr>算法背景介绍</vt:lpstr>
      <vt:lpstr>PowerPoint 演示文稿</vt:lpstr>
      <vt:lpstr>算法描述和复杂度分析</vt:lpstr>
      <vt:lpstr>时间复杂度分析</vt:lpstr>
      <vt:lpstr>简单证明</vt:lpstr>
      <vt:lpstr>实验复现</vt:lpstr>
      <vt:lpstr>结果</vt:lpstr>
      <vt:lpstr>改进思路</vt:lpstr>
      <vt:lpstr>投影矩阵的选择</vt:lpstr>
      <vt:lpstr>实验结果</vt:lpstr>
      <vt:lpstr>Mailman矩阵向量乘法</vt:lpstr>
      <vt:lpstr>PowerPoint 演示文稿</vt:lpstr>
      <vt:lpstr>Feature Selection based on SVD</vt:lpstr>
      <vt:lpstr>Outline</vt:lpstr>
      <vt:lpstr>算法概述</vt:lpstr>
      <vt:lpstr>算法思路: Leverage score sampling</vt:lpstr>
      <vt:lpstr>实验复现：NIPS数据集</vt:lpstr>
      <vt:lpstr>实验复现：NIPS数据集中选出的特征</vt:lpstr>
      <vt:lpstr>实验复现：NIPS数据集的聚类结果</vt:lpstr>
      <vt:lpstr>实验复现：NIPS数据集的聚类结果</vt:lpstr>
      <vt:lpstr>SVD与随机投影的效果对比：ORL数据集</vt:lpstr>
      <vt:lpstr>改进与思考</vt:lpstr>
      <vt:lpstr>加速leverage score运算的思路</vt:lpstr>
      <vt:lpstr>近似SVD算法*</vt:lpstr>
      <vt:lpstr>近似SVD算法</vt:lpstr>
      <vt:lpstr>近似SVD算法：实验结果</vt:lpstr>
      <vt:lpstr>关于Rescale的思考</vt:lpstr>
      <vt:lpstr>关于Rescale的思考</vt:lpstr>
      <vt:lpstr>关于Rescale的思考</vt:lpstr>
      <vt:lpstr>关于Rescale的思考：一个尝试</vt:lpstr>
      <vt:lpstr>基于SVD的特征提取</vt:lpstr>
      <vt:lpstr>基于SVD的特征提取：实验验证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</dc:title>
  <dc:creator>李 二二</dc:creator>
  <cp:lastModifiedBy>李 二二</cp:lastModifiedBy>
  <cp:revision>53</cp:revision>
  <dcterms:created xsi:type="dcterms:W3CDTF">2020-05-20T09:35:55Z</dcterms:created>
  <dcterms:modified xsi:type="dcterms:W3CDTF">2020-06-21T04:29:50Z</dcterms:modified>
</cp:coreProperties>
</file>