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60" r:id="rId6"/>
    <p:sldId id="261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75" r:id="rId16"/>
    <p:sldId id="273" r:id="rId17"/>
    <p:sldId id="274" r:id="rId18"/>
    <p:sldId id="272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E99F-2CAF-2E46-8DDF-AE8CE10F42C4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67CE-7FAE-9349-B1E6-0A5F0C3F2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4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0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8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0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4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2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8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6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47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4AEA-5892-FA40-A91B-B4732A67AA48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9887-9381-AB4D-8EE2-F7E72C020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27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dahao17/K-means-with-dimension-redu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805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5200" dirty="0" smtClean="0">
                <a:latin typeface="Mongolian Baiti" charset="-122"/>
                <a:ea typeface="Mongolian Baiti" charset="-122"/>
                <a:cs typeface="Mongolian Baiti" charset="-122"/>
              </a:rPr>
              <a:t>Feature Selection based on SVD</a:t>
            </a:r>
            <a:endParaRPr kumimoji="1" lang="zh-CN" altLang="en-US" sz="52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3551"/>
            <a:ext cx="9144000" cy="1655762"/>
          </a:xfrm>
        </p:spPr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樊金昊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PB17111612</a:t>
            </a:r>
            <a:endParaRPr kumimoji="1" lang="zh-CN" altLang="en-US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8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改进与思考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的降维方法速度比较慢，主要瓶颈在于计算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时需要算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，如何加速？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数据集上的实验效果其实并不理想，为什么？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8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加速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运算的思路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直接近似计算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</a:t>
            </a: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，进而计算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7700" y="6224588"/>
            <a:ext cx="985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On </a:t>
            </a:r>
            <a:r>
              <a:rPr lang="en-US" altLang="zh-CN" sz="1400" i="1" dirty="0"/>
              <a:t>Fast Leverage Score Sampling and Optimal Learning </a:t>
            </a:r>
            <a:r>
              <a:rPr kumimoji="1" lang="en-US" altLang="zh-CN" sz="1400" i="1" dirty="0" smtClean="0"/>
              <a:t>, </a:t>
            </a:r>
            <a:r>
              <a:rPr lang="en-US" altLang="zh-CN" sz="1400" i="1" dirty="0"/>
              <a:t>Rudi </a:t>
            </a:r>
            <a:r>
              <a:rPr lang="en-US" altLang="zh-CN" sz="1400" i="1" dirty="0" smtClean="0"/>
              <a:t>et al. 2018</a:t>
            </a:r>
          </a:p>
          <a:p>
            <a:r>
              <a:rPr lang="en-US" altLang="zh-CN" sz="1400" i="1" dirty="0" smtClean="0"/>
              <a:t>   </a:t>
            </a:r>
            <a:r>
              <a:rPr lang="en-US" altLang="zh-CN" sz="1400" i="1" dirty="0"/>
              <a:t>Fast Approximation of Matrix Coherence and Statistical </a:t>
            </a:r>
            <a:r>
              <a:rPr lang="en-US" altLang="zh-CN" sz="1400" i="1" dirty="0" smtClean="0"/>
              <a:t>Leverage,  </a:t>
            </a:r>
            <a:r>
              <a:rPr lang="en-US" altLang="zh-CN" sz="1400" i="1" dirty="0" err="1"/>
              <a:t>Magdon</a:t>
            </a:r>
            <a:r>
              <a:rPr lang="en-US" altLang="zh-CN" sz="1400" i="1" dirty="0"/>
              <a:t>-Ismail </a:t>
            </a:r>
            <a:r>
              <a:rPr lang="en-US" altLang="zh-CN" sz="1400" i="1" dirty="0" smtClean="0"/>
              <a:t>et al. 2012</a:t>
            </a:r>
          </a:p>
          <a:p>
            <a:endParaRPr lang="en-US" altLang="zh-CN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4106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算法*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算法输入：矩阵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（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m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），降至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构造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尽可能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覆盖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(nearly span) A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的列向量空间的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个单位正交向量，设为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Q</a:t>
            </a: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由于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Q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几乎覆盖了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的列向量空间，所以有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 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      的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，因为它只有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维，所以</a:t>
            </a:r>
            <a:r>
              <a:rPr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计算速度很快</a:t>
            </a:r>
            <a:endParaRPr lang="en-US" altLang="zh-CN" b="1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若                  ，则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962" y="6311900"/>
            <a:ext cx="9858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</a:t>
            </a:r>
            <a:r>
              <a:rPr lang="en-US" altLang="zh-CN" sz="1400" i="1" dirty="0"/>
              <a:t>An implementation of a randomized algorithm for principal component </a:t>
            </a:r>
            <a:r>
              <a:rPr lang="en-US" altLang="zh-CN" sz="1400" i="1" dirty="0" smtClean="0"/>
              <a:t>analysis, </a:t>
            </a:r>
            <a:r>
              <a:rPr lang="en-US" altLang="zh-CN" sz="1400" i="1" dirty="0" err="1" smtClean="0"/>
              <a:t>Szlam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et al. 2014</a:t>
            </a:r>
          </a:p>
          <a:p>
            <a:endParaRPr lang="en-US" altLang="zh-CN" sz="1400" i="1" dirty="0" smtClean="0"/>
          </a:p>
          <a:p>
            <a:endParaRPr lang="en-US" altLang="zh-CN" sz="14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3" y="3748087"/>
            <a:ext cx="3418288" cy="506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2" r="3820" b="1880"/>
          <a:stretch/>
        </p:blipFill>
        <p:spPr>
          <a:xfrm>
            <a:off x="1914525" y="4260848"/>
            <a:ext cx="928687" cy="49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80" y="4757736"/>
            <a:ext cx="1966097" cy="531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57" y="4757736"/>
            <a:ext cx="3821175" cy="5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如何获取覆盖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的列向量空间的单位正交向量？随机生成！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kumimoji="1" lang="en-US" altLang="zh-CN" baseline="-25000" dirty="0" smtClean="0">
                <a:latin typeface="STZhongsong" charset="-122"/>
                <a:ea typeface="STZhongsong" charset="-122"/>
                <a:cs typeface="STZhongsong" charset="-122"/>
              </a:rPr>
              <a:t>i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= 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Ax</a:t>
            </a:r>
            <a:r>
              <a:rPr kumimoji="1" lang="en-US" altLang="zh-CN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，其中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kumimoji="1" lang="en-US" altLang="zh-CN" baseline="-25000" dirty="0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= 1, 2, </a:t>
            </a:r>
            <a:r>
              <a:rPr kumimoji="1" lang="mr-IN" altLang="zh-CN" dirty="0" smtClean="0">
                <a:latin typeface="STZhongsong" charset="-122"/>
                <a:ea typeface="STZhongsong" charset="-122"/>
                <a:cs typeface="STZhongsong" charset="-122"/>
              </a:rPr>
              <a:t>…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, 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个独立同分布的随机向量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可以证明*，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以很大的概率覆盖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的列向量空间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利用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Gram-Schmidt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正交化等方法得到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lang="en-US" altLang="zh-CN" baseline="-250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i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的标准正交基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4049" y="6426200"/>
            <a:ext cx="104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* Finding </a:t>
            </a:r>
            <a:r>
              <a:rPr lang="en-US" altLang="zh-CN" sz="1400" dirty="0"/>
              <a:t>structure with randomness: probabilistic algorithms for constructing approximate matrix </a:t>
            </a:r>
            <a:r>
              <a:rPr lang="en-US" altLang="zh-CN" sz="1400" dirty="0" smtClean="0"/>
              <a:t>decompositions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Halko</a:t>
            </a:r>
            <a:r>
              <a:rPr lang="en-US" altLang="zh-CN" sz="1400" dirty="0" smtClean="0"/>
              <a:t> et al. 2011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54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算法：实验结果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" y="1407051"/>
            <a:ext cx="6072187" cy="455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70" y="1407051"/>
            <a:ext cx="6072186" cy="4554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307" y="59150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执行时间（秒）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4754" y="5915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正确率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6752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秒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507" y="1367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0.78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913" y="3602801"/>
            <a:ext cx="4437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的聚类速度与随机投影相似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1929" y="3700819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近似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的正确率与精确</a:t>
            </a:r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基本一致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：对每个被选中的特征，整体乘以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P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比较大的特征被选中的概率大，所以要乘一个比较小的系数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是算法的正确性的一个必要条件，也是基于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Random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Sampling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的降维方法的通用步骤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7" y="1690688"/>
            <a:ext cx="1419225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79412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5" y="1348048"/>
            <a:ext cx="9439275" cy="2397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5" y="3930710"/>
            <a:ext cx="9558339" cy="2468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8076" y="1024415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聚类正确率分布：进行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endParaRPr kumimoji="1" lang="zh-CN" altLang="en-US" sz="24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8076" y="3699877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聚类正确率分布：不进行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endParaRPr kumimoji="1" lang="zh-CN" altLang="en-US" sz="2400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1061" y="296121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上没有这样的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差异！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和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数据集选出特征的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leverage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score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：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7" y="2540000"/>
            <a:ext cx="76327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2980" y="4910137"/>
            <a:ext cx="1011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数据集里重要的特征比较集中，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leverage</a:t>
            </a:r>
            <a:r>
              <a:rPr kumimoji="1" lang="zh-CN" altLang="en-US" sz="2400" dirty="0" smtClean="0"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score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的差异更大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在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时，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数据集中有的特征被放大了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1000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倍，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有的特征则几乎不变；而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ORL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数据集中的特征的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系数则基本相同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数据集是否被过度</a:t>
            </a:r>
            <a:r>
              <a:rPr kumimoji="1" lang="en-US" altLang="zh-CN" sz="24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了？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的思考：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一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个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尝试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" y="2256094"/>
            <a:ext cx="22098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" y="4940682"/>
            <a:ext cx="22098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7" y="1371600"/>
            <a:ext cx="9439063" cy="2397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3998298"/>
            <a:ext cx="9420225" cy="2468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2662" y="4940682"/>
            <a:ext cx="119063" cy="2313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1143000" y="3114675"/>
            <a:ext cx="757238" cy="14716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94039" y="56946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STZhongsong" charset="-122"/>
                <a:ea typeface="STZhongsong" charset="-122"/>
                <a:cs typeface="STZhongsong" charset="-122"/>
              </a:rPr>
              <a:t>差异更小</a:t>
            </a:r>
            <a:endParaRPr kumimoji="1" lang="zh-CN" altLang="en-US" sz="200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1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的特征提取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既然有时不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的效果反而更好，是否可以更直接地利用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提供的信息进行降维呢？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可以证明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，对于任何一个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K-means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问题，我们都可以从原矩阵中构造出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个特征来获得一个近似的聚类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将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mtClean="0">
                <a:latin typeface="STZhongsong" charset="-122"/>
                <a:ea typeface="STZhongsong" charset="-122"/>
                <a:cs typeface="STZhongsong" charset="-122"/>
              </a:rPr>
              <a:t>投影到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其最佳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维子空间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——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就可以构造出这样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**</a:t>
            </a: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所以对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               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进行聚类可以得到一个很好的近似解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5054601"/>
            <a:ext cx="1750755" cy="64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2986" y="6308725"/>
            <a:ext cx="104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* Randomized </a:t>
            </a:r>
            <a:r>
              <a:rPr lang="en-US" altLang="zh-CN" sz="1400" i="1" dirty="0"/>
              <a:t>Dimensionality Reduction for k-means Clustering </a:t>
            </a:r>
            <a:r>
              <a:rPr lang="en-US" altLang="zh-CN" sz="1400" i="1" dirty="0" smtClean="0"/>
              <a:t>.  </a:t>
            </a:r>
            <a:r>
              <a:rPr lang="en-US" altLang="zh-CN" sz="1400" i="1" dirty="0" err="1" smtClean="0"/>
              <a:t>Boutsidis</a:t>
            </a:r>
            <a:r>
              <a:rPr lang="en-US" altLang="zh-CN" sz="1400" i="1" dirty="0" smtClean="0"/>
              <a:t> et al. 2014</a:t>
            </a:r>
          </a:p>
          <a:p>
            <a:r>
              <a:rPr lang="en-US" altLang="zh-CN" sz="1400" i="1" dirty="0" smtClean="0"/>
              <a:t>** </a:t>
            </a:r>
            <a:r>
              <a:rPr lang="en-US" altLang="zh-CN" sz="1400" i="1" dirty="0"/>
              <a:t>Clustering in large graphs and </a:t>
            </a:r>
            <a:r>
              <a:rPr lang="en-US" altLang="zh-CN" sz="1400" i="1" dirty="0" smtClean="0"/>
              <a:t>matrices. </a:t>
            </a:r>
            <a:r>
              <a:rPr lang="en-US" altLang="zh-CN" sz="1400" i="1" dirty="0" err="1"/>
              <a:t>Drineas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et al. 1999</a:t>
            </a:r>
            <a:endParaRPr lang="en-US" altLang="zh-CN" sz="14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6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Outline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算法思路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实验复现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与随机投影的效果对比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改进与思考</a:t>
            </a:r>
            <a:endParaRPr kumimoji="1" lang="en-US" altLang="zh-CN" sz="3000" dirty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利用近似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改进算法的速度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关于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的质疑和思考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的特征提取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sz="32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sz="32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zh-CN" altLang="en-US" sz="32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的特征提取：实验验证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5722" y="3845074"/>
            <a:ext cx="9248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将数据矩阵投影到</a:t>
            </a:r>
            <a:r>
              <a:rPr kumimoji="1" lang="en-US" altLang="zh-CN" sz="24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24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将数据维度降为了原来的近千分之一，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却几乎没有影响聚类准确度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同时，由于使用了之前提到的近似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算法，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的速度也很快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7412"/>
              </p:ext>
            </p:extLst>
          </p:nvPr>
        </p:nvGraphicFramePr>
        <p:xfrm>
          <a:off x="1632641" y="20262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NIPS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数据矩阵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A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/>
                        <a:t>AV</a:t>
                      </a:r>
                      <a:r>
                        <a:rPr lang="en-US" altLang="zh-CN" i="1" baseline="-25000" dirty="0" err="1" smtClean="0"/>
                        <a:t>k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总结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JL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变换的特征提取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不同的随机投影矩阵加速</a:t>
            </a:r>
            <a:r>
              <a:rPr kumimoji="1" lang="en-US" altLang="zh-CN" sz="2600" dirty="0" smtClean="0">
                <a:latin typeface="Mongolian Baiti" charset="-122"/>
                <a:ea typeface="Mongolian Baiti" charset="-122"/>
                <a:cs typeface="Mongolian Baiti" charset="-122"/>
              </a:rPr>
              <a:t>JL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变换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使用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mailman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算法加速矩阵乘法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多次重复计算来避免结果的随机性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基于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的特征选择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利用随机算法加速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计算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en-US" altLang="zh-CN" sz="26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操作的实际效果可能受具体数据集的影响较大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将</a:t>
            </a:r>
            <a:r>
              <a:rPr kumimoji="1" lang="en-US" altLang="zh-CN" sz="2600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投影到</a:t>
            </a:r>
            <a:r>
              <a:rPr kumimoji="1" lang="en-US" altLang="zh-CN" sz="26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26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2600" dirty="0" smtClean="0">
                <a:latin typeface="STZhongsong" charset="-122"/>
                <a:ea typeface="STZhongsong" charset="-122"/>
                <a:cs typeface="STZhongsong" charset="-122"/>
              </a:rPr>
              <a:t>空间上降维得到的聚类正确率好</a:t>
            </a:r>
            <a:endParaRPr kumimoji="1" lang="en-US" altLang="zh-CN" sz="2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lvl="1"/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6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算法概述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特征提取需要合成新的特征，相比之下特征选择的解释性更好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本文提出了一种随机算法，通过选择                       个特征，使得任何</a:t>
            </a:r>
            <a:r>
              <a:rPr lang="el-GR" altLang="zh-CN" dirty="0"/>
              <a:t>γ </a:t>
            </a:r>
            <a:r>
              <a:rPr lang="en-US" altLang="zh-CN" dirty="0" smtClean="0"/>
              <a:t>-approximate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算法可以在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选出的特征上以大概率得到一个                 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approximate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的聚类解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该算法的主要瓶颈在于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分解，时间复杂度为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O(m^2 n+n^3)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884487"/>
            <a:ext cx="24511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1" y="3657600"/>
            <a:ext cx="1930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4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算法思路</a:t>
            </a:r>
            <a:r>
              <a:rPr kumimoji="1" lang="en-US" altLang="zh-CN" b="1" dirty="0" smtClean="0">
                <a:latin typeface="STZhongsong" charset="-122"/>
                <a:ea typeface="STZhongsong" charset="-122"/>
                <a:cs typeface="STZhongsong" charset="-122"/>
              </a:rPr>
              <a:t>: </a:t>
            </a:r>
            <a:r>
              <a:rPr kumimoji="1" lang="en-US" altLang="zh-CN" b="1" dirty="0" smtClean="0">
                <a:latin typeface="Mongolian Baiti" charset="-122"/>
                <a:ea typeface="Mongolian Baiti" charset="-122"/>
                <a:cs typeface="Mongolian Baiti" charset="-122"/>
              </a:rPr>
              <a:t>Leverage score sampling</a:t>
            </a:r>
            <a:endParaRPr kumimoji="1" lang="zh-CN" altLang="en-US" b="1" dirty="0">
              <a:latin typeface="Mongolian Baiti" charset="-122"/>
              <a:ea typeface="Mongolian Baiti" charset="-122"/>
              <a:cs typeface="Mongolian Bait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2552" y="1525587"/>
            <a:ext cx="1042988" cy="25431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kumimoji="1" lang="en-US" altLang="zh-CN" sz="2800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15540" y="1525587"/>
            <a:ext cx="1614486" cy="2543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ouble Bracket 9"/>
          <p:cNvSpPr/>
          <p:nvPr/>
        </p:nvSpPr>
        <p:spPr>
          <a:xfrm>
            <a:off x="8972552" y="2041525"/>
            <a:ext cx="1042988" cy="171451"/>
          </a:xfrm>
          <a:prstGeom prst="bracketPair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kumimoji="1"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kumimoji="1" lang="en-US" altLang="zh-CN" baseline="-25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kumimoji="1"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kumimoji="1" lang="en-US" altLang="zh-CN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kumimoji="1" lang="en-US" altLang="zh-CN" baseline="-25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kumimoji="1" lang="en-US" altLang="zh-CN" baseline="-25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kumimoji="1"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233862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算法输入：</a:t>
            </a:r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n x d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矩阵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个蔟，要选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计算前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个右特征向量</a:t>
            </a:r>
            <a:r>
              <a:rPr kumimoji="1" lang="en-US" altLang="zh-CN" sz="3000" dirty="0" err="1" smtClean="0">
                <a:latin typeface="STZhongsong" charset="-122"/>
                <a:ea typeface="STZhongsong" charset="-122"/>
                <a:cs typeface="STZhongsong" charset="-122"/>
              </a:rPr>
              <a:t>V</a:t>
            </a:r>
            <a:r>
              <a:rPr kumimoji="1" lang="en-US" altLang="zh-CN" sz="3000" baseline="-25000" dirty="0" err="1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endParaRPr kumimoji="1" lang="en-US" altLang="zh-CN" sz="3000" baseline="-25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为每一个特征计算</a:t>
            </a:r>
            <a:r>
              <a:rPr kumimoji="1" lang="en-US" altLang="zh-CN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leverage</a:t>
            </a:r>
            <a:r>
              <a:rPr kumimoji="1" lang="zh-CN" altLang="en-US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kumimoji="1" lang="en-US" altLang="zh-CN" sz="3000" i="1" dirty="0" smtClean="0">
                <a:latin typeface="Mongolian Baiti" charset="-122"/>
                <a:ea typeface="Mongolian Baiti" charset="-122"/>
                <a:cs typeface="Mongolian Baiti" charset="-122"/>
              </a:rPr>
              <a:t>score</a:t>
            </a:r>
          </a:p>
          <a:p>
            <a:endParaRPr kumimoji="1" lang="en-US" altLang="zh-CN" sz="3000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Sample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：以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P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为权重独立同分布地抽取</a:t>
            </a:r>
            <a:r>
              <a:rPr kumimoji="1" lang="en-US" altLang="zh-CN" sz="30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个特征</a:t>
            </a:r>
            <a:endParaRPr kumimoji="1" lang="en-US" altLang="zh-CN" sz="30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en-US" altLang="zh-CN" sz="3000" dirty="0" smtClean="0">
                <a:latin typeface="Mongolian Baiti" charset="-122"/>
                <a:ea typeface="Mongolian Baiti" charset="-122"/>
                <a:cs typeface="Mongolian Baiti" charset="-122"/>
              </a:rPr>
              <a:t>Rescale</a:t>
            </a:r>
            <a:r>
              <a:rPr kumimoji="1" lang="zh-CN" altLang="en-US" sz="3000" dirty="0" smtClean="0">
                <a:latin typeface="STZhongsong" charset="-122"/>
                <a:ea typeface="STZhongsong" charset="-122"/>
                <a:cs typeface="STZhongsong" charset="-122"/>
              </a:rPr>
              <a:t>：对每个被选中的特征，整体乘以</a:t>
            </a:r>
            <a:endParaRPr kumimoji="1" lang="en-US" altLang="zh-CN" sz="3000" dirty="0" smtClean="0"/>
          </a:p>
          <a:p>
            <a:pPr lvl="1"/>
            <a:endParaRPr kumimoji="1" lang="zh-CN" altLang="en-US" sz="3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3726257"/>
            <a:ext cx="2209800" cy="584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4842404"/>
            <a:ext cx="1419225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包含了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2001-2003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年发表在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上的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184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篇文章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数据集为一个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183 x 6314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的文本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词项矩阵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分为神经科学、学习理论、控制和强化学习三类（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k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=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）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本次报告的代码和实验结果：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https://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github.com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  <a:hlinkClick r:id="rId2"/>
              </a:rPr>
              <a:t>/fandahao17/K-means-with-dimension-reduction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数据集中选出的特征</a:t>
            </a:r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65275"/>
            <a:ext cx="10033000" cy="424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43200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96488" y="318135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48113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9212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81750" y="2286000"/>
            <a:ext cx="82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05087" y="400050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0175" y="4000500"/>
            <a:ext cx="82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10787" y="4891087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24900" y="4891087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3037" y="5770562"/>
            <a:ext cx="8286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5729" y="2291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不在神经科学里出现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10578" y="3215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控制和强化学习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53328" y="49797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不在学习理论中出现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数据集的聚类结果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3938" y="4114800"/>
            <a:ext cx="9841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结论：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利用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分解选出的特征区分度很好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当选取一个比较小的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r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时，降维后的矩阵已经可以达到很好的聚类效果</a:t>
            </a:r>
            <a:endParaRPr kumimoji="1" lang="en-US" altLang="zh-CN" sz="24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44" y="2097457"/>
            <a:ext cx="8545512" cy="188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504750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重复</a:t>
            </a:r>
            <a:r>
              <a:rPr kumimoji="1" lang="en-US" altLang="zh-CN" sz="2400" dirty="0" smtClean="0">
                <a:latin typeface="STZhongsong" charset="-122"/>
                <a:ea typeface="STZhongsong" charset="-122"/>
                <a:cs typeface="STZhongsong" charset="-122"/>
              </a:rPr>
              <a:t>100</a:t>
            </a:r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次，取最优解：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4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实验复现：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NIPS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数据集的聚类结果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Zhongsong" charset="-122"/>
                <a:ea typeface="STZhongsong" charset="-122"/>
                <a:cs typeface="STZhongsong" charset="-122"/>
              </a:rPr>
              <a:t>但是</a:t>
            </a:r>
            <a:r>
              <a:rPr kumimoji="1" lang="en-US" altLang="zh-CN" sz="3200" dirty="0" smtClean="0">
                <a:latin typeface="STZhongsong" charset="-122"/>
                <a:ea typeface="STZhongsong" charset="-122"/>
                <a:cs typeface="STZhongsong" charset="-122"/>
              </a:rPr>
              <a:t>......</a:t>
            </a:r>
          </a:p>
          <a:p>
            <a:r>
              <a:rPr kumimoji="1" lang="en-US" altLang="zh-CN" sz="3200" dirty="0" smtClean="0">
                <a:latin typeface="STZhongsong" charset="-122"/>
                <a:ea typeface="STZhongsong" charset="-122"/>
                <a:cs typeface="STZhongsong" charset="-122"/>
              </a:rPr>
              <a:t>100</a:t>
            </a:r>
            <a:r>
              <a:rPr kumimoji="1" lang="zh-CN" altLang="en-US" sz="3200" dirty="0" smtClean="0">
                <a:latin typeface="STZhongsong" charset="-122"/>
                <a:ea typeface="STZhongsong" charset="-122"/>
                <a:cs typeface="STZhongsong" charset="-122"/>
              </a:rPr>
              <a:t>次实验的聚类正确率分布：</a:t>
            </a:r>
            <a:endParaRPr kumimoji="1" lang="zh-CN" altLang="en-US" sz="32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587"/>
            <a:ext cx="12192000" cy="3096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0350" y="617696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大部分实验效果不好，好的结果只是昙花一现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20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SVD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与随机投影的效果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对比：</a:t>
            </a:r>
            <a:r>
              <a:rPr kumimoji="1" lang="en-US" altLang="zh-CN" dirty="0" smtClean="0">
                <a:latin typeface="Mongolian Baiti" charset="-122"/>
                <a:ea typeface="Mongolian Baiti" charset="-122"/>
                <a:cs typeface="Mongolian Baiti" charset="-122"/>
              </a:rPr>
              <a:t>ORL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数据集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471612"/>
            <a:ext cx="5924551" cy="4443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5" y="1471612"/>
            <a:ext cx="5924550" cy="444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307" y="59150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执行时间（秒）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4754" y="5915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TZhongsong" charset="-122"/>
                <a:ea typeface="STZhongsong" charset="-122"/>
                <a:cs typeface="STZhongsong" charset="-122"/>
              </a:rPr>
              <a:t>正确率</a:t>
            </a:r>
            <a:endParaRPr kumimoji="1" lang="zh-CN" altLang="en-US" sz="24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6752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13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秒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507" y="136752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不降维：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0.78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4503" y="3493263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随机投影降维的聚类速度较快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7375" y="3514663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STZhongsong" charset="-122"/>
                <a:ea typeface="STZhongsong" charset="-122"/>
                <a:cs typeface="STZhongsong" charset="-122"/>
              </a:rPr>
              <a:t>SVD</a:t>
            </a:r>
            <a:r>
              <a:rPr kumimoji="1" lang="zh-CN" altLang="en-US" sz="2000" dirty="0" smtClean="0">
                <a:latin typeface="STZhongsong" charset="-122"/>
                <a:ea typeface="STZhongsong" charset="-122"/>
                <a:cs typeface="STZhongsong" charset="-122"/>
              </a:rPr>
              <a:t>降维的聚类正确率相对高</a:t>
            </a:r>
            <a:endParaRPr kumimoji="1" lang="zh-CN" altLang="en-US" sz="20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4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1149</Words>
  <Application>Microsoft Macintosh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DengXian Light</vt:lpstr>
      <vt:lpstr>Mongolian Baiti</vt:lpstr>
      <vt:lpstr>STZhongsong</vt:lpstr>
      <vt:lpstr>Arial</vt:lpstr>
      <vt:lpstr>Office Theme</vt:lpstr>
      <vt:lpstr>Feature Selection based on SVD</vt:lpstr>
      <vt:lpstr>Outline</vt:lpstr>
      <vt:lpstr>算法概述</vt:lpstr>
      <vt:lpstr>算法思路: Leverage score sampling</vt:lpstr>
      <vt:lpstr>实验复现：NIPS数据集</vt:lpstr>
      <vt:lpstr>实验复现：NIPS数据集中选出的特征</vt:lpstr>
      <vt:lpstr>实验复现：NIPS数据集的聚类结果</vt:lpstr>
      <vt:lpstr>实验复现：NIPS数据集的聚类结果</vt:lpstr>
      <vt:lpstr>SVD与随机投影的效果对比：ORL数据集</vt:lpstr>
      <vt:lpstr>改进与思考</vt:lpstr>
      <vt:lpstr>加速leverage score运算的思路</vt:lpstr>
      <vt:lpstr>近似SVD算法*</vt:lpstr>
      <vt:lpstr>近似SVD算法</vt:lpstr>
      <vt:lpstr>近似SVD算法：实验结果</vt:lpstr>
      <vt:lpstr>关于Rescale的思考</vt:lpstr>
      <vt:lpstr>关于Rescale的思考</vt:lpstr>
      <vt:lpstr>关于Rescale的思考</vt:lpstr>
      <vt:lpstr>关于Rescale的思考：一个尝试</vt:lpstr>
      <vt:lpstr>基于SVD的特征提取</vt:lpstr>
      <vt:lpstr>基于SVD的特征提取：实验验证</vt:lpstr>
      <vt:lpstr>总结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based on SVD</dc:title>
  <dc:creator>Microsoft Office User</dc:creator>
  <cp:lastModifiedBy>Microsoft Office User</cp:lastModifiedBy>
  <cp:revision>58</cp:revision>
  <dcterms:created xsi:type="dcterms:W3CDTF">2020-05-20T06:55:18Z</dcterms:created>
  <dcterms:modified xsi:type="dcterms:W3CDTF">2020-05-21T00:17:46Z</dcterms:modified>
</cp:coreProperties>
</file>