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8" r:id="rId10"/>
    <p:sldId id="263" r:id="rId11"/>
    <p:sldId id="266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DC92A-9CF9-43C2-8DF3-26C552757847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BDF43-EC0B-4DF5-B5F9-7D81B926A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9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 </a:t>
            </a:r>
            <a:r>
              <a:rPr lang="zh-CN" altLang="en-US" dirty="0" smtClean="0"/>
              <a:t>类的数量 </a:t>
            </a:r>
            <a:r>
              <a:rPr lang="en-US" altLang="zh-CN" dirty="0" smtClean="0"/>
              <a:t>n </a:t>
            </a:r>
            <a:r>
              <a:rPr lang="zh-CN" altLang="en-US" dirty="0" smtClean="0"/>
              <a:t>点集大小 </a:t>
            </a:r>
            <a:r>
              <a:rPr lang="en-US" altLang="zh-CN" dirty="0" smtClean="0"/>
              <a:t>d </a:t>
            </a:r>
            <a:r>
              <a:rPr lang="zh-CN" altLang="en-US" dirty="0" smtClean="0"/>
              <a:t>原来的维度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BDF43-EC0B-4DF5-B5F9-7D81B926AE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6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BDF43-EC0B-4DF5-B5F9-7D81B926AE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3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0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1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7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14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6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1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0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3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0839D-0D19-4944-881F-0B552654F59C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254C-4223-4C99-97D4-7A84E6080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3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682096"/>
            <a:ext cx="10295466" cy="2916237"/>
          </a:xfrm>
        </p:spPr>
        <p:txBody>
          <a:bodyPr>
            <a:normAutofit/>
          </a:bodyPr>
          <a:lstStyle/>
          <a:p>
            <a:r>
              <a:rPr lang="zh-CN" altLang="en-US" sz="6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两种降维方法在</a:t>
            </a:r>
            <a:r>
              <a:rPr lang="en-US" altLang="zh-CN" sz="6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K-means</a:t>
            </a:r>
            <a:r>
              <a:rPr lang="zh-CN" altLang="en-US" sz="6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中的应用</a:t>
            </a:r>
            <a:endParaRPr lang="zh-CN" altLang="en-US" sz="6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466" y="449574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Mongolian Baiti" panose="03000500000000000000" pitchFamily="66" charset="0"/>
              </a:rPr>
              <a:t>PB17111612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Mongolian Baiti" panose="03000500000000000000" pitchFamily="66" charset="0"/>
              </a:rPr>
              <a:t>樊金昊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Mongolian Baiti" panose="03000500000000000000" pitchFamily="66" charset="0"/>
            </a:endParaRPr>
          </a:p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Mongolian Baiti" panose="03000500000000000000" pitchFamily="66" charset="0"/>
              </a:rPr>
              <a:t>PB17111618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Mongolian Baiti" panose="03000500000000000000" pitchFamily="66" charset="0"/>
              </a:rPr>
              <a:t>李纯羽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07" y="34834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改进思路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11" y="199340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在第二步使用不同的随机投影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矩阵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在第三步使用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mailman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算法加速矩阵向量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乘法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每次实验的结果具有一定的随机性，可以通过多次实验获得更好的结果</a:t>
            </a:r>
          </a:p>
        </p:txBody>
      </p:sp>
    </p:spTree>
    <p:extLst>
      <p:ext uri="{BB962C8B-B14F-4D97-AF65-F5344CB8AC3E}">
        <p14:creationId xmlns:p14="http://schemas.microsoft.com/office/powerpoint/2010/main" val="32905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8466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投影矩阵的选择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42693" y="1034304"/>
                <a:ext cx="11661376" cy="546638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1. 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满足标准正态分布的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投影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矩阵</a:t>
                </a:r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R =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9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190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</m:e>
                    </m:rad>
                    <m:r>
                      <a:rPr lang="en-US" altLang="zh-CN" sz="190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∗</m:t>
                    </m:r>
                    <m:r>
                      <a:rPr lang="en-US" altLang="zh-CN" sz="190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endParaRPr lang="en-US" altLang="zh-CN" sz="19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en-US" altLang="zh-CN" sz="19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A(</a:t>
                </a:r>
                <a:r>
                  <a:rPr lang="en-US" altLang="zh-CN" sz="1900" dirty="0" err="1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</a:t>
                </a:r>
                <a:r>
                  <a:rPr lang="en-US" altLang="zh-CN" sz="19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 j) 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~ N(0, 1</a:t>
                </a:r>
                <a:r>
                  <a:rPr lang="en-US" altLang="zh-CN" sz="19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2. 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稀疏矩阵</a:t>
                </a:r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9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19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3</m:t>
                        </m:r>
                      </m:e>
                    </m:rad>
                    <m:r>
                      <a:rPr lang="en-US" altLang="zh-CN" sz="19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19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190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</a:t>
                </a:r>
                <a:r>
                  <a:rPr lang="en-US" altLang="zh-CN" sz="1900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w.p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 1/6</a:t>
                </a:r>
              </a:p>
              <a:p>
                <a:pPr marL="0" indent="0">
                  <a:buNone/>
                </a:pPr>
                <a:r>
                  <a:rPr lang="zh-CN" altLang="en-US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𝐴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zh-CN" altLang="en-US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𝑖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</a:t>
                </a:r>
                <a:r>
                  <a:rPr lang="zh-CN" altLang="en-US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𝑗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)=        0                </a:t>
                </a:r>
                <a:r>
                  <a:rPr lang="en-US" altLang="zh-CN" sz="1900" dirty="0" err="1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w.p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 2/3</a:t>
                </a:r>
              </a:p>
              <a:p>
                <a:pPr marL="0" indent="0">
                  <a:buNone/>
                </a:pP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9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19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3</m:t>
                        </m:r>
                      </m:e>
                    </m:rad>
                    <m:r>
                      <a:rPr lang="en-US" altLang="zh-CN" sz="19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19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190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</a:t>
                </a:r>
                <a:r>
                  <a:rPr lang="en-US" altLang="zh-CN" sz="1900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w.p</a:t>
                </a:r>
                <a:r>
                  <a:rPr lang="en-US" altLang="zh-CN" sz="19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 </a:t>
                </a:r>
                <a:r>
                  <a:rPr lang="en-US" altLang="zh-CN" sz="19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1/6</a:t>
                </a:r>
              </a:p>
              <a:p>
                <a:pPr marL="0" indent="0">
                  <a:buNone/>
                </a:pPr>
                <a:endParaRPr lang="en-US" altLang="zh-CN" sz="19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3. FJLT</a:t>
                </a:r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φ = PHD  k*d d*d d*d </a:t>
                </a:r>
              </a:p>
              <a:p>
                <a:pPr marL="0" indent="0">
                  <a:buNone/>
                </a:pP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</a:p>
              <a:p>
                <a:pPr marL="0" indent="0">
                  <a:buNone/>
                </a:pPr>
                <a:endParaRPr lang="en-US" altLang="zh-CN" sz="21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21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en-US" altLang="zh-CN" sz="21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H</a:t>
                </a:r>
                <a:r>
                  <a:rPr lang="zh-CN" altLang="en-US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</a:t>
                </a:r>
                <a:r>
                  <a:rPr lang="zh-CN" altLang="en-US" sz="21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归一化</a:t>
                </a:r>
                <a:r>
                  <a:rPr lang="zh-CN" altLang="en-US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</a:t>
                </a:r>
                <a:r>
                  <a:rPr lang="en-US" altLang="zh-CN" sz="2100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Hadamard</a:t>
                </a:r>
                <a:r>
                  <a:rPr lang="zh-CN" altLang="en-US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矩阵 </a:t>
                </a:r>
                <a:endParaRPr lang="en-US" altLang="zh-CN" sz="21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en-US" altLang="zh-CN" sz="21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</a:t>
                </a:r>
                <a:r>
                  <a:rPr lang="zh-CN" altLang="en-US" sz="21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：对角矩阵</a:t>
                </a:r>
                <a:r>
                  <a:rPr lang="zh-CN" altLang="en-US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D(</a:t>
                </a:r>
                <a:r>
                  <a:rPr lang="en-US" altLang="zh-CN" sz="2100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i,i</a:t>
                </a: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r>
                  <a:rPr lang="zh-CN" altLang="en-US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以</a:t>
                </a: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0.5</a:t>
                </a:r>
                <a:r>
                  <a:rPr lang="zh-CN" altLang="en-US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的概率取</a:t>
                </a: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或</a:t>
                </a:r>
                <a:r>
                  <a:rPr lang="en-US" altLang="zh-CN" sz="21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-1</a:t>
                </a:r>
              </a:p>
              <a:p>
                <a:pPr marL="0" indent="0">
                  <a:buNone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2693" y="1034304"/>
                <a:ext cx="11661376" cy="5466384"/>
              </a:xfrm>
              <a:blipFill>
                <a:blip r:embed="rId2"/>
                <a:stretch>
                  <a:fillRect l="-575" t="-2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5"/>
          <a:stretch/>
        </p:blipFill>
        <p:spPr>
          <a:xfrm>
            <a:off x="2102793" y="2625615"/>
            <a:ext cx="328732" cy="1100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59" y="4525944"/>
            <a:ext cx="2686050" cy="889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75" y="4598969"/>
            <a:ext cx="2038350" cy="7429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796867" y="63160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/>
            <a:r>
              <a:rPr lang="en-US" altLang="zh-CN" i="1" dirty="0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Faster </a:t>
            </a:r>
            <a:r>
              <a:rPr lang="en-US" altLang="zh-CN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4328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7780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33" y="1763891"/>
            <a:ext cx="3482492" cy="387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时间瓶颈主要是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k-means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过程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2" y="2520625"/>
            <a:ext cx="5317067" cy="2691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29586" y="1551573"/>
            <a:ext cx="721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矩阵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乘法使用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Matlab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内置的稀疏矩阵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加速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Tx/>
              <a:buChar char="-"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准确率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Tx/>
              <a:buChar char="-"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t="284" r="6340" b="-284"/>
          <a:stretch/>
        </p:blipFill>
        <p:spPr>
          <a:xfrm>
            <a:off x="6816629" y="2520625"/>
            <a:ext cx="4834173" cy="282130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781386" y="3746613"/>
            <a:ext cx="14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差别不大</a:t>
            </a:r>
          </a:p>
        </p:txBody>
      </p:sp>
    </p:spTree>
    <p:extLst>
      <p:ext uri="{BB962C8B-B14F-4D97-AF65-F5344CB8AC3E}">
        <p14:creationId xmlns:p14="http://schemas.microsoft.com/office/powerpoint/2010/main" val="14913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01" y="10926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ailman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矩阵向量乘法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72534" y="1340850"/>
                <a:ext cx="11819466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加速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Ax (A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∈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R</a:t>
                </a:r>
                <a:r>
                  <a:rPr lang="en-US" altLang="zh-CN" sz="2400" baseline="30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m*n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 </a:t>
                </a:r>
                <a:endParaRPr lang="en-US" altLang="zh-CN" sz="2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O(m*n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 -&gt; 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O(m*n/log(max {m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 n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})    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条件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:A</a:t>
                </a:r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只有固定几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个不同的值</a:t>
                </a:r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Ax 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zh-CN" altLang="en-US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x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>
                    <a:ea typeface="华文中宋" panose="02010600040101010101" pitchFamily="2" charset="-12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zh-CN" altLang="en-US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A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lang="en-US" altLang="zh-CN" sz="2400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列，代表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address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x</m:t>
                        </m:r>
                      </m:e>
                      <m:sup>
                        <m:d>
                          <m:d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zh-CN" altLang="en-US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x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的第</a:t>
                </a:r>
                <a:r>
                  <a:rPr lang="en-US" altLang="zh-CN" sz="2400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个元素，代表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letter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zh-CN" altLang="en-US" sz="2400" u="sng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在地址相同的情况下可以不用机械的走完全程</a:t>
                </a:r>
                <a:endParaRPr lang="en-US" altLang="zh-CN" sz="2400" u="sng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endPara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4" y="1340850"/>
                <a:ext cx="11819466" cy="4351338"/>
              </a:xfrm>
              <a:blipFill>
                <a:blip r:embed="rId2"/>
                <a:stretch>
                  <a:fillRect l="-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626216" y="6343985"/>
            <a:ext cx="6565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The Mailman algorithm: A note on matrix–vector multiplication</a:t>
            </a:r>
          </a:p>
          <a:p>
            <a:pPr lvl="0" defTabSz="914400"/>
            <a:endParaRPr lang="en-US" altLang="zh-CN" i="1" dirty="0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6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083" y="182907"/>
            <a:ext cx="11218783" cy="62177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9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算法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i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假设</a:t>
            </a:r>
            <a:r>
              <a:rPr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 = </a:t>
            </a:r>
            <a:r>
              <a:rPr lang="en-US" altLang="zh-CN" sz="2400" i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log n</a:t>
            </a:r>
            <a:r>
              <a:rPr lang="zh-CN" altLang="en-US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，若</a:t>
            </a:r>
            <a:r>
              <a:rPr lang="zh-CN" altLang="en-US" sz="2400" i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否将</a:t>
            </a:r>
            <a:r>
              <a:rPr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按行</a:t>
            </a:r>
            <a:r>
              <a:rPr lang="zh-CN" altLang="en-US" sz="2400" i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分块且</a:t>
            </a:r>
            <a:r>
              <a:rPr lang="zh-CN" altLang="en-US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假设</a:t>
            </a:r>
            <a:r>
              <a:rPr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A(</a:t>
            </a:r>
            <a:r>
              <a:rPr lang="en-US" altLang="zh-CN" sz="2400" i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400" i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 j</a:t>
            </a:r>
            <a:r>
              <a:rPr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U</a:t>
            </a:r>
            <a:r>
              <a:rPr lang="en-US" altLang="zh-CN" sz="2000" baseline="-25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U</a:t>
            </a:r>
            <a:r>
              <a:rPr lang="en-US" altLang="zh-CN" sz="2000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sz="2000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m*n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存储会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出现的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{0,1}</a:t>
            </a:r>
            <a:r>
              <a:rPr lang="en-US" altLang="zh-CN" sz="2000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P:  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en-US" altLang="zh-CN" sz="2000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n*n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P(</a:t>
            </a:r>
            <a:r>
              <a:rPr lang="en-US" altLang="zh-CN" sz="20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i,j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 = δ(U(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), A(j))   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if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U(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 = A(j) δ = 1, else 0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U</a:t>
            </a:r>
            <a:r>
              <a:rPr lang="en-US" altLang="zh-CN" sz="2000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P(</a:t>
            </a:r>
            <a:r>
              <a:rPr lang="en-US" altLang="zh-CN" sz="20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 j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 =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A(</a:t>
            </a:r>
            <a:r>
              <a:rPr lang="en-US" altLang="zh-CN" sz="20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 j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Ax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= (UP)x = U(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Px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时间复杂度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Px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只有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个非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零元，时间复杂度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O(n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U(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Px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):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利用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的幂次的性质，可以递归的计算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Uz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，时间复杂度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O(n)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推广到更一般的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矩阵，可以得到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log(max{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m,n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})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的加速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aseline="30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aseline="30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aseline="30000" dirty="0"/>
          </a:p>
        </p:txBody>
      </p:sp>
      <p:sp>
        <p:nvSpPr>
          <p:cNvPr id="4" name="矩形 3"/>
          <p:cNvSpPr/>
          <p:nvPr/>
        </p:nvSpPr>
        <p:spPr>
          <a:xfrm>
            <a:off x="5638799" y="6400616"/>
            <a:ext cx="6798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The Mailman algorithm: A note on matrix–vector multiplication</a:t>
            </a:r>
          </a:p>
        </p:txBody>
      </p:sp>
      <p:sp>
        <p:nvSpPr>
          <p:cNvPr id="5" name="云形 4"/>
          <p:cNvSpPr/>
          <p:nvPr/>
        </p:nvSpPr>
        <p:spPr>
          <a:xfrm>
            <a:off x="8212667" y="3996267"/>
            <a:ext cx="3005666" cy="1320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 flipH="1">
            <a:off x="9038165" y="4472001"/>
            <a:ext cx="227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实际效果？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7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540" y="9516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b="1" dirty="0" smtClean="0"/>
              <a:t>Outline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540" y="206874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算法背景介绍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算法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描述和复杂度分析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实验复现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实验改进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矩阵向量乘法加速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尝试其他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JL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变换类型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25540" y="230201"/>
            <a:ext cx="107821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>
                <a:latin typeface="Mongolian Baiti" charset="-122"/>
                <a:cs typeface="Mongolian Baiti" charset="-122"/>
              </a:rPr>
              <a:t>Random </a:t>
            </a:r>
            <a:r>
              <a:rPr kumimoji="1" lang="en-US" altLang="zh-CN" sz="4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Projection</a:t>
            </a:r>
            <a:r>
              <a:rPr kumimoji="1" lang="en-US" altLang="zh-CN" sz="4800" dirty="0">
                <a:latin typeface="Mongolian Baiti" charset="-122"/>
                <a:cs typeface="Mongolian Baiti" charset="-122"/>
              </a:rPr>
              <a:t> for K-means clustering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418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466" y="172401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算法背景介绍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208" y="170939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随机投影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理论依据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引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理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降维之后保持空间中点的距离在一定误差范围内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适合在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k-means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中使用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09" y="2768812"/>
            <a:ext cx="10058400" cy="11162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57209" y="6447683"/>
            <a:ext cx="5798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1400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Sami </a:t>
            </a:r>
            <a:r>
              <a:rPr lang="en-US" altLang="zh-CN" sz="1400" i="1" dirty="0" err="1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Sieranoja</a:t>
            </a:r>
            <a:r>
              <a:rPr lang="en-US" altLang="zh-CN" sz="1400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, </a:t>
            </a:r>
            <a:r>
              <a:rPr lang="en-US" altLang="zh-CN" sz="1400" i="1" dirty="0" err="1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Pasi</a:t>
            </a:r>
            <a:r>
              <a:rPr lang="en-US" altLang="zh-CN" sz="1400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 </a:t>
            </a:r>
            <a:r>
              <a:rPr lang="en-US" altLang="zh-CN" sz="1400" i="1" dirty="0" err="1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Fränti</a:t>
            </a:r>
            <a:r>
              <a:rPr lang="en-US" altLang="zh-CN" sz="1400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. Random Projection for k-means Clustering[C]</a:t>
            </a:r>
          </a:p>
        </p:txBody>
      </p:sp>
    </p:spTree>
    <p:extLst>
      <p:ext uri="{BB962C8B-B14F-4D97-AF65-F5344CB8AC3E}">
        <p14:creationId xmlns:p14="http://schemas.microsoft.com/office/powerpoint/2010/main" val="18132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6467" y="812800"/>
                <a:ext cx="10837333" cy="5667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altLang="zh-CN" sz="5100" dirty="0" smtClean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K-means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使用矩阵表示描述</a:t>
                </a:r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k-means 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目标函数</a:t>
                </a:r>
                <a:endParaRPr lang="en-US" altLang="zh-CN" sz="4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51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				</a:t>
                </a:r>
                <a:r>
                  <a:rPr lang="en-US" altLang="zh-CN" sz="3400" dirty="0" err="1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X</a:t>
                </a:r>
                <a:r>
                  <a:rPr lang="en-US" altLang="zh-CN" sz="3400" baseline="-25000" dirty="0" err="1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opt</a:t>
                </a:r>
                <a:r>
                  <a:rPr lang="en-US" altLang="zh-CN" sz="3400" baseline="-250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en-US" altLang="zh-CN" sz="3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= </a:t>
                </a:r>
                <a:r>
                  <a:rPr lang="en-US" altLang="zh-CN" sz="3400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arg</a:t>
                </a:r>
                <a:r>
                  <a:rPr lang="en-US" altLang="zh-CN" sz="3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min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3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34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altLang="zh-CN" sz="3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4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34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3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3400" i="1" dirty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3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3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3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	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4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4400" i="0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44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4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每一行只有一个非零元素，若第 </a:t>
                </a:r>
                <a:r>
                  <a:rPr lang="en-US" altLang="zh-CN" sz="4400" dirty="0" err="1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</a:t>
                </a:r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个点属于第 </a:t>
                </a:r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j 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类，有</a:t>
                </a:r>
                <a:endParaRPr lang="en-US" altLang="zh-CN" sz="4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4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4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4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4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44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4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4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44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4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为第</a:t>
                </a:r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j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类中点的数量</a:t>
                </a:r>
                <a:endParaRPr lang="en-US" altLang="zh-CN" sz="4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4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	</a:t>
                </a:r>
                <a:endParaRPr lang="en-US" altLang="zh-CN" sz="4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4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	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使用的</a:t>
                </a:r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k-means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方法：</a:t>
                </a:r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Lloyd Algorithm</a:t>
                </a:r>
              </a:p>
              <a:p>
                <a:pPr marL="0" indent="0">
                  <a:buNone/>
                </a:pPr>
                <a:endParaRPr lang="en-US" altLang="zh-CN" sz="4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4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	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通过起始点的选择能够保证</a:t>
                </a:r>
                <a:r>
                  <a:rPr lang="en-US" altLang="zh-CN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k-means</a:t>
                </a:r>
                <a:r>
                  <a:rPr lang="zh-CN" altLang="en-US" sz="4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效果不会很差</a:t>
                </a:r>
                <a:endParaRPr lang="en-US" altLang="zh-CN" sz="44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467" y="812800"/>
                <a:ext cx="10837333" cy="5667513"/>
              </a:xfrm>
              <a:blipFill>
                <a:blip r:embed="rId2"/>
                <a:stretch>
                  <a:fillRect l="-1012" t="-3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1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095" y="222722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算法描述和复杂度分析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71" y="1548285"/>
            <a:ext cx="7936590" cy="2453383"/>
          </a:xfrm>
        </p:spPr>
      </p:pic>
      <p:sp>
        <p:nvSpPr>
          <p:cNvPr id="6" name="文本框 5"/>
          <p:cNvSpPr txBox="1"/>
          <p:nvPr/>
        </p:nvSpPr>
        <p:spPr>
          <a:xfrm flipH="1">
            <a:off x="929614" y="4033229"/>
            <a:ext cx="9024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要点：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选择目标维度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生成投影矩阵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矩阵相乘将原数据降维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γ-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近似的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k-means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算法聚类</a:t>
            </a:r>
          </a:p>
        </p:txBody>
      </p:sp>
      <p:sp>
        <p:nvSpPr>
          <p:cNvPr id="8" name="矩形 7"/>
          <p:cNvSpPr/>
          <p:nvPr/>
        </p:nvSpPr>
        <p:spPr>
          <a:xfrm>
            <a:off x="6286791" y="6486612"/>
            <a:ext cx="5798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zh-CN" sz="1400" i="1" dirty="0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Sami </a:t>
            </a:r>
            <a:r>
              <a:rPr lang="en-US" altLang="zh-CN" sz="1400" i="1" dirty="0" err="1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Sieranoja</a:t>
            </a:r>
            <a:r>
              <a:rPr lang="en-US" altLang="zh-CN" sz="1400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, </a:t>
            </a:r>
            <a:r>
              <a:rPr lang="en-US" altLang="zh-CN" sz="1400" i="1" dirty="0" err="1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Pasi</a:t>
            </a:r>
            <a:r>
              <a:rPr lang="en-US" altLang="zh-CN" sz="1400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 </a:t>
            </a:r>
            <a:r>
              <a:rPr lang="en-US" altLang="zh-CN" sz="1400" i="1" dirty="0" err="1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Fränti</a:t>
            </a:r>
            <a:r>
              <a:rPr lang="en-US" altLang="zh-CN" sz="1400" i="1" dirty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. Random Projection for k-means Clustering[C</a:t>
            </a:r>
            <a:r>
              <a:rPr lang="en-US" altLang="zh-CN" sz="1400" i="1" dirty="0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]</a:t>
            </a:r>
            <a:endParaRPr lang="en-US" altLang="zh-CN" sz="1400" i="1" dirty="0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5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385" y="5251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时间复杂度分析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71756" y="169979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目标维度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t = 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𝛺</m:t>
                    </m:r>
                    <m:d>
                      <m:dPr>
                        <m:ctrlPr>
                          <a:rPr lang="zh-CN" altLang="en-US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zh-CN" altLang="en-US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将每个循环的时间复杂度从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O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knd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降到了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1756" y="1699790"/>
                <a:ext cx="10515600" cy="4351338"/>
              </a:xfrm>
              <a:blipFill>
                <a:blip r:embed="rId3"/>
                <a:stretch>
                  <a:fillRect l="-754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 flipH="1">
                <a:off x="383720" y="3505246"/>
                <a:ext cx="101509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算法的近似比</a:t>
                </a:r>
                <a:endParaRPr lang="en-US" altLang="zh-CN" sz="36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endParaRPr lang="en-US" altLang="zh-CN" sz="28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en-US" altLang="zh-CN" sz="3200" dirty="0" smtClean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−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𝑟𝑋𝑟</m:t>
                                </m:r>
                              </m:e>
                              <m:sup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𝐹</m:t>
                        </m:r>
                      </m:sub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≤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1+</m:t>
                                </m:r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𝜀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华文中宋" panose="02010600040101010101" pitchFamily="2" charset="-122"/>
                                <a:ea typeface="华文中宋" panose="02010600040101010101" pitchFamily="2" charset="-12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华文中宋" panose="02010600040101010101" pitchFamily="2" charset="-122"/>
                                <a:ea typeface="华文中宋" panose="02010600040101010101" pitchFamily="2" charset="-122"/>
                              </a:rPr>
                              <m:t>γ</m:t>
                            </m:r>
                          </m:e>
                        </m:d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−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opt</m:t>
                                </m:r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𝑋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𝑜𝑝𝑡</m:t>
                                </m:r>
                              </m:e>
                              <m:sup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𝐹</m:t>
                        </m:r>
                      </m:sub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其中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γ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是使用的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k-means</a:t>
                </a: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算法的近似比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3720" y="3505246"/>
                <a:ext cx="10150929" cy="2308324"/>
              </a:xfrm>
              <a:prstGeom prst="rect">
                <a:avLst/>
              </a:prstGeom>
              <a:blipFill>
                <a:blip r:embed="rId4"/>
                <a:stretch>
                  <a:fillRect l="-1862" t="-3958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6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49" y="28962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简单证明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5574" y="1231458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574" y="123145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0" y="1888475"/>
            <a:ext cx="6600285" cy="4477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044" y="3173322"/>
            <a:ext cx="4492732" cy="6041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1" y="3385043"/>
            <a:ext cx="6967873" cy="28701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6930482" y="2403335"/>
            <a:ext cx="837872" cy="679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929317" y="2403335"/>
            <a:ext cx="299405" cy="891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0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16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实验复现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3009" y="1540172"/>
            <a:ext cx="10515600" cy="215485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The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ORL Database of Faces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人脸数据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集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分为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40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不同类，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其中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每个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类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包含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幅人脸图像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112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*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92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顺序排列，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Lloyd algorithms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起始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点选择每一类的第一张图片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166" y="1270841"/>
            <a:ext cx="1480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数据集</a:t>
            </a:r>
            <a:endParaRPr lang="zh-CN" altLang="en-US" sz="20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24052" y="34193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评价指标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23009" y="3886388"/>
                <a:ext cx="9496003" cy="294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Normalized objective function value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−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𝐹</m:t>
                        </m:r>
                      </m:sub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𝐹</m:t>
                        </m:r>
                      </m:e>
                    </m:acc>
                    <m:r>
                      <a:rPr lang="en-US" altLang="zh-CN" sz="24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𝐹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Accuracy of the clustering 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result</a:t>
                </a:r>
                <a:endParaRPr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Execute time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009" y="3886388"/>
                <a:ext cx="9496003" cy="2947858"/>
              </a:xfrm>
              <a:prstGeom prst="rect">
                <a:avLst/>
              </a:prstGeom>
              <a:blipFill>
                <a:blip r:embed="rId2"/>
                <a:stretch>
                  <a:fillRect l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1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结果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14" y="213421"/>
            <a:ext cx="5314197" cy="26903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14" y="3288144"/>
            <a:ext cx="5435379" cy="2751660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5" y="1706357"/>
            <a:ext cx="4858247" cy="2459488"/>
          </a:xfrm>
        </p:spPr>
      </p:pic>
      <p:sp>
        <p:nvSpPr>
          <p:cNvPr id="12" name="文本框 11"/>
          <p:cNvSpPr txBox="1"/>
          <p:nvPr/>
        </p:nvSpPr>
        <p:spPr>
          <a:xfrm>
            <a:off x="971297" y="4286175"/>
            <a:ext cx="1009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ongolian Baiti" panose="03000500000000000000" pitchFamily="66" charset="0"/>
                <a:cs typeface="Mongolian Baiti" panose="03000500000000000000" pitchFamily="66" charset="0"/>
              </a:rPr>
              <a:t>Normalized objective function value</a:t>
            </a:r>
          </a:p>
          <a:p>
            <a:endParaRPr lang="zh-CN" alt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85807" y="2826625"/>
            <a:ext cx="232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ongolian Baiti" panose="03000500000000000000" pitchFamily="66" charset="0"/>
                <a:cs typeface="Mongolian Baiti" panose="03000500000000000000" pitchFamily="66" charset="0"/>
              </a:rPr>
              <a:t>Accuracy</a:t>
            </a:r>
            <a:endParaRPr lang="zh-CN" alt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60082" y="6069588"/>
            <a:ext cx="142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Time</a:t>
            </a:r>
            <a:endParaRPr lang="zh-CN" alt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281954" y="3422931"/>
            <a:ext cx="695915" cy="5026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985807" y="411481"/>
            <a:ext cx="695915" cy="5026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002654" y="4923293"/>
            <a:ext cx="695915" cy="43811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 flipH="1">
            <a:off x="937259" y="5323232"/>
            <a:ext cx="268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初始维度：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10304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80716" y="1558577"/>
            <a:ext cx="214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准确率：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0.7075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0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978</Words>
  <Application>Microsoft Office PowerPoint</Application>
  <PresentationFormat>宽屏</PresentationFormat>
  <Paragraphs>128</Paragraphs>
  <Slides>14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DengXian</vt:lpstr>
      <vt:lpstr>DengXian</vt:lpstr>
      <vt:lpstr>等线 Light</vt:lpstr>
      <vt:lpstr>华文中宋</vt:lpstr>
      <vt:lpstr>Arial</vt:lpstr>
      <vt:lpstr>Calibri</vt:lpstr>
      <vt:lpstr>Calibri Light</vt:lpstr>
      <vt:lpstr>Cambria Math</vt:lpstr>
      <vt:lpstr>Mongolian Baiti</vt:lpstr>
      <vt:lpstr>Office Theme</vt:lpstr>
      <vt:lpstr>两种降维方法在K-means中的应用</vt:lpstr>
      <vt:lpstr>Outline</vt:lpstr>
      <vt:lpstr>算法背景介绍</vt:lpstr>
      <vt:lpstr>PowerPoint 演示文稿</vt:lpstr>
      <vt:lpstr>算法描述和复杂度分析</vt:lpstr>
      <vt:lpstr>时间复杂度分析</vt:lpstr>
      <vt:lpstr>简单证明</vt:lpstr>
      <vt:lpstr>实验复现</vt:lpstr>
      <vt:lpstr>结果</vt:lpstr>
      <vt:lpstr>改进思路</vt:lpstr>
      <vt:lpstr>投影矩阵的选择</vt:lpstr>
      <vt:lpstr>实验结果</vt:lpstr>
      <vt:lpstr>Mailman矩阵向量乘法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</dc:title>
  <dc:creator>李 二二</dc:creator>
  <cp:lastModifiedBy>李 二二</cp:lastModifiedBy>
  <cp:revision>51</cp:revision>
  <dcterms:created xsi:type="dcterms:W3CDTF">2020-05-20T09:35:55Z</dcterms:created>
  <dcterms:modified xsi:type="dcterms:W3CDTF">2020-06-21T01:33:36Z</dcterms:modified>
</cp:coreProperties>
</file>