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3" r:id="rId1"/>
  </p:sldMasterIdLst>
  <p:notesMasterIdLst>
    <p:notesMasterId r:id="rId19"/>
  </p:notesMasterIdLst>
  <p:handoutMasterIdLst>
    <p:handoutMasterId r:id="rId20"/>
  </p:handoutMasterIdLst>
  <p:sldIdLst>
    <p:sldId id="766" r:id="rId2"/>
    <p:sldId id="815" r:id="rId3"/>
    <p:sldId id="816" r:id="rId4"/>
    <p:sldId id="804" r:id="rId5"/>
    <p:sldId id="817" r:id="rId6"/>
    <p:sldId id="810" r:id="rId7"/>
    <p:sldId id="805" r:id="rId8"/>
    <p:sldId id="813" r:id="rId9"/>
    <p:sldId id="812" r:id="rId10"/>
    <p:sldId id="806" r:id="rId11"/>
    <p:sldId id="807" r:id="rId12"/>
    <p:sldId id="808" r:id="rId13"/>
    <p:sldId id="809" r:id="rId14"/>
    <p:sldId id="811" r:id="rId15"/>
    <p:sldId id="818" r:id="rId16"/>
    <p:sldId id="814" r:id="rId17"/>
    <p:sldId id="794" r:id="rId18"/>
  </p:sldIdLst>
  <p:sldSz cx="9144000" cy="6858000" type="screen4x3"/>
  <p:notesSz cx="7099300" cy="10234613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D8E"/>
    <a:srgbClr val="4B649F"/>
    <a:srgbClr val="64B078"/>
    <a:srgbClr val="FF8B00"/>
    <a:srgbClr val="61366B"/>
    <a:srgbClr val="44DFB1"/>
    <a:srgbClr val="44BFB1"/>
    <a:srgbClr val="44AFB1"/>
    <a:srgbClr val="44F6B1"/>
    <a:srgbClr val="B85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39" autoAdjust="0"/>
    <p:restoredTop sz="94981" autoAdjust="0"/>
  </p:normalViewPr>
  <p:slideViewPr>
    <p:cSldViewPr snapToGrid="0" showGuides="1">
      <p:cViewPr varScale="1">
        <p:scale>
          <a:sx n="92" d="100"/>
          <a:sy n="92" d="100"/>
        </p:scale>
        <p:origin x="1336" y="176"/>
      </p:cViewPr>
      <p:guideLst>
        <p:guide pos="416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-7472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76B2C9F-65B8-4907-BB5A-EFF0C5B84C18}" type="datetimeFigureOut">
              <a:rPr lang="zh-CN" altLang="en-US" smtClean="0"/>
              <a:t>2021/6/6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CBDCDF8-7C25-4CC4-B06B-1D27600E0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253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839973-2444-48AF-8C11-801F2AABC652}" type="datetimeFigureOut">
              <a:rPr lang="zh-CN" altLang="en-US" smtClean="0"/>
              <a:pPr/>
              <a:t>2021/6/6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63CFEA5-D6B2-4E0A-AE62-62F361EF20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3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04234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97627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00639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46942-A7DC-7540-86AD-6AF0920CF551}" type="datetime1">
              <a:rPr lang="en-US" altLang="zh-CN" smtClean="0"/>
              <a:t>6/6/21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FBB55-5383-4680-AC02-FAC14F853CF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97" y="168279"/>
            <a:ext cx="2686050" cy="50268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0" y="785813"/>
            <a:ext cx="8382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8"/>
          <p:cNvGrpSpPr>
            <a:grpSpLocks/>
          </p:cNvGrpSpPr>
          <p:nvPr userDrawn="1"/>
        </p:nvGrpSpPr>
        <p:grpSpPr bwMode="auto">
          <a:xfrm>
            <a:off x="257180" y="90023"/>
            <a:ext cx="528637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A7D0A107-003D-4543-9733-79D75C28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49" y="125416"/>
            <a:ext cx="5721508" cy="493516"/>
          </a:xfrm>
        </p:spPr>
        <p:txBody>
          <a:bodyPr>
            <a:noAutofit/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solidFill>
                  <a:srgbClr val="4B64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idx="1"/>
          </p:nvPr>
        </p:nvSpPr>
        <p:spPr>
          <a:xfrm>
            <a:off x="292598" y="1029969"/>
            <a:ext cx="8573849" cy="514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30400">
              <a:spcBef>
                <a:spcPts val="1200"/>
              </a:spcBef>
              <a:buFont typeface="Wingdings" panose="05000000000000000000" pitchFamily="2" charset="2"/>
              <a:buChar char="q"/>
              <a:defRPr sz="3200" b="1">
                <a:latin typeface="+mn-lt"/>
                <a:ea typeface="微软雅黑" panose="020B0503020204020204" pitchFamily="34" charset="-122"/>
              </a:defRPr>
            </a:lvl1pPr>
            <a:lvl2pPr marL="685800" indent="-228600">
              <a:buFont typeface="Wingdings" panose="05000000000000000000" pitchFamily="2" charset="2"/>
              <a:buChar char="v"/>
              <a:defRPr sz="2800" b="1">
                <a:latin typeface="+mn-lt"/>
                <a:ea typeface="楷体" panose="02010609060101010101" pitchFamily="49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 b="1">
                <a:latin typeface="+mn-lt"/>
                <a:ea typeface="楷体" panose="02010609060101010101" pitchFamily="49" charset="-122"/>
              </a:defRPr>
            </a:lvl3pPr>
            <a:lvl4pPr>
              <a:defRPr sz="2000" b="1">
                <a:latin typeface="+mn-lt"/>
                <a:ea typeface="楷体" panose="02010609060101010101" pitchFamily="49" charset="-122"/>
              </a:defRPr>
            </a:lvl4pPr>
            <a:lvl5pPr>
              <a:defRPr sz="2000" b="1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8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75471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33282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60502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29195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60704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112501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02086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4F983E-BBA9-1243-9DD5-4DDF0CD3A0EC}" type="datetime1">
              <a:rPr lang="en-US" altLang="zh-CN" smtClean="0"/>
              <a:t>6/6/21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34425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4F983E-BBA9-1243-9DD5-4DDF0CD3A0EC}" type="datetime1">
              <a:rPr lang="en-US" altLang="zh-CN" smtClean="0"/>
              <a:t>6/6/21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6F2CD5-B924-4760-BDA0-9C2E2A2CFD8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75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5"/>
            <a:ext cx="7772400" cy="2027237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云闪存系统中的</a:t>
            </a:r>
            <a:br>
              <a:rPr lang="en-US" altLang="zh-CN" b="1" dirty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lang="zh-CN" altLang="en-US" b="1" dirty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多租户性能隔离研究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35400"/>
            <a:ext cx="6858000" cy="1422400"/>
          </a:xfrm>
        </p:spPr>
        <p:txBody>
          <a:bodyPr>
            <a:normAutofit/>
          </a:bodyPr>
          <a:lstStyle/>
          <a:p>
            <a:r>
              <a:rPr lang="zh-CN" altLang="en-US" dirty="0"/>
              <a:t>樊金昊 </a:t>
            </a:r>
            <a:r>
              <a:rPr lang="en-US" altLang="zh-CN" dirty="0"/>
              <a:t>      PB17111612</a:t>
            </a:r>
          </a:p>
          <a:p>
            <a:r>
              <a:rPr lang="zh-CN" altLang="en-US" dirty="0"/>
              <a:t>导师：程鹏 首席研究员  李诚 特任研究员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1F1079D-1404-524A-A298-D96864497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2" y="5448360"/>
            <a:ext cx="2562951" cy="11988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09672BC-AAC4-F04C-AE69-A91D1341C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4630" y="5572160"/>
            <a:ext cx="4463570" cy="8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2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无读写干扰的</a:t>
            </a:r>
            <a:r>
              <a:rPr lang="en-US" altLang="zh-CN" dirty="0"/>
              <a:t>SSD</a:t>
            </a:r>
            <a:r>
              <a:rPr lang="zh-CN" altLang="en-US" dirty="0"/>
              <a:t>阵列</a:t>
            </a:r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FB5A054F-15B5-F54B-993D-D52A770A4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2150794"/>
            <a:ext cx="8574088" cy="2905663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7B98BA-4C3B-B349-9F4D-809AAC7CC4B9}"/>
              </a:ext>
            </a:extLst>
          </p:cNvPr>
          <p:cNvSpPr txBox="1"/>
          <p:nvPr/>
        </p:nvSpPr>
        <p:spPr>
          <a:xfrm>
            <a:off x="9983512" y="2289293"/>
            <a:ext cx="1726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.  .  .</a:t>
            </a:r>
            <a:r>
              <a:rPr lang="en-CN" sz="4400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5910BD-7F5E-3249-A967-09DAFC50D0B0}"/>
              </a:ext>
            </a:extLst>
          </p:cNvPr>
          <p:cNvSpPr txBox="1"/>
          <p:nvPr/>
        </p:nvSpPr>
        <p:spPr>
          <a:xfrm>
            <a:off x="9977883" y="3416277"/>
            <a:ext cx="1726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.  .  .</a:t>
            </a:r>
            <a:r>
              <a:rPr lang="en-CN" sz="4400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0254D9-7BD0-F94F-96C2-F5E70A1899A2}"/>
              </a:ext>
            </a:extLst>
          </p:cNvPr>
          <p:cNvSpPr txBox="1"/>
          <p:nvPr/>
        </p:nvSpPr>
        <p:spPr>
          <a:xfrm>
            <a:off x="9977883" y="4632144"/>
            <a:ext cx="1726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.  .  .</a:t>
            </a:r>
            <a:r>
              <a:rPr lang="en-CN" sz="4400" dirty="0"/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BBC88D-37DB-2A42-A856-75203EDBE37E}"/>
              </a:ext>
            </a:extLst>
          </p:cNvPr>
          <p:cNvSpPr/>
          <p:nvPr/>
        </p:nvSpPr>
        <p:spPr>
          <a:xfrm>
            <a:off x="139700" y="2289293"/>
            <a:ext cx="1270000" cy="2905663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64C7C1-D326-6A45-9B55-89580122C510}"/>
              </a:ext>
            </a:extLst>
          </p:cNvPr>
          <p:cNvSpPr txBox="1"/>
          <p:nvPr/>
        </p:nvSpPr>
        <p:spPr>
          <a:xfrm>
            <a:off x="251960" y="5244738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rgbClr val="00B050"/>
                </a:solidFill>
              </a:rPr>
              <a:t>RAID</a:t>
            </a:r>
            <a:r>
              <a:rPr lang="en-US" altLang="zh-CN" sz="2400" dirty="0">
                <a:solidFill>
                  <a:srgbClr val="00B050"/>
                </a:solidFill>
              </a:rPr>
              <a:t>-5</a:t>
            </a:r>
            <a:endParaRPr lang="en-CN" sz="2400" dirty="0">
              <a:solidFill>
                <a:srgbClr val="00B05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2EDFCE-A13B-F543-B65D-2851BA7F7DB0}"/>
              </a:ext>
            </a:extLst>
          </p:cNvPr>
          <p:cNvSpPr/>
          <p:nvPr/>
        </p:nvSpPr>
        <p:spPr>
          <a:xfrm>
            <a:off x="3219331" y="2501900"/>
            <a:ext cx="857369" cy="255455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10AE76-C5EE-E34A-AF4E-67AA7F1F134B}"/>
              </a:ext>
            </a:extLst>
          </p:cNvPr>
          <p:cNvSpPr txBox="1"/>
          <p:nvPr/>
        </p:nvSpPr>
        <p:spPr>
          <a:xfrm>
            <a:off x="1621512" y="5112507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任意时刻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，所有数据均可被恢复</a:t>
            </a:r>
            <a:endParaRPr lang="en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BBD288-6684-7A45-99C5-ADB8362569BB}"/>
              </a:ext>
            </a:extLst>
          </p:cNvPr>
          <p:cNvSpPr txBox="1"/>
          <p:nvPr/>
        </p:nvSpPr>
        <p:spPr>
          <a:xfrm>
            <a:off x="0" y="1283828"/>
            <a:ext cx="912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用多个SSD组成具有冗余的磁盘阵列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，协调各个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的读写时间窗口</a:t>
            </a:r>
            <a:endParaRPr lang="en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78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</a:t>
            </a:r>
            <a:r>
              <a:rPr lang="zh-CN" altLang="en-US" dirty="0"/>
              <a:t>曲线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AEF1AA0-B1A7-8245-AF85-02419DFD3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35063"/>
            <a:ext cx="3630438" cy="267840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7293F9-2806-FF4D-A5B7-8054BCB41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9" y="3341463"/>
            <a:ext cx="3546366" cy="2772000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8F00A030-384D-414A-B74D-B2DB1FD6387E}"/>
              </a:ext>
            </a:extLst>
          </p:cNvPr>
          <p:cNvSpPr txBox="1">
            <a:spLocks/>
          </p:cNvSpPr>
          <p:nvPr/>
        </p:nvSpPr>
        <p:spPr>
          <a:xfrm>
            <a:off x="444999" y="1093469"/>
            <a:ext cx="8330702" cy="124341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SLA曲线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：给定尾延迟要求，在任一写吞吐下，可以达到的最大读吞吐</a:t>
            </a:r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/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租户的需求和</a:t>
            </a:r>
            <a:r>
              <a:rPr lang="en-US" altLang="zh-CN" sz="2400" b="0" dirty="0">
                <a:ea typeface="SimHei" panose="02010609060101010101" pitchFamily="49" charset="-122"/>
              </a:rPr>
              <a:t>SSD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的服务能力均可以用</a:t>
            </a:r>
            <a:r>
              <a:rPr lang="en-US" altLang="zh-CN" sz="2400" b="0" dirty="0"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曲线描述</a:t>
            </a:r>
            <a:endParaRPr lang="en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AD96EA-E7B0-ED46-BA16-ECFE7D862C0A}"/>
              </a:ext>
            </a:extLst>
          </p:cNvPr>
          <p:cNvSpPr txBox="1"/>
          <p:nvPr/>
        </p:nvSpPr>
        <p:spPr>
          <a:xfrm>
            <a:off x="1006807" y="2646207"/>
            <a:ext cx="3245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2000" dirty="0"/>
              <a:t>YCSB</a:t>
            </a:r>
            <a:r>
              <a:rPr lang="zh-CN" altLang="en-US" sz="2000" dirty="0"/>
              <a:t> </a:t>
            </a:r>
            <a:r>
              <a:rPr lang="en-US" altLang="zh-CN" sz="2000" dirty="0"/>
              <a:t>Workload</a:t>
            </a:r>
            <a:r>
              <a:rPr lang="zh-CN" altLang="en-US" sz="2000" dirty="0"/>
              <a:t> </a:t>
            </a:r>
            <a:r>
              <a:rPr lang="en-US" altLang="zh-CN" sz="2000" dirty="0"/>
              <a:t>A on </a:t>
            </a:r>
            <a:r>
              <a:rPr lang="en-US" altLang="zh-CN" sz="2000" dirty="0" err="1"/>
              <a:t>RocksDB</a:t>
            </a:r>
            <a:endParaRPr lang="en-US" altLang="zh-CN" sz="2000" dirty="0"/>
          </a:p>
          <a:p>
            <a:pPr algn="ctr"/>
            <a:r>
              <a:rPr lang="en-US" altLang="zh-CN" sz="2000" dirty="0"/>
              <a:t>(50% Read, 50% Update)</a:t>
            </a:r>
            <a:endParaRPr lang="en-C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F82170-F20F-EC41-8E5A-BBA7B06FE7D6}"/>
              </a:ext>
            </a:extLst>
          </p:cNvPr>
          <p:cNvSpPr txBox="1"/>
          <p:nvPr/>
        </p:nvSpPr>
        <p:spPr>
          <a:xfrm>
            <a:off x="5681660" y="2807631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Samsung PM963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57988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SLA</a:t>
            </a:r>
            <a:r>
              <a:rPr lang="zh-CN" altLang="en-US" dirty="0"/>
              <a:t>曲线的数据分布算法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给定一系列租户的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曲线，如何选择最经济的硬盘资源配置？</a:t>
            </a:r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建模为装箱问题（</a:t>
            </a:r>
            <a:r>
              <a:rPr lang="en-US" altLang="zh-CN" sz="2400" b="0" dirty="0">
                <a:ea typeface="SimHei" panose="02010609060101010101" pitchFamily="49" charset="-122"/>
              </a:rPr>
              <a:t>Bin</a:t>
            </a:r>
            <a:r>
              <a:rPr lang="zh-CN" altLang="en-US" sz="2400" b="0" dirty="0">
                <a:ea typeface="SimHei" panose="02010609060101010101" pitchFamily="49" charset="-122"/>
              </a:rPr>
              <a:t> </a:t>
            </a:r>
            <a:r>
              <a:rPr lang="en-US" altLang="zh-CN" sz="2400" b="0" dirty="0">
                <a:ea typeface="SimHei" panose="02010609060101010101" pitchFamily="49" charset="-122"/>
              </a:rPr>
              <a:t>Packing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装箱问题的</a:t>
            </a:r>
            <a:r>
              <a:rPr lang="en-US" altLang="zh-CN" sz="2400" b="0" dirty="0">
                <a:ea typeface="SimHei" panose="02010609060101010101" pitchFamily="49" charset="-122"/>
              </a:rPr>
              <a:t>Best-fit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算法</a:t>
            </a:r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>
              <a:buFont typeface="Wingdings" pitchFamily="2" charset="2"/>
              <a:buChar char="q"/>
            </a:pPr>
            <a:r>
              <a:rPr lang="zh-CN" altLang="en-US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新物体进入时，优先选择放入最适合的已打开的箱子中</a:t>
            </a:r>
            <a:endParaRPr lang="en-US" altLang="zh-CN" sz="20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>
              <a:buFont typeface="Wingdings" pitchFamily="2" charset="2"/>
              <a:buChar char="q"/>
            </a:pPr>
            <a:r>
              <a:rPr lang="zh-CN" altLang="en-US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如果已打开的箱子都不能放下该物体，则打开一个新的箱子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B6B62B98-A00C-1443-B2B2-25238764410C}"/>
              </a:ext>
            </a:extLst>
          </p:cNvPr>
          <p:cNvSpPr/>
          <p:nvPr/>
        </p:nvSpPr>
        <p:spPr>
          <a:xfrm rot="1540796">
            <a:off x="1968500" y="2667000"/>
            <a:ext cx="228600" cy="10414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7FD4EE9-B973-CF4A-98A2-8C00F203F8F3}"/>
              </a:ext>
            </a:extLst>
          </p:cNvPr>
          <p:cNvSpPr/>
          <p:nvPr/>
        </p:nvSpPr>
        <p:spPr>
          <a:xfrm rot="19754833" flipH="1">
            <a:off x="5957681" y="3097096"/>
            <a:ext cx="208335" cy="142752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C3785-AC43-E04A-893C-CA88E19D92E6}"/>
              </a:ext>
            </a:extLst>
          </p:cNvPr>
          <p:cNvSpPr txBox="1"/>
          <p:nvPr/>
        </p:nvSpPr>
        <p:spPr>
          <a:xfrm>
            <a:off x="0" y="3706502"/>
            <a:ext cx="405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atin typeface="SimHei" panose="02010609060101010101" pitchFamily="49" charset="-122"/>
                <a:ea typeface="SimHei" panose="02010609060101010101" pitchFamily="49" charset="-122"/>
              </a:rPr>
              <a:t>对于SLA曲线来说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，什么是“最合适”？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参考向量装箱问题，利用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L2-Norm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或</a:t>
            </a:r>
            <a:r>
              <a:rPr lang="zh-CN" altLang="en-CN" dirty="0">
                <a:latin typeface="SimHei" panose="02010609060101010101" pitchFamily="49" charset="-122"/>
                <a:ea typeface="SimHei" panose="02010609060101010101" pitchFamily="49" charset="-122"/>
              </a:rPr>
              <a:t>点积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判断曲线相似性</a:t>
            </a:r>
            <a:endParaRPr lang="en-CN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04A04B03-A226-F249-A910-5EEBA830CADB}"/>
              </a:ext>
            </a:extLst>
          </p:cNvPr>
          <p:cNvSpPr txBox="1">
            <a:spLocks/>
          </p:cNvSpPr>
          <p:nvPr/>
        </p:nvSpPr>
        <p:spPr>
          <a:xfrm>
            <a:off x="0" y="6334910"/>
            <a:ext cx="8717573" cy="523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Tx/>
              <a:buAutoNum type="arabicPeriod"/>
            </a:pPr>
            <a:r>
              <a:rPr lang="en-US" dirty="0" err="1"/>
              <a:t>Panigrahy</a:t>
            </a:r>
            <a:r>
              <a:rPr lang="en-US" dirty="0"/>
              <a:t>, Rina, et al. "Heuristics for vector bin packing." research. </a:t>
            </a:r>
            <a:r>
              <a:rPr lang="en-US" dirty="0" err="1"/>
              <a:t>microsoft</a:t>
            </a:r>
            <a:r>
              <a:rPr lang="en-US" dirty="0"/>
              <a:t>. com (2011).</a:t>
            </a:r>
          </a:p>
          <a:p>
            <a:pPr marL="228600" indent="-228600" algn="l">
              <a:buFontTx/>
              <a:buAutoNum type="arabicPeriod"/>
            </a:pPr>
            <a:r>
              <a:rPr lang="en-US" dirty="0" err="1"/>
              <a:t>Gabay</a:t>
            </a:r>
            <a:r>
              <a:rPr lang="en-US" dirty="0"/>
              <a:t>, Michaël, and Sofia </a:t>
            </a:r>
            <a:r>
              <a:rPr lang="en-US" dirty="0" err="1"/>
              <a:t>Zaourar</a:t>
            </a:r>
            <a:r>
              <a:rPr lang="en-US" dirty="0"/>
              <a:t>. "Vector bin packing with heterogeneous bins: application to the machine reassignment problem." </a:t>
            </a:r>
            <a:br>
              <a:rPr lang="en-US" dirty="0"/>
            </a:br>
            <a:r>
              <a:rPr lang="en-US" dirty="0"/>
              <a:t>Annals of Operations Research 242.1 (2016): 161-194.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DCCAC-DC67-C44D-837C-328CBDECD9CF}"/>
              </a:ext>
            </a:extLst>
          </p:cNvPr>
          <p:cNvSpPr txBox="1"/>
          <p:nvPr/>
        </p:nvSpPr>
        <p:spPr>
          <a:xfrm>
            <a:off x="3771900" y="4635460"/>
            <a:ext cx="503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atin typeface="SimHei" panose="02010609060101010101" pitchFamily="49" charset="-122"/>
                <a:ea typeface="SimHei" panose="02010609060101010101" pitchFamily="49" charset="-122"/>
              </a:rPr>
              <a:t>云存储系统中的硬盘高度异构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，该启用哪种硬盘？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CN" dirty="0">
                <a:latin typeface="SimHei" panose="02010609060101010101" pitchFamily="49" charset="-122"/>
                <a:ea typeface="SimHei" panose="02010609060101010101" pitchFamily="49" charset="-122"/>
              </a:rPr>
              <a:t>贪心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选择对当前租户需求最经济的</a:t>
            </a:r>
            <a:endParaRPr lang="en-CN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82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SLA</a:t>
            </a:r>
            <a:r>
              <a:rPr lang="zh-CN" altLang="en-US" dirty="0"/>
              <a:t>曲线的</a:t>
            </a:r>
            <a:r>
              <a:rPr lang="en-US" altLang="zh-CN" dirty="0"/>
              <a:t>I/O</a:t>
            </a:r>
            <a:r>
              <a:rPr lang="zh-CN" altLang="en-US" dirty="0"/>
              <a:t>调度器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92598" y="1029969"/>
            <a:ext cx="8573849" cy="1751331"/>
          </a:xfrm>
        </p:spPr>
        <p:txBody>
          <a:bodyPr>
            <a:normAutofit/>
          </a:bodyPr>
          <a:lstStyle/>
          <a:p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给定了租户的数据分布，如何在运行时确保各个租户的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都得到满足？</a:t>
            </a:r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基于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曲线的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I/O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调度器：根据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曲线给租户限速，确保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整体运行在其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曲线下方，从而满足尾延迟要求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6318C96-F78A-6D4A-9BEF-949B611AEE97}"/>
              </a:ext>
            </a:extLst>
          </p:cNvPr>
          <p:cNvSpPr/>
          <p:nvPr/>
        </p:nvSpPr>
        <p:spPr>
          <a:xfrm>
            <a:off x="1485901" y="3222433"/>
            <a:ext cx="228600" cy="1943100"/>
          </a:xfrm>
          <a:custGeom>
            <a:avLst/>
            <a:gdLst>
              <a:gd name="connsiteX0" fmla="*/ 622300 w 622351"/>
              <a:gd name="connsiteY0" fmla="*/ 0 h 2413000"/>
              <a:gd name="connsiteX1" fmla="*/ 0 w 622351"/>
              <a:gd name="connsiteY1" fmla="*/ 1041400 h 2413000"/>
              <a:gd name="connsiteX2" fmla="*/ 622300 w 622351"/>
              <a:gd name="connsiteY2" fmla="*/ 1460500 h 2413000"/>
              <a:gd name="connsiteX3" fmla="*/ 38100 w 622351"/>
              <a:gd name="connsiteY3" fmla="*/ 1993900 h 2413000"/>
              <a:gd name="connsiteX4" fmla="*/ 571500 w 622351"/>
              <a:gd name="connsiteY4" fmla="*/ 241300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51" h="2413000">
                <a:moveTo>
                  <a:pt x="622300" y="0"/>
                </a:moveTo>
                <a:cubicBezTo>
                  <a:pt x="311150" y="398991"/>
                  <a:pt x="0" y="797983"/>
                  <a:pt x="0" y="1041400"/>
                </a:cubicBezTo>
                <a:cubicBezTo>
                  <a:pt x="0" y="1284817"/>
                  <a:pt x="615950" y="1301750"/>
                  <a:pt x="622300" y="1460500"/>
                </a:cubicBezTo>
                <a:cubicBezTo>
                  <a:pt x="628650" y="1619250"/>
                  <a:pt x="46567" y="1835150"/>
                  <a:pt x="38100" y="1993900"/>
                </a:cubicBezTo>
                <a:cubicBezTo>
                  <a:pt x="29633" y="2152650"/>
                  <a:pt x="421217" y="2347383"/>
                  <a:pt x="571500" y="241300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B798D7F-ECDC-8D48-AB09-34A8C4908958}"/>
              </a:ext>
            </a:extLst>
          </p:cNvPr>
          <p:cNvSpPr/>
          <p:nvPr/>
        </p:nvSpPr>
        <p:spPr>
          <a:xfrm>
            <a:off x="4305301" y="3222433"/>
            <a:ext cx="228600" cy="1943100"/>
          </a:xfrm>
          <a:custGeom>
            <a:avLst/>
            <a:gdLst>
              <a:gd name="connsiteX0" fmla="*/ 622300 w 622351"/>
              <a:gd name="connsiteY0" fmla="*/ 0 h 2413000"/>
              <a:gd name="connsiteX1" fmla="*/ 0 w 622351"/>
              <a:gd name="connsiteY1" fmla="*/ 1041400 h 2413000"/>
              <a:gd name="connsiteX2" fmla="*/ 622300 w 622351"/>
              <a:gd name="connsiteY2" fmla="*/ 1460500 h 2413000"/>
              <a:gd name="connsiteX3" fmla="*/ 38100 w 622351"/>
              <a:gd name="connsiteY3" fmla="*/ 1993900 h 2413000"/>
              <a:gd name="connsiteX4" fmla="*/ 571500 w 622351"/>
              <a:gd name="connsiteY4" fmla="*/ 241300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51" h="2413000">
                <a:moveTo>
                  <a:pt x="622300" y="0"/>
                </a:moveTo>
                <a:cubicBezTo>
                  <a:pt x="311150" y="398991"/>
                  <a:pt x="0" y="797983"/>
                  <a:pt x="0" y="1041400"/>
                </a:cubicBezTo>
                <a:cubicBezTo>
                  <a:pt x="0" y="1284817"/>
                  <a:pt x="615950" y="1301750"/>
                  <a:pt x="622300" y="1460500"/>
                </a:cubicBezTo>
                <a:cubicBezTo>
                  <a:pt x="628650" y="1619250"/>
                  <a:pt x="46567" y="1835150"/>
                  <a:pt x="38100" y="1993900"/>
                </a:cubicBezTo>
                <a:cubicBezTo>
                  <a:pt x="29633" y="2152650"/>
                  <a:pt x="421217" y="2347383"/>
                  <a:pt x="571500" y="2413000"/>
                </a:cubicBezTo>
              </a:path>
            </a:pathLst>
          </a:cu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DD493777-AB83-464E-91EF-BAF4F8C8CCE0}"/>
              </a:ext>
            </a:extLst>
          </p:cNvPr>
          <p:cNvSpPr/>
          <p:nvPr/>
        </p:nvSpPr>
        <p:spPr>
          <a:xfrm>
            <a:off x="7124701" y="3222433"/>
            <a:ext cx="228600" cy="1943100"/>
          </a:xfrm>
          <a:custGeom>
            <a:avLst/>
            <a:gdLst>
              <a:gd name="connsiteX0" fmla="*/ 622300 w 622351"/>
              <a:gd name="connsiteY0" fmla="*/ 0 h 2413000"/>
              <a:gd name="connsiteX1" fmla="*/ 0 w 622351"/>
              <a:gd name="connsiteY1" fmla="*/ 1041400 h 2413000"/>
              <a:gd name="connsiteX2" fmla="*/ 622300 w 622351"/>
              <a:gd name="connsiteY2" fmla="*/ 1460500 h 2413000"/>
              <a:gd name="connsiteX3" fmla="*/ 38100 w 622351"/>
              <a:gd name="connsiteY3" fmla="*/ 1993900 h 2413000"/>
              <a:gd name="connsiteX4" fmla="*/ 571500 w 622351"/>
              <a:gd name="connsiteY4" fmla="*/ 2413000 h 24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51" h="2413000">
                <a:moveTo>
                  <a:pt x="622300" y="0"/>
                </a:moveTo>
                <a:cubicBezTo>
                  <a:pt x="311150" y="398991"/>
                  <a:pt x="0" y="797983"/>
                  <a:pt x="0" y="1041400"/>
                </a:cubicBezTo>
                <a:cubicBezTo>
                  <a:pt x="0" y="1284817"/>
                  <a:pt x="615950" y="1301750"/>
                  <a:pt x="622300" y="1460500"/>
                </a:cubicBezTo>
                <a:cubicBezTo>
                  <a:pt x="628650" y="1619250"/>
                  <a:pt x="46567" y="1835150"/>
                  <a:pt x="38100" y="1993900"/>
                </a:cubicBezTo>
                <a:cubicBezTo>
                  <a:pt x="29633" y="2152650"/>
                  <a:pt x="421217" y="2347383"/>
                  <a:pt x="571500" y="241300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0BD4A4-9948-A646-9FA5-3CE8D3888FAA}"/>
              </a:ext>
            </a:extLst>
          </p:cNvPr>
          <p:cNvSpPr txBox="1"/>
          <p:nvPr/>
        </p:nvSpPr>
        <p:spPr>
          <a:xfrm>
            <a:off x="1049849" y="526213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租户线程A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6E9E59-322F-8143-B90D-9B26AD98299B}"/>
              </a:ext>
            </a:extLst>
          </p:cNvPr>
          <p:cNvSpPr txBox="1"/>
          <p:nvPr/>
        </p:nvSpPr>
        <p:spPr>
          <a:xfrm>
            <a:off x="6732778" y="526213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租户线程B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8A717B-0D10-CA43-AFD7-BDB33E3A9FC7}"/>
              </a:ext>
            </a:extLst>
          </p:cNvPr>
          <p:cNvSpPr txBox="1"/>
          <p:nvPr/>
        </p:nvSpPr>
        <p:spPr>
          <a:xfrm>
            <a:off x="3979903" y="52621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调度线程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BAE3680-F7D9-C449-8998-4FE88BB1759A}"/>
              </a:ext>
            </a:extLst>
          </p:cNvPr>
          <p:cNvSpPr/>
          <p:nvPr/>
        </p:nvSpPr>
        <p:spPr>
          <a:xfrm>
            <a:off x="2290894" y="4193983"/>
            <a:ext cx="1087306" cy="13335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3FF9734E-F7AF-0847-AB97-A3AC83F45A21}"/>
              </a:ext>
            </a:extLst>
          </p:cNvPr>
          <p:cNvSpPr/>
          <p:nvPr/>
        </p:nvSpPr>
        <p:spPr>
          <a:xfrm rot="10800000">
            <a:off x="5285648" y="4193983"/>
            <a:ext cx="1087306" cy="13335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CAE33F-4269-9546-9527-4DC542B765BC}"/>
              </a:ext>
            </a:extLst>
          </p:cNvPr>
          <p:cNvSpPr txBox="1"/>
          <p:nvPr/>
        </p:nvSpPr>
        <p:spPr>
          <a:xfrm>
            <a:off x="2353984" y="387862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</a:t>
            </a:r>
            <a:r>
              <a:rPr lang="en-US" altLang="zh-CN" dirty="0"/>
              <a:t>/O</a:t>
            </a:r>
            <a:r>
              <a:rPr lang="zh-CN" altLang="en-US" dirty="0"/>
              <a:t>请求</a:t>
            </a:r>
            <a:endParaRPr lang="en-C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13A82C-6574-7946-95CD-2B8BB209681B}"/>
              </a:ext>
            </a:extLst>
          </p:cNvPr>
          <p:cNvSpPr txBox="1"/>
          <p:nvPr/>
        </p:nvSpPr>
        <p:spPr>
          <a:xfrm>
            <a:off x="5384857" y="387862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</a:t>
            </a:r>
            <a:r>
              <a:rPr lang="en-US" altLang="zh-CN" dirty="0"/>
              <a:t>/O</a:t>
            </a:r>
            <a:r>
              <a:rPr lang="zh-CN" altLang="en-US" dirty="0"/>
              <a:t>请求</a:t>
            </a:r>
            <a:endParaRPr lang="en-CN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C1FE41FB-A0C1-9B40-B7E5-FD2CB8C99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3984" y="4213075"/>
            <a:ext cx="859229" cy="859229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012D2E88-ED4C-0F45-A0A8-890C240CF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2929" y="4201365"/>
            <a:ext cx="869948" cy="86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0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4DF7F8-02C9-9241-A9C4-B6EB3D04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AE3D73-4E49-2D4F-8DF2-E2F674F3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性能评估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BB17B2-3CDD-0240-92F1-C4247444C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82" y="1622424"/>
            <a:ext cx="6627236" cy="4418157"/>
          </a:xfrm>
        </p:spPr>
      </p:pic>
      <p:sp>
        <p:nvSpPr>
          <p:cNvPr id="7" name="内容占位符 5">
            <a:extLst>
              <a:ext uri="{FF2B5EF4-FFF2-40B4-BE49-F238E27FC236}">
                <a16:creationId xmlns:a16="http://schemas.microsoft.com/office/drawing/2014/main" id="{533E3A32-07C7-0D4D-86B3-73F9101317D1}"/>
              </a:ext>
            </a:extLst>
          </p:cNvPr>
          <p:cNvSpPr txBox="1">
            <a:spLocks/>
          </p:cNvSpPr>
          <p:nvPr/>
        </p:nvSpPr>
        <p:spPr>
          <a:xfrm>
            <a:off x="292598" y="1066800"/>
            <a:ext cx="8573849" cy="171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使用分离的读写时间窗口可以将尾延迟降至近似纯读</a:t>
            </a:r>
          </a:p>
        </p:txBody>
      </p:sp>
    </p:spTree>
    <p:extLst>
      <p:ext uri="{BB962C8B-B14F-4D97-AF65-F5344CB8AC3E}">
        <p14:creationId xmlns:p14="http://schemas.microsoft.com/office/powerpoint/2010/main" val="164980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4DF7F8-02C9-9241-A9C4-B6EB3D04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AE3D73-4E49-2D4F-8DF2-E2F674F3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性能评估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3DD7C9-D65A-E840-9E05-7BE22674A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95" y="2030754"/>
            <a:ext cx="6488395" cy="4325597"/>
          </a:xfrm>
        </p:spPr>
      </p:pic>
      <p:sp>
        <p:nvSpPr>
          <p:cNvPr id="7" name="内容占位符 5">
            <a:extLst>
              <a:ext uri="{FF2B5EF4-FFF2-40B4-BE49-F238E27FC236}">
                <a16:creationId xmlns:a16="http://schemas.microsoft.com/office/drawing/2014/main" id="{B0E2741A-E1B8-8A41-9D27-7E4AB8663F7C}"/>
              </a:ext>
            </a:extLst>
          </p:cNvPr>
          <p:cNvSpPr txBox="1">
            <a:spLocks/>
          </p:cNvSpPr>
          <p:nvPr/>
        </p:nvSpPr>
        <p:spPr>
          <a:xfrm>
            <a:off x="292598" y="1066800"/>
            <a:ext cx="8573849" cy="171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综合使用</a:t>
            </a:r>
          </a:p>
        </p:txBody>
      </p:sp>
    </p:spTree>
    <p:extLst>
      <p:ext uri="{BB962C8B-B14F-4D97-AF65-F5344CB8AC3E}">
        <p14:creationId xmlns:p14="http://schemas.microsoft.com/office/powerpoint/2010/main" val="292729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4DF7F8-02C9-9241-A9C4-B6EB3D04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AE3D73-4E49-2D4F-8DF2-E2F674F3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总结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50202-A4FD-D345-95E7-F73B0201F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本研究设计了一个多租户性能隔离的云闪存系统</a:t>
            </a:r>
          </a:p>
          <a:p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通过分离的读写时间窗口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，本研究几乎消除了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上的读写干扰，使租户可以得到近似纯读的读尾延迟</a:t>
            </a:r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通过基于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曲线的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存储空间和带宽分配，本研究可以用尽可能低的开销满足用户的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需求</a:t>
            </a:r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综合使用以上两种方法，最多可在满足用户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需求的前提下将云闪存系统的成本降低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50%</a:t>
            </a:r>
            <a:endParaRPr lang="en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80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407597" y="2681414"/>
            <a:ext cx="6343851" cy="1844104"/>
            <a:chOff x="1014" y="4192"/>
            <a:chExt cx="5088" cy="2062"/>
          </a:xfrm>
        </p:grpSpPr>
        <p:sp>
          <p:nvSpPr>
            <p:cNvPr id="8" name="文本框 7"/>
            <p:cNvSpPr txBox="1"/>
            <p:nvPr/>
          </p:nvSpPr>
          <p:spPr>
            <a:xfrm>
              <a:off x="1300" y="5533"/>
              <a:ext cx="4515" cy="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kern="0" cap="all" dirty="0">
                  <a:solidFill>
                    <a:srgbClr val="0070C0"/>
                  </a:solidFill>
                  <a:latin typeface="思源黑体 CN Bold" panose="020B0800000000000000" charset="-122"/>
                  <a:ea typeface="思源黑体 CN Bold" panose="020B0800000000000000" charset="-122"/>
                </a:rPr>
                <a:t>THANK you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14" y="4192"/>
              <a:ext cx="5088" cy="1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rgbClr val="0070C0"/>
                  </a:solidFill>
                  <a:latin typeface="思源黑体 CN Heavy" panose="020B0A00000000000000" charset="-122"/>
                  <a:ea typeface="思源黑体 CN Heavy" panose="020B0A00000000000000" charset="-122"/>
                </a:rPr>
                <a:t>感谢聆听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95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背景</a:t>
            </a:r>
            <a:r>
              <a:rPr lang="zh-CN" altLang="en-US" dirty="0"/>
              <a:t>介绍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502125-2C24-F84F-A495-71340FC20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199" y="2656302"/>
            <a:ext cx="6640145" cy="3409536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3E9C04C-B99A-8849-AA80-597C192DDBE8}"/>
              </a:ext>
            </a:extLst>
          </p:cNvPr>
          <p:cNvSpPr/>
          <p:nvPr/>
        </p:nvSpPr>
        <p:spPr>
          <a:xfrm>
            <a:off x="4686300" y="4876800"/>
            <a:ext cx="2387600" cy="3556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5B5404-686E-054D-A414-618E814C032E}"/>
              </a:ext>
            </a:extLst>
          </p:cNvPr>
          <p:cNvSpPr/>
          <p:nvPr/>
        </p:nvSpPr>
        <p:spPr>
          <a:xfrm>
            <a:off x="1535702" y="5511800"/>
            <a:ext cx="3010897" cy="3429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50398-5469-BF49-9F29-DA944587AC5E}"/>
              </a:ext>
            </a:extLst>
          </p:cNvPr>
          <p:cNvSpPr txBox="1"/>
          <p:nvPr/>
        </p:nvSpPr>
        <p:spPr>
          <a:xfrm>
            <a:off x="450850" y="1091148"/>
            <a:ext cx="847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基于云的数据应用对吞吐和尾延迟有极高的要求</a:t>
            </a:r>
          </a:p>
        </p:txBody>
      </p:sp>
    </p:spTree>
    <p:extLst>
      <p:ext uri="{BB962C8B-B14F-4D97-AF65-F5344CB8AC3E}">
        <p14:creationId xmlns:p14="http://schemas.microsoft.com/office/powerpoint/2010/main" val="71491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背景</a:t>
            </a:r>
            <a:r>
              <a:rPr lang="zh-CN" altLang="en-US" dirty="0"/>
              <a:t>介绍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50398-5469-BF49-9F29-DA944587AC5E}"/>
              </a:ext>
            </a:extLst>
          </p:cNvPr>
          <p:cNvSpPr txBox="1"/>
          <p:nvPr/>
        </p:nvSpPr>
        <p:spPr>
          <a:xfrm>
            <a:off x="450850" y="1091148"/>
            <a:ext cx="84709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基于云的数据应用对吞吐和尾延迟有极高的要求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为了提高资源利用率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，云服务商倾向于让不同的负载共享同一</a:t>
            </a:r>
            <a:r>
              <a:rPr lang="zh-CN" altLang="en-CN" sz="24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物理资源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altLang="zh-CN" sz="2400" dirty="0">
                <a:ea typeface="SimHei" panose="02010609060101010101" pitchFamily="49" charset="-122"/>
                <a:cs typeface="Calibri" panose="020F0502020204030204" pitchFamily="34" charset="0"/>
              </a:rPr>
              <a:t>Facebook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将他们的数据库负载描述为“</a:t>
            </a:r>
            <a:r>
              <a:rPr lang="en-US" sz="2400" i="1" dirty="0">
                <a:ea typeface="SimHei" panose="02010609060101010101" pitchFamily="49" charset="-122"/>
                <a:cs typeface="Calibri" panose="020F0502020204030204" pitchFamily="34" charset="0"/>
              </a:rPr>
              <a:t>interspersing </a:t>
            </a:r>
            <a:r>
              <a:rPr lang="en-US" sz="2400" i="1" dirty="0" err="1">
                <a:ea typeface="SimHei" panose="02010609060101010101" pitchFamily="49" charset="-122"/>
                <a:cs typeface="Calibri" panose="020F0502020204030204" pitchFamily="34" charset="0"/>
              </a:rPr>
              <a:t>bursty</a:t>
            </a:r>
            <a:r>
              <a:rPr lang="en-US" sz="2400" i="1" dirty="0">
                <a:ea typeface="SimHei" panose="02010609060101010101" pitchFamily="49" charset="-122"/>
                <a:cs typeface="Calibri" panose="020F0502020204030204" pitchFamily="34" charset="0"/>
              </a:rPr>
              <a:t> writes into sustained reads</a:t>
            </a:r>
            <a:r>
              <a:rPr lang="en-US" sz="2400" i="1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”</a:t>
            </a:r>
            <a:r>
              <a:rPr lang="en-US" sz="2400" baseline="300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[1]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400" dirty="0" err="1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学术界还有研究提出让注重吞吐和注重延迟的负载共享物理资源</a:t>
            </a:r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sz="2400" baseline="300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[2]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对于多租户共享的系统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，云服务商需要提供一个基本的保证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——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多租户间的性能隔离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租户的吞吐和尾延迟保证不能因为其它租户的存在而受到影响</a:t>
            </a:r>
            <a:endParaRPr lang="en-CN" sz="2400" dirty="0">
              <a:latin typeface="SimHei" panose="02010609060101010101" pitchFamily="49" charset="-122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DD9CFEDF-BCF9-8846-9A82-5E2AC20916D0}"/>
              </a:ext>
            </a:extLst>
          </p:cNvPr>
          <p:cNvSpPr txBox="1">
            <a:spLocks/>
          </p:cNvSpPr>
          <p:nvPr/>
        </p:nvSpPr>
        <p:spPr>
          <a:xfrm>
            <a:off x="0" y="6435008"/>
            <a:ext cx="10833100" cy="505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aseline="30000" dirty="0"/>
              <a:t>1</a:t>
            </a:r>
            <a:r>
              <a:rPr lang="en-US" sz="1000" dirty="0"/>
              <a:t> Peterson, Chris, et al. "Enabling </a:t>
            </a:r>
            <a:r>
              <a:rPr lang="en-US" sz="1000" dirty="0" err="1"/>
              <a:t>NVMe</a:t>
            </a:r>
            <a:r>
              <a:rPr lang="en-US" sz="1000" dirty="0"/>
              <a:t>® I/O Determinism @Scale." Flash Memory Summit, 2018.</a:t>
            </a:r>
          </a:p>
          <a:p>
            <a:pPr algn="l"/>
            <a:r>
              <a:rPr lang="en-US" sz="1000" baseline="30000" dirty="0"/>
              <a:t>2</a:t>
            </a:r>
            <a:r>
              <a:rPr lang="en-US" sz="1000" dirty="0"/>
              <a:t> Lo, David, et al. "Heracles: Improving resource efficiency at scale." Proceedings of the 42nd Annual International Symposium on Computer Architecture. 2015.</a:t>
            </a:r>
          </a:p>
        </p:txBody>
      </p:sp>
    </p:spTree>
    <p:extLst>
      <p:ext uri="{BB962C8B-B14F-4D97-AF65-F5344CB8AC3E}">
        <p14:creationId xmlns:p14="http://schemas.microsoft.com/office/powerpoint/2010/main" val="220368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背景</a:t>
            </a:r>
            <a:r>
              <a:rPr lang="zh-CN" altLang="en-US" dirty="0"/>
              <a:t>介绍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E98D8F1-0631-DF48-B3F9-D5A8C986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2550" y="2858771"/>
            <a:ext cx="5829300" cy="3497580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A5D244-0D7D-084C-B814-CBDB8C35D872}"/>
              </a:ext>
            </a:extLst>
          </p:cNvPr>
          <p:cNvSpPr txBox="1"/>
          <p:nvPr/>
        </p:nvSpPr>
        <p:spPr>
          <a:xfrm>
            <a:off x="450850" y="1091148"/>
            <a:ext cx="8470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由于NAND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SSD的</a:t>
            </a:r>
            <a:r>
              <a:rPr lang="en-CN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读写干扰</a:t>
            </a: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问题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，多租户性能隔离在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上难以实现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在</a:t>
            </a:r>
            <a:r>
              <a:rPr lang="en-US" altLang="zh-CN" sz="2400" dirty="0">
                <a:ea typeface="SimHei" panose="02010609060101010101" pitchFamily="49" charset="-122"/>
              </a:rPr>
              <a:t>Samsung</a:t>
            </a:r>
            <a:r>
              <a:rPr lang="zh-CN" altLang="en-US" sz="2400" dirty="0">
                <a:ea typeface="SimHei" panose="02010609060101010101" pitchFamily="49" charset="-122"/>
              </a:rPr>
              <a:t> </a:t>
            </a:r>
            <a:r>
              <a:rPr lang="en-US" altLang="zh-CN" sz="2400" dirty="0">
                <a:ea typeface="SimHei" panose="02010609060101010101" pitchFamily="49" charset="-122"/>
              </a:rPr>
              <a:t>PM963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上，很小的写流量就会使读的尾延迟增大十倍</a:t>
            </a:r>
            <a:endParaRPr lang="en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45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背景</a:t>
            </a:r>
            <a:r>
              <a:rPr lang="zh-CN" altLang="en-US" dirty="0"/>
              <a:t>介绍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B84F04B-50D0-C140-BA39-FA22FC32E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949" y="3860800"/>
            <a:ext cx="1139770" cy="160670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5511267-9345-E94F-A36E-3A2A1393A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7982" y="3860800"/>
            <a:ext cx="1129268" cy="1606708"/>
          </a:xfrm>
          <a:prstGeom prst="rect">
            <a:avLst/>
          </a:prstGeom>
        </p:spPr>
      </p:pic>
      <p:sp>
        <p:nvSpPr>
          <p:cNvPr id="16" name="Can 15">
            <a:extLst>
              <a:ext uri="{FF2B5EF4-FFF2-40B4-BE49-F238E27FC236}">
                <a16:creationId xmlns:a16="http://schemas.microsoft.com/office/drawing/2014/main" id="{48BFAFAC-E144-F84F-916A-5EB7A29F12AB}"/>
              </a:ext>
            </a:extLst>
          </p:cNvPr>
          <p:cNvSpPr/>
          <p:nvPr/>
        </p:nvSpPr>
        <p:spPr>
          <a:xfrm>
            <a:off x="4002115" y="4401843"/>
            <a:ext cx="1139770" cy="84196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solidFill>
                  <a:schemeClr val="tx1"/>
                </a:solidFill>
              </a:rPr>
              <a:t>SSD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4A0F6B0-002A-FC4E-9F12-359E4167B501}"/>
              </a:ext>
            </a:extLst>
          </p:cNvPr>
          <p:cNvSpPr/>
          <p:nvPr/>
        </p:nvSpPr>
        <p:spPr>
          <a:xfrm>
            <a:off x="2418123" y="4764920"/>
            <a:ext cx="854439" cy="3231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0A8338-5079-9648-8F0A-8FED813A8751}"/>
              </a:ext>
            </a:extLst>
          </p:cNvPr>
          <p:cNvSpPr txBox="1"/>
          <p:nvPr/>
        </p:nvSpPr>
        <p:spPr>
          <a:xfrm>
            <a:off x="2238942" y="4512017"/>
            <a:ext cx="106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latin typeface="SimHei" panose="02010609060101010101" pitchFamily="49" charset="-122"/>
                <a:ea typeface="SimHei" panose="02010609060101010101" pitchFamily="49" charset="-122"/>
              </a:rPr>
              <a:t>触发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A5D244-0D7D-084C-B814-CBDB8C35D872}"/>
              </a:ext>
            </a:extLst>
          </p:cNvPr>
          <p:cNvSpPr txBox="1"/>
          <p:nvPr/>
        </p:nvSpPr>
        <p:spPr>
          <a:xfrm>
            <a:off x="450850" y="1091148"/>
            <a:ext cx="8470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由于NAND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SSD的</a:t>
            </a:r>
            <a:r>
              <a:rPr lang="en-CN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读写干扰</a:t>
            </a: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问题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，多租户性能隔离在</a:t>
            </a:r>
            <a:r>
              <a:rPr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上难以实现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在</a:t>
            </a:r>
            <a:r>
              <a:rPr lang="en-US" altLang="zh-CN" sz="2400" dirty="0">
                <a:ea typeface="SimHei" panose="02010609060101010101" pitchFamily="49" charset="-122"/>
              </a:rPr>
              <a:t>Samsung</a:t>
            </a:r>
            <a:r>
              <a:rPr lang="zh-CN" altLang="en-US" sz="2400" dirty="0">
                <a:ea typeface="SimHei" panose="02010609060101010101" pitchFamily="49" charset="-122"/>
              </a:rPr>
              <a:t> </a:t>
            </a:r>
            <a:r>
              <a:rPr lang="en-US" altLang="zh-CN" sz="2400" dirty="0">
                <a:ea typeface="SimHei" panose="02010609060101010101" pitchFamily="49" charset="-122"/>
              </a:rPr>
              <a:t>PM963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上，很小的写流量就会使读的尾延迟增大十倍</a:t>
            </a: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CN" sz="2400" dirty="0">
                <a:latin typeface="SimHei" panose="02010609060101010101" pitchFamily="49" charset="-122"/>
                <a:ea typeface="SimHei" panose="02010609060101010101" pitchFamily="49" charset="-122"/>
              </a:rPr>
              <a:t>这是由于一个租户的写操作可能触发SSD内部的垃圾回收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、缓冲区刷新等操作，进而影响其他租户的访问性能</a:t>
            </a:r>
            <a:endParaRPr lang="en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F8472C-C660-6E44-BBFC-FACB39EFC0C6}"/>
              </a:ext>
            </a:extLst>
          </p:cNvPr>
          <p:cNvSpPr txBox="1"/>
          <p:nvPr/>
        </p:nvSpPr>
        <p:spPr>
          <a:xfrm>
            <a:off x="3158834" y="3955744"/>
            <a:ext cx="308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latin typeface="SimHei" panose="02010609060101010101" pitchFamily="49" charset="-122"/>
                <a:ea typeface="SimHei" panose="02010609060101010101" pitchFamily="49" charset="-122"/>
              </a:rPr>
              <a:t>垃圾回收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、缓冲区刷新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……</a:t>
            </a:r>
            <a:endParaRPr lang="en-CN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08FDFA0-6F66-C343-8911-A7B5A4CDC426}"/>
              </a:ext>
            </a:extLst>
          </p:cNvPr>
          <p:cNvSpPr/>
          <p:nvPr/>
        </p:nvSpPr>
        <p:spPr>
          <a:xfrm>
            <a:off x="5871438" y="4764920"/>
            <a:ext cx="854439" cy="32316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882A49-8553-9E49-B538-E9E0006F35B4}"/>
              </a:ext>
            </a:extLst>
          </p:cNvPr>
          <p:cNvSpPr txBox="1"/>
          <p:nvPr/>
        </p:nvSpPr>
        <p:spPr>
          <a:xfrm>
            <a:off x="5692257" y="4512017"/>
            <a:ext cx="106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latin typeface="SimHei" panose="02010609060101010101" pitchFamily="49" charset="-122"/>
                <a:ea typeface="SimHei" panose="02010609060101010101" pitchFamily="49" charset="-122"/>
              </a:rPr>
              <a:t>影响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78E31-7620-0D46-BAEE-D32FCAA05BE2}"/>
              </a:ext>
            </a:extLst>
          </p:cNvPr>
          <p:cNvSpPr txBox="1"/>
          <p:nvPr/>
        </p:nvSpPr>
        <p:spPr>
          <a:xfrm>
            <a:off x="1014143" y="548124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SimHei" panose="02010609060101010101" pitchFamily="49" charset="-122"/>
                <a:ea typeface="SimHei" panose="02010609060101010101" pitchFamily="49" charset="-122"/>
              </a:rPr>
              <a:t>租户A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A7767A-62B8-3549-99CE-EE6F7D9A2F1C}"/>
              </a:ext>
            </a:extLst>
          </p:cNvPr>
          <p:cNvSpPr txBox="1"/>
          <p:nvPr/>
        </p:nvSpPr>
        <p:spPr>
          <a:xfrm>
            <a:off x="7522925" y="54812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SimHei" panose="02010609060101010101" pitchFamily="49" charset="-122"/>
                <a:ea typeface="SimHei" panose="02010609060101010101" pitchFamily="49" charset="-122"/>
              </a:rPr>
              <a:t>租户B</a:t>
            </a:r>
          </a:p>
        </p:txBody>
      </p:sp>
    </p:spTree>
    <p:extLst>
      <p:ext uri="{BB962C8B-B14F-4D97-AF65-F5344CB8AC3E}">
        <p14:creationId xmlns:p14="http://schemas.microsoft.com/office/powerpoint/2010/main" val="171494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4" grpId="0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6FE007-56DB-D241-B94C-375DF597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C58E26-0C8B-BF45-A33F-964AD69A3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我的工作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7F38F3-5FFA-E84A-B206-229B70403B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4999" y="1093469"/>
            <a:ext cx="8330702" cy="3708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本研究设计了一个多租户性能隔离的闪存系统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租户指定其吞吐和尾延迟需求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，本系统负责资源的分配和调度，满足租户的</a:t>
            </a:r>
            <a:r>
              <a:rPr lang="en-US" altLang="zh-CN" sz="2400" b="0" dirty="0"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sz="2400" b="0" dirty="0">
                <a:ea typeface="SimHei" panose="02010609060101010101" pitchFamily="49" charset="-122"/>
              </a:rPr>
              <a:t>Service</a:t>
            </a:r>
            <a:r>
              <a:rPr lang="zh-CN" altLang="en-US" sz="2400" b="0" dirty="0">
                <a:ea typeface="SimHei" panose="02010609060101010101" pitchFamily="49" charset="-122"/>
              </a:rPr>
              <a:t> </a:t>
            </a:r>
            <a:r>
              <a:rPr lang="en-US" altLang="zh-CN" sz="2400" b="0" dirty="0">
                <a:ea typeface="SimHei" panose="02010609060101010101" pitchFamily="49" charset="-122"/>
              </a:rPr>
              <a:t>Level</a:t>
            </a:r>
            <a:r>
              <a:rPr lang="zh-CN" altLang="en-US" sz="2400" b="0" dirty="0">
                <a:ea typeface="SimHei" panose="02010609060101010101" pitchFamily="49" charset="-122"/>
              </a:rPr>
              <a:t> </a:t>
            </a:r>
            <a:r>
              <a:rPr lang="en-US" altLang="zh-CN" sz="2400" b="0" dirty="0">
                <a:ea typeface="SimHei" panose="02010609060101010101" pitchFamily="49" charset="-122"/>
              </a:rPr>
              <a:t>Agreement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CN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多租户共享时</a:t>
            </a:r>
            <a:r>
              <a:rPr lang="zh-CN" altLang="en-US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，各个租户的</a:t>
            </a:r>
            <a:r>
              <a:rPr lang="en-US" altLang="zh-CN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000" b="0" dirty="0">
                <a:latin typeface="SimHei" panose="02010609060101010101" pitchFamily="49" charset="-122"/>
                <a:ea typeface="SimHei" panose="02010609060101010101" pitchFamily="49" charset="-122"/>
              </a:rPr>
              <a:t>仍能得到保证</a:t>
            </a:r>
            <a:endParaRPr lang="en-US" altLang="zh-CN" sz="20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/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为了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避免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读写干扰，将对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的访问分割成纯读和纯写时间窗口，让读和写在时间上隔离</a:t>
            </a:r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/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为了</a:t>
            </a: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减轻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读写干扰，基于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SLA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曲线进行存储空间和带宽的分配，</a:t>
            </a:r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/>
            <a:endParaRPr lang="en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8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分离的读写时间窗口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99489D5-1D52-A642-A9B8-0FC60A0C2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99" y="3076720"/>
            <a:ext cx="8574088" cy="1171431"/>
          </a:xfrm>
        </p:spPr>
      </p:pic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8D2CE57E-4623-AC45-BA79-6E2597BCB6F1}"/>
              </a:ext>
            </a:extLst>
          </p:cNvPr>
          <p:cNvSpPr txBox="1">
            <a:spLocks/>
          </p:cNvSpPr>
          <p:nvPr/>
        </p:nvSpPr>
        <p:spPr>
          <a:xfrm>
            <a:off x="444999" y="1093469"/>
            <a:ext cx="8330702" cy="124341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读窗口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：仅提交读请求，写请求在缓冲区等待，读请求获得不受干扰的延迟</a:t>
            </a:r>
            <a:endParaRPr lang="en-US" altLang="zh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/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写窗口：批量提交写请求，最大化利用</a:t>
            </a:r>
            <a:r>
              <a:rPr lang="en-US" altLang="zh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SSD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的写带宽</a:t>
            </a:r>
            <a:endParaRPr lang="en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58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BADE0C-A149-9B45-B7B8-D4949B12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4B8150-CB20-374C-8365-2A1D04D0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分离的读写时间窗口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4C884-FC9D-ED4C-9D2B-D1EC18CC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使用前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：发生的间隔和持续时长均无明确规律</a:t>
            </a:r>
            <a:endParaRPr lang="en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EE1E64B-B60D-8B4B-A72B-2C7441A20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8618"/>
            <a:ext cx="8746994" cy="42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2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BADE0C-A149-9B45-B7B8-D4949B12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云闪存系统中的多租户性能隔离研究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4B8150-CB20-374C-8365-2A1D04D0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分离的读写时间窗口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4C884-FC9D-ED4C-9D2B-D1EC18CC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使用后</a:t>
            </a:r>
            <a:r>
              <a:rPr lang="zh-CN" altLang="en-US" sz="2400" b="0" dirty="0">
                <a:latin typeface="SimHei" panose="02010609060101010101" pitchFamily="49" charset="-122"/>
                <a:ea typeface="SimHei" panose="02010609060101010101" pitchFamily="49" charset="-122"/>
              </a:rPr>
              <a:t>：所有的异常延迟都被同步了</a:t>
            </a:r>
            <a:endParaRPr lang="en-CN" sz="2400" b="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96127BEB-4BB4-A047-A6C3-5849CBE63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33" y="1899345"/>
            <a:ext cx="8806655" cy="42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699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1_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16524</TotalTime>
  <Pages>0</Pages>
  <Words>972</Words>
  <Characters>0</Characters>
  <Application>Microsoft Macintosh PowerPoint</Application>
  <DocSecurity>0</DocSecurity>
  <PresentationFormat>On-screen Show (4:3)</PresentationFormat>
  <Lines>0</Lines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黑体</vt:lpstr>
      <vt:lpstr>黑体</vt:lpstr>
      <vt:lpstr>思源黑体 CN Bold</vt:lpstr>
      <vt:lpstr>思源黑体 CN Heavy</vt:lpstr>
      <vt:lpstr>Arial</vt:lpstr>
      <vt:lpstr>Calibri</vt:lpstr>
      <vt:lpstr>Calibri Light</vt:lpstr>
      <vt:lpstr>Wingdings</vt:lpstr>
      <vt:lpstr>1_Office 主题</vt:lpstr>
      <vt:lpstr>云闪存系统中的 多租户性能隔离研究</vt:lpstr>
      <vt:lpstr>背景介绍</vt:lpstr>
      <vt:lpstr>背景介绍</vt:lpstr>
      <vt:lpstr>背景介绍</vt:lpstr>
      <vt:lpstr>背景介绍</vt:lpstr>
      <vt:lpstr>我的工作</vt:lpstr>
      <vt:lpstr>分离的读写时间窗口</vt:lpstr>
      <vt:lpstr>分离的读写时间窗口</vt:lpstr>
      <vt:lpstr>分离的读写时间窗口</vt:lpstr>
      <vt:lpstr>无读写干扰的SSD阵列</vt:lpstr>
      <vt:lpstr>SLA曲线</vt:lpstr>
      <vt:lpstr>基于SLA曲线的数据分布算法</vt:lpstr>
      <vt:lpstr>基于SLA曲线的I/O调度器</vt:lpstr>
      <vt:lpstr>性能评估</vt:lpstr>
      <vt:lpstr>性能评估</vt:lpstr>
      <vt:lpstr>总结</vt:lpstr>
      <vt:lpstr>PowerPoint Presentation</vt:lpstr>
    </vt:vector>
  </TitlesOfParts>
  <Company>大侠素材铺</Company>
  <LinksUpToDate>false</LinksUpToDate>
  <CharactersWithSpaces>0</CharactersWithSpaces>
  <SharedDoc>false</SharedDoc>
  <HyperlinkBase>https://dxpu.taobao.com/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licheng</dc:title>
  <dc:creator>大侠素材铺</dc:creator>
  <dc:description>https://dxpu.taobao.com/</dc:description>
  <cp:lastModifiedBy>Jinhao Fan (FA Talent)</cp:lastModifiedBy>
  <cp:revision>3396</cp:revision>
  <dcterms:created xsi:type="dcterms:W3CDTF">2016-01-15T03:19:00Z</dcterms:created>
  <dcterms:modified xsi:type="dcterms:W3CDTF">2021-06-07T06:11:56Z</dcterms:modified>
  <cp:category>Lecture note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