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</p:sldMasterIdLst>
  <p:notesMasterIdLst>
    <p:notesMasterId r:id="rId17"/>
  </p:notesMasterIdLst>
  <p:handoutMasterIdLst>
    <p:handoutMasterId r:id="rId18"/>
  </p:handoutMasterIdLst>
  <p:sldIdLst>
    <p:sldId id="766" r:id="rId2"/>
    <p:sldId id="815" r:id="rId3"/>
    <p:sldId id="816" r:id="rId4"/>
    <p:sldId id="804" r:id="rId5"/>
    <p:sldId id="819" r:id="rId6"/>
    <p:sldId id="810" r:id="rId7"/>
    <p:sldId id="805" r:id="rId8"/>
    <p:sldId id="813" r:id="rId9"/>
    <p:sldId id="806" r:id="rId10"/>
    <p:sldId id="820" r:id="rId11"/>
    <p:sldId id="807" r:id="rId12"/>
    <p:sldId id="822" r:id="rId13"/>
    <p:sldId id="818" r:id="rId14"/>
    <p:sldId id="814" r:id="rId15"/>
    <p:sldId id="794" r:id="rId16"/>
  </p:sldIdLst>
  <p:sldSz cx="9144000" cy="6858000" type="screen4x3"/>
  <p:notesSz cx="7099300" cy="10234613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D8E"/>
    <a:srgbClr val="4B649F"/>
    <a:srgbClr val="64B078"/>
    <a:srgbClr val="FF8B00"/>
    <a:srgbClr val="61366B"/>
    <a:srgbClr val="44DFB1"/>
    <a:srgbClr val="44BFB1"/>
    <a:srgbClr val="44AFB1"/>
    <a:srgbClr val="44F6B1"/>
    <a:srgbClr val="B85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39" autoAdjust="0"/>
    <p:restoredTop sz="94981" autoAdjust="0"/>
  </p:normalViewPr>
  <p:slideViewPr>
    <p:cSldViewPr snapToGrid="0" showGuides="1">
      <p:cViewPr varScale="1">
        <p:scale>
          <a:sx n="90" d="100"/>
          <a:sy n="90" d="100"/>
        </p:scale>
        <p:origin x="216" y="232"/>
      </p:cViewPr>
      <p:guideLst>
        <p:guide pos="416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-7472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76B2C9F-65B8-4907-BB5A-EFF0C5B84C1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BDCDF8-7C25-4CC4-B06B-1D27600E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53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839973-2444-48AF-8C11-801F2AABC652}" type="datetimeFigureOut">
              <a:rPr lang="zh-CN" altLang="en-US" smtClean="0"/>
              <a:pPr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63CFEA5-D6B2-4E0A-AE62-62F361EF20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04234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97627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0639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6942-A7DC-7540-86AD-6AF0920CF551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97" y="168279"/>
            <a:ext cx="268605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8382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257180" y="90023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49" y="125416"/>
            <a:ext cx="5721508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292598" y="1029969"/>
            <a:ext cx="857384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75471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33282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0502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29195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60704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1250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02086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34425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4F983E-BBA9-1243-9DD5-4DDF0CD3A0EC}" type="datetime1">
              <a:rPr lang="en-US" altLang="zh-CN" smtClean="0"/>
              <a:t>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7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5"/>
            <a:ext cx="7772400" cy="2027237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云闪存系统中的</a:t>
            </a:r>
            <a:br>
              <a:rPr lang="en-US" altLang="zh-CN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zh-CN" altLang="en-US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多租户性能隔离研究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35400"/>
            <a:ext cx="6858000" cy="1422400"/>
          </a:xfrm>
        </p:spPr>
        <p:txBody>
          <a:bodyPr>
            <a:normAutofit/>
          </a:bodyPr>
          <a:lstStyle/>
          <a:p>
            <a:r>
              <a:rPr lang="zh-CN" altLang="en-US" dirty="0"/>
              <a:t>樊金昊 </a:t>
            </a:r>
            <a:r>
              <a:rPr lang="en-US" altLang="zh-CN" dirty="0"/>
              <a:t>      PB17111612</a:t>
            </a:r>
          </a:p>
          <a:p>
            <a:r>
              <a:rPr lang="zh-CN" altLang="en-US" dirty="0"/>
              <a:t>导师：程鹏 首席研究员  李诚 特任研究员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F1079D-1404-524A-A298-D96864497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5448360"/>
            <a:ext cx="2562951" cy="1198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09672BC-AAC4-F04C-AE69-A91D1341C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630" y="5572160"/>
            <a:ext cx="4463570" cy="8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SLA</a:t>
            </a:r>
            <a:r>
              <a:rPr lang="zh-CN" altLang="en-US" dirty="0"/>
              <a:t>曲线的资源分配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F00A030-384D-414A-B74D-B2DB1FD6387E}"/>
              </a:ext>
            </a:extLst>
          </p:cNvPr>
          <p:cNvSpPr txBox="1">
            <a:spLocks/>
          </p:cNvSpPr>
          <p:nvPr/>
        </p:nvSpPr>
        <p:spPr>
          <a:xfrm>
            <a:off x="444999" y="1093469"/>
            <a:ext cx="8330702" cy="28982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无读写干扰的SSD阵列以冗余为代价获得了近似纯读的尾延迟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，开销较大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并非所有租户都需要如此严格的尾延迟</a:t>
            </a:r>
          </a:p>
          <a:p>
            <a:pPr marL="285750" indent="-285750"/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给定一个租户的SLA需求</a:t>
            </a:r>
            <a:endParaRPr lang="en-US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/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如何确定他是否需要无读写干扰的</a:t>
            </a:r>
            <a:r>
              <a:rPr lang="en-US" altLang="zh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阵列？需要怎样的</a:t>
            </a:r>
            <a:r>
              <a:rPr lang="en-US" altLang="zh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阵列？</a:t>
            </a:r>
            <a:endParaRPr lang="en-US" altLang="zh-CN" sz="20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/>
            <a:r>
              <a:rPr lang="en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如何在运行时保证他的SLA得到满足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？</a:t>
            </a:r>
            <a:endParaRPr lang="en-CN" sz="20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82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SLA</a:t>
            </a:r>
            <a:r>
              <a:rPr lang="zh-CN" altLang="en-US" dirty="0"/>
              <a:t>曲线的资源分配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EF1AA0-B1A7-8245-AF85-02419DFD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5063"/>
            <a:ext cx="3630438" cy="26784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7293F9-2806-FF4D-A5B7-8054BCB41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9" y="3341463"/>
            <a:ext cx="3546366" cy="2772000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F00A030-384D-414A-B74D-B2DB1FD6387E}"/>
              </a:ext>
            </a:extLst>
          </p:cNvPr>
          <p:cNvSpPr txBox="1">
            <a:spLocks/>
          </p:cNvSpPr>
          <p:nvPr/>
        </p:nvSpPr>
        <p:spPr>
          <a:xfrm>
            <a:off x="444999" y="1093469"/>
            <a:ext cx="8330702" cy="15758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N" sz="2400" dirty="0">
                <a:ea typeface="SimHei" panose="02010609060101010101" pitchFamily="49" charset="-122"/>
              </a:rPr>
              <a:t>SLA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曲线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：给定尾延迟要求，在每一写吞吐下，可以达到的最大读吞吐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r>
              <a:rPr lang="en-US" altLang="zh-CN" sz="2400" b="0" dirty="0"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曲线可以准确描述租户的需求和</a:t>
            </a:r>
            <a:r>
              <a:rPr lang="en-US" altLang="zh-CN" sz="2400" b="0" dirty="0"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的服务</a:t>
            </a:r>
            <a:r>
              <a:rPr lang="zh-CN" altLang="en-US" sz="2400" b="0">
                <a:latin typeface="SimHei" panose="02010609060101010101" pitchFamily="49" charset="-122"/>
                <a:ea typeface="SimHei" panose="02010609060101010101" pitchFamily="49" charset="-122"/>
              </a:rPr>
              <a:t>能力，便于资源分配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D96EA-E7B0-ED46-BA16-ECFE7D862C0A}"/>
              </a:ext>
            </a:extLst>
          </p:cNvPr>
          <p:cNvSpPr txBox="1"/>
          <p:nvPr/>
        </p:nvSpPr>
        <p:spPr>
          <a:xfrm>
            <a:off x="1006807" y="2646207"/>
            <a:ext cx="3245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000" dirty="0"/>
              <a:t>YCSB</a:t>
            </a:r>
            <a:r>
              <a:rPr lang="zh-CN" altLang="en-US" sz="2000" dirty="0"/>
              <a:t> </a:t>
            </a:r>
            <a:r>
              <a:rPr lang="en-US" altLang="zh-CN" sz="2000" dirty="0"/>
              <a:t>Workload</a:t>
            </a:r>
            <a:r>
              <a:rPr lang="zh-CN" altLang="en-US" sz="2000" dirty="0"/>
              <a:t> </a:t>
            </a:r>
            <a:r>
              <a:rPr lang="en-US" altLang="zh-CN" sz="2000" dirty="0"/>
              <a:t>A on </a:t>
            </a:r>
            <a:r>
              <a:rPr lang="en-US" altLang="zh-CN" sz="2000" dirty="0" err="1"/>
              <a:t>RocksDB</a:t>
            </a:r>
            <a:endParaRPr lang="en-US" altLang="zh-CN" sz="2000" dirty="0"/>
          </a:p>
          <a:p>
            <a:pPr algn="ctr"/>
            <a:r>
              <a:rPr lang="en-US" altLang="zh-CN" sz="2000" dirty="0"/>
              <a:t>(50% Read, 50% Update)</a:t>
            </a:r>
            <a:endParaRPr lang="en-C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82170-F20F-EC41-8E5A-BBA7B06FE7D6}"/>
              </a:ext>
            </a:extLst>
          </p:cNvPr>
          <p:cNvSpPr txBox="1"/>
          <p:nvPr/>
        </p:nvSpPr>
        <p:spPr>
          <a:xfrm>
            <a:off x="5681660" y="2807631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Samsung PM963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7988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SLA</a:t>
            </a:r>
            <a:r>
              <a:rPr lang="zh-CN" altLang="en-US" dirty="0"/>
              <a:t>曲线的资源分配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92598" y="1257299"/>
            <a:ext cx="8573849" cy="4919663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基于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曲线的数据分布算法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itchFamily="2" charset="2"/>
              <a:buChar char="q"/>
            </a:pP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如何用最经济的方式满足租户的</a:t>
            </a:r>
            <a:r>
              <a:rPr lang="en-US" altLang="zh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需求？</a:t>
            </a:r>
            <a:endParaRPr lang="en-US" altLang="zh-CN" sz="20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itchFamily="2" charset="2"/>
              <a:buChar char="q"/>
            </a:pP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根据</a:t>
            </a:r>
            <a:r>
              <a:rPr lang="en-US" altLang="zh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曲线的特点，改进装箱问题的</a:t>
            </a:r>
            <a:r>
              <a:rPr lang="en-US" altLang="zh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Best-Fit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算法</a:t>
            </a:r>
            <a:endParaRPr lang="en-US" altLang="zh-CN" sz="20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2">
              <a:buFont typeface="Wingdings" pitchFamily="2" charset="2"/>
              <a:buChar char="q"/>
            </a:pPr>
            <a:r>
              <a:rPr lang="zh-CN" altLang="en-US" sz="1800" b="0" dirty="0">
                <a:latin typeface="SimHei" panose="02010609060101010101" pitchFamily="49" charset="-122"/>
                <a:ea typeface="SimHei" panose="02010609060101010101" pitchFamily="49" charset="-122"/>
              </a:rPr>
              <a:t>参考向量装箱问题，利用</a:t>
            </a:r>
            <a:r>
              <a:rPr lang="en-US" altLang="zh-CN" sz="1800" b="0" dirty="0">
                <a:latin typeface="SimHei" panose="02010609060101010101" pitchFamily="49" charset="-122"/>
                <a:ea typeface="SimHei" panose="02010609060101010101" pitchFamily="49" charset="-122"/>
              </a:rPr>
              <a:t>L2-Norm</a:t>
            </a:r>
            <a:r>
              <a:rPr lang="zh-CN" altLang="en-US" sz="1800" b="0" dirty="0">
                <a:latin typeface="SimHei" panose="02010609060101010101" pitchFamily="49" charset="-122"/>
                <a:ea typeface="SimHei" panose="02010609060101010101" pitchFamily="49" charset="-122"/>
              </a:rPr>
              <a:t>或点积判断</a:t>
            </a:r>
            <a:r>
              <a:rPr lang="en-US" altLang="zh-CN" sz="18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18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曲线的</a:t>
            </a:r>
            <a:r>
              <a:rPr lang="zh-CN" altLang="en-CN" sz="1800" b="0" dirty="0">
                <a:latin typeface="SimHei" panose="02010609060101010101" pitchFamily="49" charset="-122"/>
                <a:ea typeface="SimHei" panose="02010609060101010101" pitchFamily="49" charset="-122"/>
              </a:rPr>
              <a:t>近似性</a:t>
            </a:r>
            <a:r>
              <a:rPr lang="en-US" altLang="zh-CN" sz="1800" b="0" baseline="30000" dirty="0">
                <a:latin typeface="SimHei" panose="02010609060101010101" pitchFamily="49" charset="-122"/>
                <a:ea typeface="SimHei" panose="02010609060101010101" pitchFamily="49" charset="-122"/>
              </a:rPr>
              <a:t>[1,2]</a:t>
            </a:r>
          </a:p>
          <a:p>
            <a:pPr lvl="2">
              <a:buFont typeface="Wingdings" pitchFamily="2" charset="2"/>
              <a:buChar char="q"/>
            </a:pPr>
            <a:r>
              <a:rPr lang="zh-CN" altLang="en-US" sz="1800" b="0" dirty="0">
                <a:latin typeface="SimHei" panose="02010609060101010101" pitchFamily="49" charset="-122"/>
                <a:ea typeface="SimHei" panose="02010609060101010101" pitchFamily="49" charset="-122"/>
              </a:rPr>
              <a:t>启用新硬盘时，贪心选择对当前租户最经济的</a:t>
            </a:r>
            <a:endParaRPr lang="en-US" altLang="zh-CN" sz="18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2">
              <a:buFont typeface="Wingdings" pitchFamily="2" charset="2"/>
              <a:buChar char="q"/>
            </a:pPr>
            <a:endParaRPr lang="en-US" altLang="zh-CN" sz="18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18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600" b="0" dirty="0">
                <a:latin typeface="SimHei" panose="02010609060101010101" pitchFamily="49" charset="-122"/>
                <a:ea typeface="SimHei" panose="02010609060101010101" pitchFamily="49" charset="-122"/>
              </a:rPr>
              <a:t>基于</a:t>
            </a:r>
            <a:r>
              <a:rPr lang="en-US" altLang="zh-CN" sz="26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6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曲线的</a:t>
            </a:r>
            <a:r>
              <a:rPr lang="en-US" altLang="zh-CN" sz="2600" b="0" dirty="0">
                <a:latin typeface="SimHei" panose="02010609060101010101" pitchFamily="49" charset="-122"/>
                <a:ea typeface="SimHei" panose="02010609060101010101" pitchFamily="49" charset="-122"/>
              </a:rPr>
              <a:t>I/O</a:t>
            </a:r>
            <a:r>
              <a:rPr lang="zh-CN" altLang="en-US" sz="2600" b="0" dirty="0">
                <a:latin typeface="SimHei" panose="02010609060101010101" pitchFamily="49" charset="-122"/>
                <a:ea typeface="SimHei" panose="02010609060101010101" pitchFamily="49" charset="-122"/>
              </a:rPr>
              <a:t>调度器</a:t>
            </a:r>
            <a:endParaRPr lang="en-US" altLang="zh-CN" sz="26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itchFamily="2" charset="2"/>
              <a:buChar char="q"/>
            </a:pP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如何在运行时确保租户的</a:t>
            </a:r>
            <a:r>
              <a:rPr lang="en-US" altLang="zh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得到满足？</a:t>
            </a:r>
            <a:endParaRPr lang="en-US" altLang="zh-CN" sz="20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itchFamily="2" charset="2"/>
              <a:buChar char="q"/>
            </a:pP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根据</a:t>
            </a:r>
            <a:r>
              <a:rPr lang="en-US" altLang="zh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曲线给租户进行流量限制，并确保</a:t>
            </a:r>
            <a:r>
              <a:rPr lang="en-US" altLang="zh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整体运行在其</a:t>
            </a:r>
            <a:r>
              <a:rPr lang="en-US" altLang="zh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曲线下方，从而满足尾延迟要求</a:t>
            </a:r>
            <a:endParaRPr lang="en-US" altLang="zh-CN" sz="22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zh-CN" altLang="en-US" sz="26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4A04B03-A226-F249-A910-5EEBA830CADB}"/>
              </a:ext>
            </a:extLst>
          </p:cNvPr>
          <p:cNvSpPr txBox="1">
            <a:spLocks/>
          </p:cNvSpPr>
          <p:nvPr/>
        </p:nvSpPr>
        <p:spPr>
          <a:xfrm>
            <a:off x="0" y="6334910"/>
            <a:ext cx="8717573" cy="52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Tx/>
              <a:buAutoNum type="arabicPeriod"/>
            </a:pPr>
            <a:r>
              <a:rPr lang="en-US" dirty="0" err="1"/>
              <a:t>Panigrahy</a:t>
            </a:r>
            <a:r>
              <a:rPr lang="en-US" dirty="0"/>
              <a:t>, Rina, et al. "Heuristics for vector bin packing." research. </a:t>
            </a:r>
            <a:r>
              <a:rPr lang="en-US" dirty="0" err="1"/>
              <a:t>microsoft</a:t>
            </a:r>
            <a:r>
              <a:rPr lang="en-US" dirty="0"/>
              <a:t>. com (2011).</a:t>
            </a:r>
          </a:p>
          <a:p>
            <a:pPr marL="228600" indent="-228600" algn="l">
              <a:buFontTx/>
              <a:buAutoNum type="arabicPeriod"/>
            </a:pPr>
            <a:r>
              <a:rPr lang="en-US" dirty="0" err="1"/>
              <a:t>Gabay</a:t>
            </a:r>
            <a:r>
              <a:rPr lang="en-US" dirty="0"/>
              <a:t>, Michaël, and Sofia </a:t>
            </a:r>
            <a:r>
              <a:rPr lang="en-US" dirty="0" err="1"/>
              <a:t>Zaourar</a:t>
            </a:r>
            <a:r>
              <a:rPr lang="en-US" dirty="0"/>
              <a:t>. "Vector bin packing with heterogeneous bins: application to the machine reassignment problem." </a:t>
            </a:r>
            <a:br>
              <a:rPr lang="en-US" dirty="0"/>
            </a:br>
            <a:r>
              <a:rPr lang="en-US" dirty="0"/>
              <a:t>Annals of Operations Research 242.1 (2016): 161-194.</a:t>
            </a:r>
          </a:p>
        </p:txBody>
      </p:sp>
    </p:spTree>
    <p:extLst>
      <p:ext uri="{BB962C8B-B14F-4D97-AF65-F5344CB8AC3E}">
        <p14:creationId xmlns:p14="http://schemas.microsoft.com/office/powerpoint/2010/main" val="32444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4DF7F8-02C9-9241-A9C4-B6EB3D04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E3D73-4E49-2D4F-8DF2-E2F674F3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性能评估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3DD7C9-D65A-E840-9E05-7BE22674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95" y="2030754"/>
            <a:ext cx="6488395" cy="4325597"/>
          </a:xfr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B0E2741A-E1B8-8A41-9D27-7E4AB8663F7C}"/>
              </a:ext>
            </a:extLst>
          </p:cNvPr>
          <p:cNvSpPr txBox="1">
            <a:spLocks/>
          </p:cNvSpPr>
          <p:nvPr/>
        </p:nvSpPr>
        <p:spPr>
          <a:xfrm>
            <a:off x="292598" y="1066800"/>
            <a:ext cx="8573849" cy="171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综合使用以上两种方法，可以在满足租户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的情况下，将云闪存系统的开销降至租户独占存储系统的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50%</a:t>
            </a:r>
            <a:endParaRPr lang="zh-CN" altLang="en-US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29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4DF7F8-02C9-9241-A9C4-B6EB3D04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E3D73-4E49-2D4F-8DF2-E2F674F3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总结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0202-A4FD-D345-95E7-F73B0201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98" y="1233055"/>
            <a:ext cx="8573849" cy="4943908"/>
          </a:xfrm>
        </p:spPr>
        <p:txBody>
          <a:bodyPr>
            <a:normAutofit/>
          </a:bodyPr>
          <a:lstStyle/>
          <a:p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本研究设计了一个多租户性能隔离的云闪存系统</a:t>
            </a:r>
          </a:p>
          <a:p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为了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避免</a:t>
            </a:r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读写干扰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，本研究</a:t>
            </a:r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通过分离的读写时间窗口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使租户可以得到近似纯读的读尾延迟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为了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减轻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读写干扰，本研究通过基于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存储空间和带宽分配，用尽可能低的开销满足用户的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需求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综合使用以上两种方法，最多可在满足用户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需求的前提下将云闪存系统的成本降低约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50%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80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407597" y="2681414"/>
            <a:ext cx="6343851" cy="1844104"/>
            <a:chOff x="1014" y="4192"/>
            <a:chExt cx="5088" cy="2062"/>
          </a:xfrm>
        </p:grpSpPr>
        <p:sp>
          <p:nvSpPr>
            <p:cNvPr id="8" name="文本框 7"/>
            <p:cNvSpPr txBox="1"/>
            <p:nvPr/>
          </p:nvSpPr>
          <p:spPr>
            <a:xfrm>
              <a:off x="1300" y="5533"/>
              <a:ext cx="4515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kern="0" cap="all" dirty="0">
                  <a:solidFill>
                    <a:srgbClr val="0070C0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THANK you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14" y="4192"/>
              <a:ext cx="5088" cy="1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0070C0"/>
                  </a:solidFill>
                  <a:latin typeface="思源黑体 CN Heavy" panose="020B0A00000000000000" charset="-122"/>
                  <a:ea typeface="思源黑体 CN Heavy" panose="020B0A00000000000000" charset="-122"/>
                </a:rPr>
                <a:t>感谢聆听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95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502125-2C24-F84F-A495-71340FC20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99" y="2656302"/>
            <a:ext cx="6640145" cy="340953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E9C04C-B99A-8849-AA80-597C192DDBE8}"/>
              </a:ext>
            </a:extLst>
          </p:cNvPr>
          <p:cNvSpPr/>
          <p:nvPr/>
        </p:nvSpPr>
        <p:spPr>
          <a:xfrm>
            <a:off x="4686300" y="4876800"/>
            <a:ext cx="2387600" cy="3556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5B5404-686E-054D-A414-618E814C032E}"/>
              </a:ext>
            </a:extLst>
          </p:cNvPr>
          <p:cNvSpPr/>
          <p:nvPr/>
        </p:nvSpPr>
        <p:spPr>
          <a:xfrm>
            <a:off x="1535702" y="5511800"/>
            <a:ext cx="3010897" cy="3429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50398-5469-BF49-9F29-DA944587AC5E}"/>
              </a:ext>
            </a:extLst>
          </p:cNvPr>
          <p:cNvSpPr txBox="1"/>
          <p:nvPr/>
        </p:nvSpPr>
        <p:spPr>
          <a:xfrm>
            <a:off x="450850" y="1091148"/>
            <a:ext cx="847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基于云的数据应用对存储服务的吞吐和尾延迟有极高的要求</a:t>
            </a:r>
          </a:p>
        </p:txBody>
      </p:sp>
    </p:spTree>
    <p:extLst>
      <p:ext uri="{BB962C8B-B14F-4D97-AF65-F5344CB8AC3E}">
        <p14:creationId xmlns:p14="http://schemas.microsoft.com/office/powerpoint/2010/main" val="71491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50398-5469-BF49-9F29-DA944587AC5E}"/>
              </a:ext>
            </a:extLst>
          </p:cNvPr>
          <p:cNvSpPr txBox="1"/>
          <p:nvPr/>
        </p:nvSpPr>
        <p:spPr>
          <a:xfrm>
            <a:off x="450850" y="1091148"/>
            <a:ext cx="8470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基于云的数据应用对存储服务的吞吐和尾延迟有极高的要求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为了提高资源利用率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，云服务商倾向于让不同的负载共享同一</a:t>
            </a:r>
            <a:r>
              <a:rPr lang="zh-CN" altLang="en-CN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物理资源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sz="2000" dirty="0">
                <a:ea typeface="SimHei" panose="02010609060101010101" pitchFamily="49" charset="-122"/>
                <a:cs typeface="Calibri" panose="020F0502020204030204" pitchFamily="34" charset="0"/>
              </a:rPr>
              <a:t>Facebook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将他们的数据库负载描述为“</a:t>
            </a:r>
            <a:r>
              <a:rPr lang="en-US" sz="2000" i="1" dirty="0">
                <a:ea typeface="SimHei" panose="02010609060101010101" pitchFamily="49" charset="-122"/>
                <a:cs typeface="Calibri" panose="020F0502020204030204" pitchFamily="34" charset="0"/>
              </a:rPr>
              <a:t>interspersing </a:t>
            </a:r>
            <a:r>
              <a:rPr lang="en-US" sz="2000" i="1" dirty="0" err="1">
                <a:ea typeface="SimHei" panose="02010609060101010101" pitchFamily="49" charset="-122"/>
                <a:cs typeface="Calibri" panose="020F0502020204030204" pitchFamily="34" charset="0"/>
              </a:rPr>
              <a:t>bursty</a:t>
            </a:r>
            <a:r>
              <a:rPr lang="en-US" sz="2000" i="1" dirty="0">
                <a:ea typeface="SimHei" panose="02010609060101010101" pitchFamily="49" charset="-122"/>
                <a:cs typeface="Calibri" panose="020F0502020204030204" pitchFamily="34" charset="0"/>
              </a:rPr>
              <a:t> writes into sustained reads</a:t>
            </a:r>
            <a:r>
              <a:rPr lang="en-US" sz="2000" i="1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”</a:t>
            </a:r>
            <a:r>
              <a:rPr lang="en-US" sz="2000" baseline="30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[1]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 err="1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学术界还有研究提出让注重吞吐和注重延迟的负载共享物理资源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sz="2000" baseline="30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[2]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对于多租户共享的系统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，云服务商需要提供一个基本的保证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多租户间的性能隔离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租户的吞吐和尾延迟保证不能因为其它租户的存在而受到影响</a:t>
            </a:r>
            <a:endParaRPr lang="en-CN" sz="20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DD9CFEDF-BCF9-8846-9A82-5E2AC20916D0}"/>
              </a:ext>
            </a:extLst>
          </p:cNvPr>
          <p:cNvSpPr txBox="1">
            <a:spLocks/>
          </p:cNvSpPr>
          <p:nvPr/>
        </p:nvSpPr>
        <p:spPr>
          <a:xfrm>
            <a:off x="0" y="6435008"/>
            <a:ext cx="10833100" cy="50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aseline="30000" dirty="0"/>
              <a:t>1</a:t>
            </a:r>
            <a:r>
              <a:rPr lang="en-US" sz="1000" dirty="0"/>
              <a:t> Peterson, Chris, et al. "Enabling </a:t>
            </a:r>
            <a:r>
              <a:rPr lang="en-US" sz="1000" dirty="0" err="1"/>
              <a:t>NVMe</a:t>
            </a:r>
            <a:r>
              <a:rPr lang="en-US" sz="1000" dirty="0"/>
              <a:t>® I/O Determinism @Scale." Flash Memory Summit, 2018.</a:t>
            </a:r>
          </a:p>
          <a:p>
            <a:pPr algn="l"/>
            <a:r>
              <a:rPr lang="en-US" sz="1000" baseline="30000" dirty="0"/>
              <a:t>2</a:t>
            </a:r>
            <a:r>
              <a:rPr lang="en-US" sz="1000" dirty="0"/>
              <a:t> Lo, David, et al. "Heracles: Improving resource efficiency at scale." Proceedings of the 42nd Annual International Symposium on Computer Architecture. 2015.</a:t>
            </a:r>
          </a:p>
        </p:txBody>
      </p:sp>
    </p:spTree>
    <p:extLst>
      <p:ext uri="{BB962C8B-B14F-4D97-AF65-F5344CB8AC3E}">
        <p14:creationId xmlns:p14="http://schemas.microsoft.com/office/powerpoint/2010/main" val="22036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98D8F1-0631-DF48-B3F9-D5A8C986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550" y="2858771"/>
            <a:ext cx="5829300" cy="349758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A5D244-0D7D-084C-B814-CBDB8C35D872}"/>
              </a:ext>
            </a:extLst>
          </p:cNvPr>
          <p:cNvSpPr txBox="1"/>
          <p:nvPr/>
        </p:nvSpPr>
        <p:spPr>
          <a:xfrm>
            <a:off x="450850" y="1091148"/>
            <a:ext cx="847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由于NAND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SSD的</a:t>
            </a: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读写干扰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，多租户性能隔离在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上难以实现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2ADC8-479D-EB46-83E7-B2BCDECF6B5D}"/>
              </a:ext>
            </a:extLst>
          </p:cNvPr>
          <p:cNvSpPr txBox="1"/>
          <p:nvPr/>
        </p:nvSpPr>
        <p:spPr>
          <a:xfrm>
            <a:off x="300038" y="3228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C0C73-2FF4-A44A-AB4A-9EB015822555}"/>
              </a:ext>
            </a:extLst>
          </p:cNvPr>
          <p:cNvSpPr txBox="1"/>
          <p:nvPr/>
        </p:nvSpPr>
        <p:spPr>
          <a:xfrm>
            <a:off x="450850" y="1835711"/>
            <a:ext cx="847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zh-CN" altLang="en-US" sz="2400" dirty="0">
                <a:solidFill>
                  <a:prstClr val="black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2400" dirty="0">
                <a:solidFill>
                  <a:prstClr val="black"/>
                </a:solidFill>
                <a:ea typeface="SimHei" panose="02010609060101010101" pitchFamily="49" charset="-122"/>
              </a:rPr>
              <a:t>Samsung</a:t>
            </a:r>
            <a:r>
              <a:rPr lang="zh-CN" altLang="en-US" sz="2400" dirty="0">
                <a:solidFill>
                  <a:prstClr val="black"/>
                </a:solidFill>
                <a:ea typeface="SimHei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ea typeface="SimHei" panose="02010609060101010101" pitchFamily="49" charset="-122"/>
              </a:rPr>
              <a:t>PM963</a:t>
            </a:r>
            <a:r>
              <a:rPr lang="zh-CN" altLang="en-US" sz="2400" dirty="0">
                <a:solidFill>
                  <a:prstClr val="black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上，很小的写流量就会使读的尾延迟增大十倍</a:t>
            </a:r>
            <a:endParaRPr lang="en-CN" sz="2400" dirty="0">
              <a:solidFill>
                <a:prstClr val="black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45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A5D244-0D7D-084C-B814-CBDB8C35D872}"/>
              </a:ext>
            </a:extLst>
          </p:cNvPr>
          <p:cNvSpPr txBox="1"/>
          <p:nvPr/>
        </p:nvSpPr>
        <p:spPr>
          <a:xfrm>
            <a:off x="450850" y="1091148"/>
            <a:ext cx="8470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由于NAND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SSD的</a:t>
            </a: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读写干扰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，多租户性能隔离在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上难以实现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2400" dirty="0">
                <a:ea typeface="SimHei" panose="02010609060101010101" pitchFamily="49" charset="-122"/>
              </a:rPr>
              <a:t>Samsung</a:t>
            </a:r>
            <a:r>
              <a:rPr lang="zh-CN" altLang="en-US" sz="2400" dirty="0">
                <a:ea typeface="SimHei" panose="02010609060101010101" pitchFamily="49" charset="-122"/>
              </a:rPr>
              <a:t> </a:t>
            </a:r>
            <a:r>
              <a:rPr lang="en-US" altLang="zh-CN" sz="2400" dirty="0">
                <a:ea typeface="SimHei" panose="02010609060101010101" pitchFamily="49" charset="-122"/>
              </a:rPr>
              <a:t>PM963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上，很小的写流量就会使读的尾延迟增大十倍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这是由于一个租户的写操作可能触发SSD内部的垃圾回收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、缓冲区刷新等操作，进而影响其他租户的访问性能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因此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，高性能的云应用仍倾向于采用租户独占的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存储，这会造成资源的浪费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C796F85-FBA2-8542-80A3-E146E7AD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949" y="4366579"/>
            <a:ext cx="1139770" cy="16067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8657893-4525-1846-8F04-3939488C5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982" y="4366579"/>
            <a:ext cx="1129268" cy="1606708"/>
          </a:xfrm>
          <a:prstGeom prst="rect">
            <a:avLst/>
          </a:prstGeom>
        </p:spPr>
      </p:pic>
      <p:sp>
        <p:nvSpPr>
          <p:cNvPr id="8" name="Can 7">
            <a:extLst>
              <a:ext uri="{FF2B5EF4-FFF2-40B4-BE49-F238E27FC236}">
                <a16:creationId xmlns:a16="http://schemas.microsoft.com/office/drawing/2014/main" id="{C97F55F0-4FF8-3942-A9AD-EC1EF8C1D118}"/>
              </a:ext>
            </a:extLst>
          </p:cNvPr>
          <p:cNvSpPr/>
          <p:nvPr/>
        </p:nvSpPr>
        <p:spPr>
          <a:xfrm>
            <a:off x="4002115" y="4907622"/>
            <a:ext cx="1139770" cy="84196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SSD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EA3947-ECCE-4F42-A744-055B45A5A873}"/>
              </a:ext>
            </a:extLst>
          </p:cNvPr>
          <p:cNvSpPr/>
          <p:nvPr/>
        </p:nvSpPr>
        <p:spPr>
          <a:xfrm>
            <a:off x="2418123" y="5270699"/>
            <a:ext cx="854439" cy="3231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968C9-9AB0-0649-A3DC-B8747432083B}"/>
              </a:ext>
            </a:extLst>
          </p:cNvPr>
          <p:cNvSpPr txBox="1"/>
          <p:nvPr/>
        </p:nvSpPr>
        <p:spPr>
          <a:xfrm>
            <a:off x="2238942" y="5017796"/>
            <a:ext cx="106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触发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0D216-20A2-4F4D-8AA8-E31A5374A062}"/>
              </a:ext>
            </a:extLst>
          </p:cNvPr>
          <p:cNvSpPr txBox="1"/>
          <p:nvPr/>
        </p:nvSpPr>
        <p:spPr>
          <a:xfrm>
            <a:off x="3158834" y="4461523"/>
            <a:ext cx="308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垃圾回收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、缓冲区刷新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……</a:t>
            </a:r>
            <a:endParaRPr lang="en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147C06-58E0-0C45-B37F-427D2E03AE6E}"/>
              </a:ext>
            </a:extLst>
          </p:cNvPr>
          <p:cNvSpPr/>
          <p:nvPr/>
        </p:nvSpPr>
        <p:spPr>
          <a:xfrm>
            <a:off x="5871438" y="5270699"/>
            <a:ext cx="854439" cy="3231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BFF5D6-38B9-A14F-BA16-388D880DBE6E}"/>
              </a:ext>
            </a:extLst>
          </p:cNvPr>
          <p:cNvSpPr txBox="1"/>
          <p:nvPr/>
        </p:nvSpPr>
        <p:spPr>
          <a:xfrm>
            <a:off x="5692257" y="5017796"/>
            <a:ext cx="106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影响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EFC17-950E-504D-B06A-ABA988B9ED4F}"/>
              </a:ext>
            </a:extLst>
          </p:cNvPr>
          <p:cNvSpPr txBox="1"/>
          <p:nvPr/>
        </p:nvSpPr>
        <p:spPr>
          <a:xfrm>
            <a:off x="1014143" y="598701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租户A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47CC8-6769-0149-8934-4A02C9526B59}"/>
              </a:ext>
            </a:extLst>
          </p:cNvPr>
          <p:cNvSpPr txBox="1"/>
          <p:nvPr/>
        </p:nvSpPr>
        <p:spPr>
          <a:xfrm>
            <a:off x="7522925" y="598701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租户B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12D4A-FFD1-D044-B98E-71611B2BC07B}"/>
              </a:ext>
            </a:extLst>
          </p:cNvPr>
          <p:cNvSpPr txBox="1"/>
          <p:nvPr/>
        </p:nvSpPr>
        <p:spPr>
          <a:xfrm>
            <a:off x="1869273" y="52772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452AF-24EF-B046-A23D-CFC92DD6B76D}"/>
              </a:ext>
            </a:extLst>
          </p:cNvPr>
          <p:cNvSpPr txBox="1"/>
          <p:nvPr/>
        </p:nvSpPr>
        <p:spPr>
          <a:xfrm>
            <a:off x="6949328" y="52772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读</a:t>
            </a:r>
          </a:p>
        </p:txBody>
      </p:sp>
    </p:spTree>
    <p:extLst>
      <p:ext uri="{BB962C8B-B14F-4D97-AF65-F5344CB8AC3E}">
        <p14:creationId xmlns:p14="http://schemas.microsoft.com/office/powerpoint/2010/main" val="322239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6FE007-56DB-D241-B94C-375DF597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C58E26-0C8B-BF45-A33F-964AD69A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我的工作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77CF0E5-ED21-9943-BB61-AF9CA516907C}"/>
              </a:ext>
            </a:extLst>
          </p:cNvPr>
          <p:cNvSpPr/>
          <p:nvPr/>
        </p:nvSpPr>
        <p:spPr>
          <a:xfrm>
            <a:off x="2758354" y="2088302"/>
            <a:ext cx="770659" cy="3273136"/>
          </a:xfrm>
          <a:prstGeom prst="leftBrac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0692F4-2A58-A849-931C-AC991B33E693}"/>
              </a:ext>
            </a:extLst>
          </p:cNvPr>
          <p:cNvSpPr txBox="1"/>
          <p:nvPr/>
        </p:nvSpPr>
        <p:spPr>
          <a:xfrm>
            <a:off x="111476" y="334942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多租户性能隔离的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闪存系统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8D86-C971-454D-8E80-AF0CAE823FCC}"/>
              </a:ext>
            </a:extLst>
          </p:cNvPr>
          <p:cNvSpPr txBox="1"/>
          <p:nvPr/>
        </p:nvSpPr>
        <p:spPr>
          <a:xfrm>
            <a:off x="3163382" y="1780099"/>
            <a:ext cx="590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为了</a:t>
            </a: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避免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读写干扰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利用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分离的读写时间窗口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隔离读写请求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64F37-90F2-3543-B357-7861614D2992}"/>
              </a:ext>
            </a:extLst>
          </p:cNvPr>
          <p:cNvSpPr txBox="1"/>
          <p:nvPr/>
        </p:nvSpPr>
        <p:spPr>
          <a:xfrm>
            <a:off x="3224223" y="4945939"/>
            <a:ext cx="590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为了</a:t>
            </a: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减轻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读写干扰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基于</a:t>
            </a:r>
            <a:r>
              <a:rPr lang="en-US" altLang="zh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曲线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进行存储空间和带宽的分配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8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分离的读写时间窗口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9489D5-1D52-A642-A9B8-0FC60A0C2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6" y="4021764"/>
            <a:ext cx="8574088" cy="1171431"/>
          </a:xfr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D2CE57E-4623-AC45-BA79-6E2597BCB6F1}"/>
              </a:ext>
            </a:extLst>
          </p:cNvPr>
          <p:cNvSpPr txBox="1">
            <a:spLocks/>
          </p:cNvSpPr>
          <p:nvPr/>
        </p:nvSpPr>
        <p:spPr>
          <a:xfrm>
            <a:off x="444999" y="1201446"/>
            <a:ext cx="8330702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将对SSD的访问划分为独立的纯读和纯写时间窗口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，消除读写干扰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22D8F-CCDF-A340-9359-CA3154DA2FB6}"/>
              </a:ext>
            </a:extLst>
          </p:cNvPr>
          <p:cNvSpPr txBox="1"/>
          <p:nvPr/>
        </p:nvSpPr>
        <p:spPr>
          <a:xfrm>
            <a:off x="1243013" y="5894686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写窗口：批量提交写请求，最大化利用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的写带宽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17257-3DE9-D34F-8A6A-6BCC95C86C7A}"/>
              </a:ext>
            </a:extLst>
          </p:cNvPr>
          <p:cNvSpPr txBox="1"/>
          <p:nvPr/>
        </p:nvSpPr>
        <p:spPr>
          <a:xfrm>
            <a:off x="1390490" y="2679534"/>
            <a:ext cx="6439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：仅提交读请求，写请求在缓冲区等待，读请求获得不受干扰的延迟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3E2E79-0C44-6E40-BF1B-1D88087E1BE7}"/>
              </a:ext>
            </a:extLst>
          </p:cNvPr>
          <p:cNvCxnSpPr>
            <a:cxnSpLocks/>
          </p:cNvCxnSpPr>
          <p:nvPr/>
        </p:nvCxnSpPr>
        <p:spPr>
          <a:xfrm flipV="1">
            <a:off x="3228109" y="3510531"/>
            <a:ext cx="540327" cy="9367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7BB2F8-9511-D341-B071-A06394D26764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4610350" y="3510531"/>
            <a:ext cx="1166995" cy="9367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D6333C-FC5A-314E-8DCB-6FEC3F930CEE}"/>
              </a:ext>
            </a:extLst>
          </p:cNvPr>
          <p:cNvCxnSpPr>
            <a:cxnSpLocks/>
          </p:cNvCxnSpPr>
          <p:nvPr/>
        </p:nvCxnSpPr>
        <p:spPr>
          <a:xfrm>
            <a:off x="2078182" y="5193195"/>
            <a:ext cx="950768" cy="701491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46253-E3BC-2C41-8EDB-412CDDAD6504}"/>
              </a:ext>
            </a:extLst>
          </p:cNvPr>
          <p:cNvCxnSpPr>
            <a:cxnSpLocks/>
          </p:cNvCxnSpPr>
          <p:nvPr/>
        </p:nvCxnSpPr>
        <p:spPr>
          <a:xfrm>
            <a:off x="4537020" y="5148800"/>
            <a:ext cx="0" cy="745886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FD2C3-DD0C-F94D-97A5-5FB91B8F6C77}"/>
              </a:ext>
            </a:extLst>
          </p:cNvPr>
          <p:cNvCxnSpPr>
            <a:cxnSpLocks/>
          </p:cNvCxnSpPr>
          <p:nvPr/>
        </p:nvCxnSpPr>
        <p:spPr>
          <a:xfrm flipH="1">
            <a:off x="5777345" y="5148800"/>
            <a:ext cx="1253493" cy="745886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BADE0C-A149-9B45-B7B8-D4949B12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4B8150-CB20-374C-8365-2A1D04D0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分离的读写时间窗口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4C884-FC9D-ED4C-9D2B-D1EC18CC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98" y="1029969"/>
            <a:ext cx="2987409" cy="5146994"/>
          </a:xfrm>
        </p:spPr>
        <p:txBody>
          <a:bodyPr>
            <a:normAutofit/>
          </a:bodyPr>
          <a:lstStyle/>
          <a:p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使用前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：异常延迟出现的间隔和持续时长均无明确规律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使用后：所有异常延迟均被控制在写窗口内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EE1E64B-B60D-8B4B-A72B-2C7441A20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07" y="926553"/>
            <a:ext cx="5672665" cy="2787630"/>
          </a:xfrm>
          <a:prstGeom prst="rect">
            <a:avLst/>
          </a:prstGeom>
        </p:spPr>
      </p:pic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FFACC685-C369-5543-AFF8-F4D99198D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08" y="3893571"/>
            <a:ext cx="5672665" cy="27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无读写干扰的</a:t>
            </a:r>
            <a:r>
              <a:rPr lang="en-US" altLang="zh-CN" dirty="0"/>
              <a:t>SSD</a:t>
            </a:r>
            <a:r>
              <a:rPr lang="zh-CN" altLang="en-US" dirty="0"/>
              <a:t>阵列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FB5A054F-15B5-F54B-993D-D52A770A4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5" y="2150794"/>
            <a:ext cx="8574088" cy="290566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7B98BA-4C3B-B349-9F4D-809AAC7CC4B9}"/>
              </a:ext>
            </a:extLst>
          </p:cNvPr>
          <p:cNvSpPr txBox="1"/>
          <p:nvPr/>
        </p:nvSpPr>
        <p:spPr>
          <a:xfrm>
            <a:off x="9983512" y="2289293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5910BD-7F5E-3249-A967-09DAFC50D0B0}"/>
              </a:ext>
            </a:extLst>
          </p:cNvPr>
          <p:cNvSpPr txBox="1"/>
          <p:nvPr/>
        </p:nvSpPr>
        <p:spPr>
          <a:xfrm>
            <a:off x="9977883" y="3416277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254D9-7BD0-F94F-96C2-F5E70A1899A2}"/>
              </a:ext>
            </a:extLst>
          </p:cNvPr>
          <p:cNvSpPr txBox="1"/>
          <p:nvPr/>
        </p:nvSpPr>
        <p:spPr>
          <a:xfrm>
            <a:off x="9977883" y="4632144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BBC88D-37DB-2A42-A856-75203EDBE37E}"/>
              </a:ext>
            </a:extLst>
          </p:cNvPr>
          <p:cNvSpPr/>
          <p:nvPr/>
        </p:nvSpPr>
        <p:spPr>
          <a:xfrm>
            <a:off x="292105" y="2289293"/>
            <a:ext cx="1270000" cy="2905663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10AE76-C5EE-E34A-AF4E-67AA7F1F134B}"/>
              </a:ext>
            </a:extLst>
          </p:cNvPr>
          <p:cNvSpPr txBox="1"/>
          <p:nvPr/>
        </p:nvSpPr>
        <p:spPr>
          <a:xfrm>
            <a:off x="1773917" y="511250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任意时刻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，所有数据均可以纯读的性能访问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BBD288-6684-7A45-99C5-ADB8362569BB}"/>
              </a:ext>
            </a:extLst>
          </p:cNvPr>
          <p:cNvSpPr txBox="1"/>
          <p:nvPr/>
        </p:nvSpPr>
        <p:spPr>
          <a:xfrm>
            <a:off x="0" y="1283828"/>
            <a:ext cx="912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用多个SSD组成具有冗余的磁盘阵列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，协调各个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的读写时间窗口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547FAD-DED9-A548-86DC-26E997ED12AE}"/>
              </a:ext>
            </a:extLst>
          </p:cNvPr>
          <p:cNvCxnSpPr/>
          <p:nvPr/>
        </p:nvCxnSpPr>
        <p:spPr>
          <a:xfrm>
            <a:off x="3352805" y="2289293"/>
            <a:ext cx="0" cy="29056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6B79E-578B-1A4D-B479-D5519064B7B4}"/>
              </a:ext>
            </a:extLst>
          </p:cNvPr>
          <p:cNvCxnSpPr/>
          <p:nvPr/>
        </p:nvCxnSpPr>
        <p:spPr>
          <a:xfrm>
            <a:off x="4205301" y="2284525"/>
            <a:ext cx="0" cy="29056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87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1_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17600</TotalTime>
  <Pages>0</Pages>
  <Words>921</Words>
  <Characters>0</Characters>
  <Application>Microsoft Macintosh PowerPoint</Application>
  <DocSecurity>0</DocSecurity>
  <PresentationFormat>On-screen Show (4:3)</PresentationFormat>
  <Lines>0</Lines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SimHei</vt:lpstr>
      <vt:lpstr>SimHei</vt:lpstr>
      <vt:lpstr>思源黑体 CN Bold</vt:lpstr>
      <vt:lpstr>思源黑体 CN Heavy</vt:lpstr>
      <vt:lpstr>Arial</vt:lpstr>
      <vt:lpstr>Calibri</vt:lpstr>
      <vt:lpstr>Calibri Light</vt:lpstr>
      <vt:lpstr>Wingdings</vt:lpstr>
      <vt:lpstr>1_Office 主题</vt:lpstr>
      <vt:lpstr>云闪存系统中的 多租户性能隔离研究</vt:lpstr>
      <vt:lpstr>背景介绍</vt:lpstr>
      <vt:lpstr>背景介绍</vt:lpstr>
      <vt:lpstr>背景介绍</vt:lpstr>
      <vt:lpstr>背景介绍</vt:lpstr>
      <vt:lpstr>我的工作</vt:lpstr>
      <vt:lpstr>分离的读写时间窗口</vt:lpstr>
      <vt:lpstr>分离的读写时间窗口</vt:lpstr>
      <vt:lpstr>无读写干扰的SSD阵列</vt:lpstr>
      <vt:lpstr>基于SLA曲线的资源分配</vt:lpstr>
      <vt:lpstr>基于SLA曲线的资源分配</vt:lpstr>
      <vt:lpstr>基于SLA曲线的资源分配</vt:lpstr>
      <vt:lpstr>性能评估</vt:lpstr>
      <vt:lpstr>总结</vt:lpstr>
      <vt:lpstr>PowerPoint Presentation</vt:lpstr>
    </vt:vector>
  </TitlesOfParts>
  <Company>大侠素材铺</Company>
  <LinksUpToDate>false</LinksUpToDate>
  <CharactersWithSpaces>0</CharactersWithSpaces>
  <SharedDoc>false</SharedDoc>
  <HyperlinkBase>https://dxpu.taobao.com/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licheng</dc:title>
  <dc:creator>大侠素材铺</dc:creator>
  <dc:description>https://dxpu.taobao.com/</dc:description>
  <cp:lastModifiedBy>Jinhao Fan (FA Talent)</cp:lastModifiedBy>
  <cp:revision>3421</cp:revision>
  <dcterms:created xsi:type="dcterms:W3CDTF">2016-01-15T03:19:00Z</dcterms:created>
  <dcterms:modified xsi:type="dcterms:W3CDTF">2021-06-08T03:28:29Z</dcterms:modified>
  <cp:category>Lecture note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