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8" r:id="rId3"/>
    <p:sldId id="1956" r:id="rId4"/>
    <p:sldId id="513" r:id="rId5"/>
    <p:sldId id="1939" r:id="rId6"/>
    <p:sldId id="1961" r:id="rId7"/>
    <p:sldId id="1962" r:id="rId8"/>
    <p:sldId id="262" r:id="rId9"/>
    <p:sldId id="1960" r:id="rId10"/>
    <p:sldId id="1972" r:id="rId11"/>
    <p:sldId id="1958" r:id="rId12"/>
    <p:sldId id="1959" r:id="rId13"/>
    <p:sldId id="1971" r:id="rId14"/>
    <p:sldId id="1964" r:id="rId15"/>
    <p:sldId id="1965" r:id="rId16"/>
    <p:sldId id="1966" r:id="rId17"/>
    <p:sldId id="1968" r:id="rId18"/>
    <p:sldId id="1967" r:id="rId19"/>
    <p:sldId id="19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11F"/>
    <a:srgbClr val="00704A"/>
    <a:srgbClr val="D6E8D5"/>
    <a:srgbClr val="F8CFCC"/>
    <a:srgbClr val="FFC5CB"/>
    <a:srgbClr val="FFA3A9"/>
    <a:srgbClr val="FFADB5"/>
    <a:srgbClr val="9CE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2"/>
    <p:restoredTop sz="96296"/>
  </p:normalViewPr>
  <p:slideViewPr>
    <p:cSldViewPr snapToGrid="0" snapToObjects="1">
      <p:cViewPr varScale="1">
        <p:scale>
          <a:sx n="112" d="100"/>
          <a:sy n="112" d="100"/>
        </p:scale>
        <p:origin x="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DD408-A54F-044A-9730-73F58FF370FE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C9625-2D42-7E42-B505-46A338509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9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52614-C4D6-B8B4-2FFD-6146C65C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0DEFB-CCC1-636A-5146-BE80AA0ED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EADFB-5B27-935B-67DF-F7BA2F06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54ED-3AA8-2380-F39A-EF721E228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9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AE65-F6A7-3E1D-4137-15B8C428E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32649-B855-D167-2A8A-B992789AD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A5246-C516-6FAE-BCA2-ECA0C3A82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2CCC-5242-FA9F-B851-095B60915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62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72754-2FD8-FAF9-2973-F2EFE3027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6FC6E-62C3-D96A-2F08-37F217046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22F74-8FD4-B020-32D0-3AA24CEF6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56D7-36AF-EAEE-EBAC-B18C2D943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22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9A106-E95D-C791-3C22-64F25A322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DBC1D-0716-070A-8584-023BD5B06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2E9A2-25B8-78EE-F4F0-C5F63AF0E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570E-3C17-68F6-478F-7F81CB0EF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7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92DD3-291A-4D1E-E511-B5DA7E17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9D00B-A03F-E57F-36CC-2FC706E22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F835E5-6583-02B8-151A-0F848B52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0BD9-BB03-32E8-3CEB-EF1851E68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F281C-AA04-016D-19D5-1C998DAD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A1DDD-B42E-14DD-50FF-75CE5331D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84BD4-3C10-8675-7190-ECD1D077C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D8DFC-A90D-7C5F-1062-7531FF537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70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0E04A-97C3-C4D2-0EBE-8FECB188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B273A-07B6-8947-7626-BF8792181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C5C16-2AB2-09CD-A07C-681FD0BD0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E613-25F8-0898-B341-4788AE4DE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64D3B-4F90-70DD-3AB6-F965B03F0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F7F7C-6E34-BF8F-E441-2794478B8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EAC397-9348-A8BC-29E1-D5601A8B5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49DCB-5329-9E53-B970-B562D5EE0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0C28C-D7FC-FCBF-0F53-438155C05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AD1FB-1479-7AF6-FE92-7F2D428C3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91FA1-8A60-C9A6-37C3-31AB32F0D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9C0B-83CC-6354-BEF8-4D202DDB2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7A02-47C8-6F93-2C7B-8C8E1BDD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9977-906F-F0F9-1697-601392FCB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CF5E5-E901-B9C6-32F8-376966FDE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34ABF-3D68-D733-9FFE-FFE0A7B5F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079C8-B862-2BED-63DA-56D792A3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6A9F1-A991-4DBC-5F88-7936117CC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F4CC9B-0FB5-A7D0-7637-EC7ABA7D2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739CD-B426-7EA1-5A4B-3DE2DD026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4BEB9-6AD8-DB44-A829-6CBA5AD9D1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A9B7-0241-3B4B-9E95-93FD3B6A5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5883D-EAB2-BF48-BE3B-49A0B224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2486-FACC-A34B-8D87-2DA4D2D9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12AE-8B4A-7E4D-BBB8-120C6BF32DC5}" type="datetime1">
              <a:rPr lang="en-ID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28C6-B735-6944-8C1C-B0A1E6AA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6C66-0553-D845-BE16-510FA267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A521-9FB2-4C40-AA81-E29DA9B4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B5D6C-6EE0-0C4D-B74D-EDB4C242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C5F1D-A0C2-FA40-8BA3-BF4463F8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4B76E-DE42-4C41-AC14-1203203BE3DF}" type="datetime1">
              <a:rPr lang="en-ID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22AD-7AA8-8849-B50E-EE22A2E9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07BA-1979-3B4B-807F-B7A7205B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7F67F-728B-924D-82B9-CAA8A2957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D900-20F1-E34A-A5F0-38F52AC7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2CA2-B1F2-4245-AB17-939A66DF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0563-4D86-1942-8F5F-3DB467E1D247}" type="datetime1">
              <a:rPr lang="en-ID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076C-C83D-D041-BED7-A6B89E48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BCEBA-5C0A-B845-B52F-22EC5DF5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3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0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83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3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7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91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E0DC-3185-4340-9632-D06A2B02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8516-91E6-A043-9670-C98D8FB5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1143-74E3-544D-BBA9-B3A526BD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1DC2-CF82-184D-AD4D-1CFF166D9BEE}" type="datetime1">
              <a:rPr lang="en-ID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361A-F49A-494C-9A57-AE471E9B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D863-38FA-B44B-A226-28C503C3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9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4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2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C87D-23E2-D044-9E6D-4530564E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BBF8-29FD-314B-A774-82210078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738BE-53FB-6145-B122-515735E1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A58D-3B95-AF43-B376-3EA517D73E50}" type="datetime1">
              <a:rPr lang="en-ID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3242-7F4C-8345-A7B5-31EB58AD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9CCB-194D-9D4C-A111-09522B5B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019C-1B41-A14A-8562-D4F4CD0D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687D-5CAD-374F-B914-CCCF7A150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019A-C9DE-5143-BBD4-0AD16A06D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EC9D-CADA-6544-BA2D-FF883BCC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503F-BCDA-FD49-8E6E-948893AE88C7}" type="datetime1">
              <a:rPr lang="en-ID" smtClean="0"/>
              <a:t>09/12/24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1E85D-E61B-944E-8C18-49521E3B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4E7E5-7D14-744E-B221-D3B9C02C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8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C6A8-A5D3-DB4E-A7FF-775E0CB8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00B9-BEDE-BC4C-B0C7-80E5F4F5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C37BF-9512-7647-9AE9-F8327C5D9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544C9-8675-D946-B328-1350623F5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60322-C738-BF4A-9A3E-D2ADDC5A7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BF813-1469-EB4E-A2DE-FF810B77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FC50-CDF9-A24B-A72C-5E12AEFC2289}" type="datetime1">
              <a:rPr lang="en-ID" smtClean="0"/>
              <a:t>09/12/24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115B9-471C-6540-8F7A-F803881B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6BA8E-103C-744F-A5AA-3715E7FB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BC33-9033-6647-91E4-AAD642D1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D290-6401-9049-A2C1-2208BDAA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7988-D79C-3A41-9501-F8DBF467EFCC}" type="datetime1">
              <a:rPr lang="en-ID" smtClean="0"/>
              <a:t>09/12/24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ADEE0-0C72-0D45-9407-B0531599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A385E-0AC0-8149-BACF-1A327FAC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D2C37-AFE9-2C45-B6FA-7038CF28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7177-A706-184C-AE48-E16B3E4EC8F9}" type="datetime1">
              <a:rPr lang="en-ID" smtClean="0"/>
              <a:t>09/12/24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D9C89-BB21-E54F-8D40-56770B79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0FA0-A072-AE42-BB80-7879B823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DC0B-95D2-2943-8309-9D57C61F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68BC-CDEA-0141-B430-7364AAD3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80BC-45F2-B547-8AC4-27017290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29CC3-6AA7-E04C-B6DC-DD3559A8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BA1D-C97E-CF4B-8F1A-0D6D05EB3A40}" type="datetime1">
              <a:rPr lang="en-ID" smtClean="0"/>
              <a:t>09/12/24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EA5D1-4698-AF4F-BD3F-A493E115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8090-2810-034E-A7AF-16BE2EC9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9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F779-BE1B-C24F-80B1-C56C047F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E2839-F04A-CA44-A12B-AED5B0D76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1A72-3DAB-9840-A709-012AEC5CC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6831-1F93-9049-A98B-EE711B34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03B6-CA10-A241-A28E-2875D7BD5234}" type="datetime1">
              <a:rPr lang="en-ID" smtClean="0"/>
              <a:t>09/12/24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5E368-B66D-4741-836F-DE3B7031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8A251-F148-F444-8F70-A8B0462F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14205-4785-8345-B6DB-F60C34D2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82249-B224-5F45-9CF9-28866C32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B639-E9AD-8A47-952C-39361A2B8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AB45-7E7E-4D4D-8C5B-FDC4E704E08A}" type="datetime1">
              <a:rPr lang="en-ID" smtClean="0"/>
              <a:t>09/12/24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D2D1-F5A9-434B-904A-0132B2B3E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45A1-FCBA-BD4F-8E05-C18CA546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1210-954E-1448-9CFA-7A4043D6E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1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rstpagesage.com/reports/average-customer-acquisition-cost-cac-by-industry-b2b-edition-f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C288-B009-AE41-82AB-57408B5F1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595" y="1583126"/>
            <a:ext cx="10198809" cy="1845874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Harnessing Predictive Analytics to Combat Telco Customer Churn</a:t>
            </a:r>
            <a:br>
              <a:rPr lang="en-US" sz="40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Churn Rate up to 10%</a:t>
            </a:r>
            <a:endParaRPr lang="en-US" sz="3200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BECCB-7CAC-6C45-8E5E-9CBFE60A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595" y="4333109"/>
            <a:ext cx="3295651" cy="6604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Shafanda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Nabil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Sembodo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 5, 2024</a:t>
            </a:r>
          </a:p>
        </p:txBody>
      </p:sp>
    </p:spTree>
    <p:extLst>
      <p:ext uri="{BB962C8B-B14F-4D97-AF65-F5344CB8AC3E}">
        <p14:creationId xmlns:p14="http://schemas.microsoft.com/office/powerpoint/2010/main" val="185081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7C6F-6827-2B2D-D7F4-F5AFAA0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E2F2-541D-F96F-753F-C774DD6D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5" y="209760"/>
            <a:ext cx="11635739" cy="83130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How do their </a:t>
            </a:r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behaviors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look like?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61A430-CFAC-2A71-1605-897C6B25EA8E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8FD97-06D2-984C-9182-15C7DD698F9F}"/>
              </a:ext>
            </a:extLst>
          </p:cNvPr>
          <p:cNvSpPr txBox="1"/>
          <p:nvPr/>
        </p:nvSpPr>
        <p:spPr>
          <a:xfrm>
            <a:off x="709518" y="1411737"/>
            <a:ext cx="5407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High turnover in monthly contracts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58A943-8D2E-5C9C-BD49-EA09E397CFA8}"/>
              </a:ext>
            </a:extLst>
          </p:cNvPr>
          <p:cNvSpPr txBox="1"/>
          <p:nvPr/>
        </p:nvSpPr>
        <p:spPr>
          <a:xfrm>
            <a:off x="709518" y="5441053"/>
            <a:ext cx="4616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Customers with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month-to-month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contracts have the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churn rate at 43%, 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1,655 out of 3,875 discontinuing service.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73D5D-9488-FFD2-F42E-BF0D50F7ED88}"/>
              </a:ext>
            </a:extLst>
          </p:cNvPr>
          <p:cNvSpPr txBox="1"/>
          <p:nvPr/>
        </p:nvSpPr>
        <p:spPr>
          <a:xfrm>
            <a:off x="6290092" y="1416275"/>
            <a:ext cx="5851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Churn mostly from e-check payments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5654B954-6FC1-C8A9-E610-D3360C186EBC}"/>
              </a:ext>
            </a:extLst>
          </p:cNvPr>
          <p:cNvSpPr txBox="1"/>
          <p:nvPr/>
        </p:nvSpPr>
        <p:spPr>
          <a:xfrm>
            <a:off x="9624363" y="786230"/>
            <a:ext cx="2195104" cy="292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CHURN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400" b="1" dirty="0">
                <a:solidFill>
                  <a:srgbClr val="0070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0BFB6-B57B-426E-0668-969B094AEE5B}"/>
              </a:ext>
            </a:extLst>
          </p:cNvPr>
          <p:cNvSpPr txBox="1"/>
          <p:nvPr/>
        </p:nvSpPr>
        <p:spPr>
          <a:xfrm>
            <a:off x="709518" y="1779393"/>
            <a:ext cx="4616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proportion </a:t>
            </a:r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 people) by c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ontract type</a:t>
            </a:r>
            <a:endParaRPr lang="en-ID" sz="16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401FC-4FE2-207D-1A45-38B0F288A95E}"/>
              </a:ext>
            </a:extLst>
          </p:cNvPr>
          <p:cNvSpPr txBox="1"/>
          <p:nvPr/>
        </p:nvSpPr>
        <p:spPr>
          <a:xfrm>
            <a:off x="6285714" y="1779393"/>
            <a:ext cx="5158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proportion (in people) by payment method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F8AE50-CBC3-F86E-926B-EF2D63DA5362}"/>
              </a:ext>
            </a:extLst>
          </p:cNvPr>
          <p:cNvSpPr txBox="1"/>
          <p:nvPr/>
        </p:nvSpPr>
        <p:spPr>
          <a:xfrm>
            <a:off x="6487910" y="5441165"/>
            <a:ext cx="5122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check 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face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highest churn rate at 45%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with 1,071 of 2,365 customers discontinuing their service.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Poppins Light"/>
              <a:cs typeface="Arial" panose="020B0604020202020204" pitchFamily="34" charset="0"/>
              <a:sym typeface="Poppins Ligh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B72B1-5E9A-A0FD-A5E5-AE305FF64798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5D8474-6B46-5B1A-1233-4B8949A75671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5D978-6CB2-4B28-952D-AA513D7319E4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8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B3E124C-D231-5374-1B84-36E4A8E8675C}"/>
              </a:ext>
            </a:extLst>
          </p:cNvPr>
          <p:cNvGrpSpPr/>
          <p:nvPr/>
        </p:nvGrpSpPr>
        <p:grpSpPr>
          <a:xfrm>
            <a:off x="942955" y="2328018"/>
            <a:ext cx="4236445" cy="3034826"/>
            <a:chOff x="942955" y="2328018"/>
            <a:chExt cx="4236445" cy="303482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DADF0B-46C2-1223-90DC-EF19E54F7D27}"/>
                </a:ext>
              </a:extLst>
            </p:cNvPr>
            <p:cNvGrpSpPr/>
            <p:nvPr/>
          </p:nvGrpSpPr>
          <p:grpSpPr>
            <a:xfrm>
              <a:off x="942955" y="2328018"/>
              <a:ext cx="4236445" cy="3018491"/>
              <a:chOff x="963554" y="2117947"/>
              <a:chExt cx="4236445" cy="335965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B406BD1-5EE0-C218-8A29-A4E439E65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3554" y="2212491"/>
                <a:ext cx="4096709" cy="3265112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448C01-BE94-51D7-D5F9-98F6A2723DED}"/>
                  </a:ext>
                </a:extLst>
              </p:cNvPr>
              <p:cNvSpPr/>
              <p:nvPr/>
            </p:nvSpPr>
            <p:spPr>
              <a:xfrm>
                <a:off x="3757279" y="2273291"/>
                <a:ext cx="1442720" cy="59971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710301-17B3-34E7-FFFF-BDC71F0E46F3}"/>
                  </a:ext>
                </a:extLst>
              </p:cNvPr>
              <p:cNvSpPr txBox="1"/>
              <p:nvPr/>
            </p:nvSpPr>
            <p:spPr>
              <a:xfrm>
                <a:off x="1076751" y="2117947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2220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8754D-2472-1504-3A9D-E6A25DBA8E9A}"/>
                  </a:ext>
                </a:extLst>
              </p:cNvPr>
              <p:cNvSpPr txBox="1"/>
              <p:nvPr/>
            </p:nvSpPr>
            <p:spPr>
              <a:xfrm>
                <a:off x="1497391" y="2841343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1655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1A2E9-31BE-8CA5-D60D-0F026120D86F}"/>
                  </a:ext>
                </a:extLst>
              </p:cNvPr>
              <p:cNvSpPr txBox="1"/>
              <p:nvPr/>
            </p:nvSpPr>
            <p:spPr>
              <a:xfrm>
                <a:off x="2560040" y="3287320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1307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62400-2C2F-6A5F-ED1E-EBBFEEF5FE3B}"/>
                  </a:ext>
                </a:extLst>
              </p:cNvPr>
              <p:cNvSpPr txBox="1"/>
              <p:nvPr/>
            </p:nvSpPr>
            <p:spPr>
              <a:xfrm>
                <a:off x="4058503" y="2872830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1647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E05851-EB1C-A329-EBD4-C18F0A376049}"/>
                  </a:ext>
                </a:extLst>
              </p:cNvPr>
              <p:cNvSpPr txBox="1"/>
              <p:nvPr/>
            </p:nvSpPr>
            <p:spPr>
              <a:xfrm>
                <a:off x="2981511" y="4778446"/>
                <a:ext cx="411929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166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1BFEDC-33BB-486D-4E17-CCD2ACB90F41}"/>
                  </a:ext>
                </a:extLst>
              </p:cNvPr>
              <p:cNvSpPr txBox="1"/>
              <p:nvPr/>
            </p:nvSpPr>
            <p:spPr>
              <a:xfrm>
                <a:off x="4478639" y="4897015"/>
                <a:ext cx="411929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48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BA7EEA-8DE4-92C9-3642-26C9A376808E}"/>
                </a:ext>
              </a:extLst>
            </p:cNvPr>
            <p:cNvSpPr txBox="1"/>
            <p:nvPr/>
          </p:nvSpPr>
          <p:spPr>
            <a:xfrm>
              <a:off x="1056152" y="5108928"/>
              <a:ext cx="80312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Monthly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367EF8-40A7-F27A-797E-B3DCEE26451C}"/>
                </a:ext>
              </a:extLst>
            </p:cNvPr>
            <p:cNvSpPr txBox="1"/>
            <p:nvPr/>
          </p:nvSpPr>
          <p:spPr>
            <a:xfrm>
              <a:off x="2559348" y="5108928"/>
              <a:ext cx="80312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One Year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4651F5-9E58-5C22-2FDC-33684B04C575}"/>
                </a:ext>
              </a:extLst>
            </p:cNvPr>
            <p:cNvSpPr txBox="1"/>
            <p:nvPr/>
          </p:nvSpPr>
          <p:spPr>
            <a:xfrm>
              <a:off x="4017584" y="5108928"/>
              <a:ext cx="80312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Two Year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B9C829-A4D2-4191-D853-34DB5EACD534}"/>
              </a:ext>
            </a:extLst>
          </p:cNvPr>
          <p:cNvGrpSpPr/>
          <p:nvPr/>
        </p:nvGrpSpPr>
        <p:grpSpPr>
          <a:xfrm>
            <a:off x="6400800" y="2311991"/>
            <a:ext cx="5296765" cy="3032966"/>
            <a:chOff x="6400800" y="2311991"/>
            <a:chExt cx="5296765" cy="303296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29191A-5F61-91C9-5FDA-81A605EC91C5}"/>
                </a:ext>
              </a:extLst>
            </p:cNvPr>
            <p:cNvGrpSpPr/>
            <p:nvPr/>
          </p:nvGrpSpPr>
          <p:grpSpPr>
            <a:xfrm>
              <a:off x="6400800" y="2311991"/>
              <a:ext cx="5296765" cy="2976749"/>
              <a:chOff x="6468069" y="2127238"/>
              <a:chExt cx="5296765" cy="331381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D14E059-454E-43F6-F3EA-4C452C163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2134" b="4038"/>
              <a:stretch/>
            </p:blipFill>
            <p:spPr>
              <a:xfrm>
                <a:off x="6468069" y="2273291"/>
                <a:ext cx="5209656" cy="3167762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04275B7-0829-EBC0-BD1A-A1D246D7FE45}"/>
                  </a:ext>
                </a:extLst>
              </p:cNvPr>
              <p:cNvSpPr/>
              <p:nvPr/>
            </p:nvSpPr>
            <p:spPr>
              <a:xfrm>
                <a:off x="11043474" y="2246019"/>
                <a:ext cx="721360" cy="599712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811048-53F9-666D-0051-428AB19568F3}"/>
                  </a:ext>
                </a:extLst>
              </p:cNvPr>
              <p:cNvSpPr txBox="1"/>
              <p:nvPr/>
            </p:nvSpPr>
            <p:spPr>
              <a:xfrm>
                <a:off x="6850078" y="2193329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1286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9A5FBE-F327-B7E0-6A7D-043359D22A17}"/>
                  </a:ext>
                </a:extLst>
              </p:cNvPr>
              <p:cNvSpPr txBox="1"/>
              <p:nvPr/>
            </p:nvSpPr>
            <p:spPr>
              <a:xfrm>
                <a:off x="7244080" y="4416520"/>
                <a:ext cx="43688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258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1FC7B6-4BEB-9F05-F38A-D80A831083EB}"/>
                  </a:ext>
                </a:extLst>
              </p:cNvPr>
              <p:cNvSpPr txBox="1"/>
              <p:nvPr/>
            </p:nvSpPr>
            <p:spPr>
              <a:xfrm>
                <a:off x="8503920" y="4507960"/>
                <a:ext cx="43688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232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038DB2-366E-C811-6CD0-F900C96DE181}"/>
                  </a:ext>
                </a:extLst>
              </p:cNvPr>
              <p:cNvSpPr txBox="1"/>
              <p:nvPr/>
            </p:nvSpPr>
            <p:spPr>
              <a:xfrm>
                <a:off x="9771274" y="2643223"/>
                <a:ext cx="489044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1071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763543A-9A5C-7517-B9E0-F6BE95856991}"/>
                  </a:ext>
                </a:extLst>
              </p:cNvPr>
              <p:cNvSpPr txBox="1"/>
              <p:nvPr/>
            </p:nvSpPr>
            <p:spPr>
              <a:xfrm>
                <a:off x="8118148" y="2138181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1290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239766-A463-6699-2734-9D7CB8172E1C}"/>
                  </a:ext>
                </a:extLst>
              </p:cNvPr>
              <p:cNvSpPr txBox="1"/>
              <p:nvPr/>
            </p:nvSpPr>
            <p:spPr>
              <a:xfrm>
                <a:off x="9380035" y="2145219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1294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076C07-43A9-A628-67F8-ECB96810174B}"/>
                  </a:ext>
                </a:extLst>
              </p:cNvPr>
              <p:cNvSpPr txBox="1"/>
              <p:nvPr/>
            </p:nvSpPr>
            <p:spPr>
              <a:xfrm>
                <a:off x="10633333" y="2127238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1034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79A208B-E05D-7D01-0F40-D453F897A73B}"/>
                  </a:ext>
                </a:extLst>
              </p:cNvPr>
              <p:cNvSpPr txBox="1"/>
              <p:nvPr/>
            </p:nvSpPr>
            <p:spPr>
              <a:xfrm>
                <a:off x="11035543" y="4346271"/>
                <a:ext cx="436880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308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DCC16B-5E48-2E57-E574-912FFC2BD4F9}"/>
                </a:ext>
              </a:extLst>
            </p:cNvPr>
            <p:cNvSpPr txBox="1"/>
            <p:nvPr/>
          </p:nvSpPr>
          <p:spPr>
            <a:xfrm>
              <a:off x="6557186" y="5091041"/>
              <a:ext cx="12253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Bank Transfer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174BC9-33F8-D585-3D8F-DDB89D6AB523}"/>
                </a:ext>
              </a:extLst>
            </p:cNvPr>
            <p:cNvSpPr txBox="1"/>
            <p:nvPr/>
          </p:nvSpPr>
          <p:spPr>
            <a:xfrm>
              <a:off x="7858448" y="5091041"/>
              <a:ext cx="12253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Credit Card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CB2669-D59F-23C4-7B55-63A3EB0E5303}"/>
                </a:ext>
              </a:extLst>
            </p:cNvPr>
            <p:cNvSpPr txBox="1"/>
            <p:nvPr/>
          </p:nvSpPr>
          <p:spPr>
            <a:xfrm>
              <a:off x="9143695" y="5091041"/>
              <a:ext cx="12253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Electronic Check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831E4C-7713-E3C8-6287-DB60C3973ECB}"/>
                </a:ext>
              </a:extLst>
            </p:cNvPr>
            <p:cNvSpPr txBox="1"/>
            <p:nvPr/>
          </p:nvSpPr>
          <p:spPr>
            <a:xfrm>
              <a:off x="10393090" y="5091041"/>
              <a:ext cx="12253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Mailed Check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90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30BA9-10E2-6423-4FF9-5FD667AE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4">
            <a:extLst>
              <a:ext uri="{FF2B5EF4-FFF2-40B4-BE49-F238E27FC236}">
                <a16:creationId xmlns:a16="http://schemas.microsoft.com/office/drawing/2014/main" id="{CAEA6C21-A24D-EA76-31DA-624ED3D46CB7}"/>
              </a:ext>
            </a:extLst>
          </p:cNvPr>
          <p:cNvSpPr/>
          <p:nvPr/>
        </p:nvSpPr>
        <p:spPr>
          <a:xfrm>
            <a:off x="2040996" y="2530321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0F4F80F6-DA20-038F-C108-9FDC3E8F8DFC}"/>
              </a:ext>
            </a:extLst>
          </p:cNvPr>
          <p:cNvSpPr/>
          <p:nvPr/>
        </p:nvSpPr>
        <p:spPr>
          <a:xfrm>
            <a:off x="2040997" y="1365310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E7E9EC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4818DDA-8F34-C4B4-8E56-CBADFD47BC5E}"/>
              </a:ext>
            </a:extLst>
          </p:cNvPr>
          <p:cNvGrpSpPr/>
          <p:nvPr/>
        </p:nvGrpSpPr>
        <p:grpSpPr>
          <a:xfrm>
            <a:off x="2040997" y="1363588"/>
            <a:ext cx="8796017" cy="1022759"/>
            <a:chOff x="1824610" y="-96440"/>
            <a:chExt cx="17592034" cy="2045517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7247969-55AE-1DFD-E96F-916D876E3938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808EA93-C12B-B1BF-521F-5F471FDD6A28}"/>
                </a:ext>
              </a:extLst>
            </p:cNvPr>
            <p:cNvSpPr txBox="1"/>
            <p:nvPr/>
          </p:nvSpPr>
          <p:spPr>
            <a:xfrm>
              <a:off x="2437150" y="310764"/>
              <a:ext cx="16366946" cy="1231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427"/>
                </a:lnSpc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Churned customer profile</a:t>
              </a: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Evaluating customers’ demography, service subscriptions, billing &amp; payment behaviors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25BC4FC-A3FF-2CAC-F1F1-354DB0754E28}"/>
              </a:ext>
            </a:extLst>
          </p:cNvPr>
          <p:cNvGrpSpPr/>
          <p:nvPr/>
        </p:nvGrpSpPr>
        <p:grpSpPr>
          <a:xfrm>
            <a:off x="1128692" y="4762879"/>
            <a:ext cx="9708322" cy="1060264"/>
            <a:chOff x="0" y="-171450"/>
            <a:chExt cx="19416644" cy="212052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F489840A-8EFA-9332-C3FD-DBB414DA6D00}"/>
                </a:ext>
              </a:extLst>
            </p:cNvPr>
            <p:cNvGrpSpPr/>
            <p:nvPr/>
          </p:nvGrpSpPr>
          <p:grpSpPr>
            <a:xfrm>
              <a:off x="1824610" y="0"/>
              <a:ext cx="17592034" cy="1949077"/>
              <a:chOff x="0" y="0"/>
              <a:chExt cx="3474970" cy="38500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325A33E8-32B5-CC03-3DD0-ABC57D3C55EF}"/>
                  </a:ext>
                </a:extLst>
              </p:cNvPr>
              <p:cNvSpPr/>
              <p:nvPr/>
            </p:nvSpPr>
            <p:spPr>
              <a:xfrm>
                <a:off x="0" y="0"/>
                <a:ext cx="3474970" cy="385003"/>
              </a:xfrm>
              <a:custGeom>
                <a:avLst/>
                <a:gdLst/>
                <a:ahLst/>
                <a:cxnLst/>
                <a:rect l="l" t="t" r="r" b="b"/>
                <a:pathLst>
                  <a:path w="3474970" h="385003">
                    <a:moveTo>
                      <a:pt x="10562" y="0"/>
                    </a:moveTo>
                    <a:lnTo>
                      <a:pt x="3464408" y="0"/>
                    </a:lnTo>
                    <a:cubicBezTo>
                      <a:pt x="3470241" y="0"/>
                      <a:pt x="3474970" y="4729"/>
                      <a:pt x="3474970" y="10562"/>
                    </a:cubicBezTo>
                    <a:lnTo>
                      <a:pt x="3474970" y="374441"/>
                    </a:lnTo>
                    <a:cubicBezTo>
                      <a:pt x="3474970" y="380274"/>
                      <a:pt x="3470241" y="385003"/>
                      <a:pt x="3464408" y="385003"/>
                    </a:cubicBezTo>
                    <a:lnTo>
                      <a:pt x="10562" y="385003"/>
                    </a:lnTo>
                    <a:cubicBezTo>
                      <a:pt x="4729" y="385003"/>
                      <a:pt x="0" y="380274"/>
                      <a:pt x="0" y="374441"/>
                    </a:cubicBezTo>
                    <a:lnTo>
                      <a:pt x="0" y="10562"/>
                    </a:lnTo>
                    <a:cubicBezTo>
                      <a:pt x="0" y="4729"/>
                      <a:pt x="4729" y="0"/>
                      <a:pt x="10562" y="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  <p:txBody>
              <a:bodyPr/>
              <a:lstStyle/>
              <a:p>
                <a:pPr defTabSz="609630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9E0318E5-D7BC-B864-7EC3-5BE5F50A008C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3474970" cy="40405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defTabSz="609630">
                  <a:lnSpc>
                    <a:spcPts val="1820"/>
                  </a:lnSpc>
                </a:pPr>
                <a:endParaRPr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EDA72554-95CE-552A-C93E-780E2549E1F2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Recommendations: </a:t>
              </a:r>
              <a:r>
                <a:rPr lang="en-US" sz="2000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Essential steps to foster long-term customer commitment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8B4DD53-F778-828D-FB01-59C113E422A9}"/>
                </a:ext>
              </a:extLst>
            </p:cNvPr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4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5496447-60B9-27EF-EFA6-DE93F2A3F9AC}"/>
              </a:ext>
            </a:extLst>
          </p:cNvPr>
          <p:cNvGrpSpPr/>
          <p:nvPr/>
        </p:nvGrpSpPr>
        <p:grpSpPr>
          <a:xfrm>
            <a:off x="1128687" y="1389017"/>
            <a:ext cx="9711619" cy="2142148"/>
            <a:chOff x="-6594" y="-2335217"/>
            <a:chExt cx="19423238" cy="4284294"/>
          </a:xfrm>
        </p:grpSpPr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F27685D2-A9D3-5D18-6B63-02AA772582A7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1E8D5E75-F293-C962-2A81-2517AFE28F6A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Predictive model outcome</a:t>
              </a:r>
              <a:r>
                <a:rPr lang="en-US" sz="2000" b="1" dirty="0"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Understanding the best model’s performance predicting customer churn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C5703B0-3C75-6EC3-8AD7-4332CFB20DA0}"/>
                </a:ext>
              </a:extLst>
            </p:cNvPr>
            <p:cNvSpPr txBox="1"/>
            <p:nvPr/>
          </p:nvSpPr>
          <p:spPr>
            <a:xfrm>
              <a:off x="-6594" y="-2335217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1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93FF8061-D5EC-BD82-B65A-09EB88877D02}"/>
              </a:ext>
            </a:extLst>
          </p:cNvPr>
          <p:cNvGrpSpPr/>
          <p:nvPr/>
        </p:nvGrpSpPr>
        <p:grpSpPr>
          <a:xfrm>
            <a:off x="1131984" y="3616890"/>
            <a:ext cx="9708322" cy="1060264"/>
            <a:chOff x="0" y="-171450"/>
            <a:chExt cx="19416644" cy="2120527"/>
          </a:xfrm>
        </p:grpSpPr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9A46BF66-B45A-7F43-091D-33C27F25B0FF}"/>
                </a:ext>
              </a:extLst>
            </p:cNvPr>
            <p:cNvGrpSpPr/>
            <p:nvPr/>
          </p:nvGrpSpPr>
          <p:grpSpPr>
            <a:xfrm>
              <a:off x="1824610" y="0"/>
              <a:ext cx="17592034" cy="1949077"/>
              <a:chOff x="0" y="0"/>
              <a:chExt cx="3474970" cy="385003"/>
            </a:xfrm>
          </p:grpSpPr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D2FB8B8C-6F45-FB0A-D5D8-6A52A26C0ADD}"/>
                  </a:ext>
                </a:extLst>
              </p:cNvPr>
              <p:cNvSpPr/>
              <p:nvPr/>
            </p:nvSpPr>
            <p:spPr>
              <a:xfrm>
                <a:off x="0" y="0"/>
                <a:ext cx="3474970" cy="385003"/>
              </a:xfrm>
              <a:custGeom>
                <a:avLst/>
                <a:gdLst/>
                <a:ahLst/>
                <a:cxnLst/>
                <a:rect l="l" t="t" r="r" b="b"/>
                <a:pathLst>
                  <a:path w="3474970" h="385003">
                    <a:moveTo>
                      <a:pt x="10562" y="0"/>
                    </a:moveTo>
                    <a:lnTo>
                      <a:pt x="3464408" y="0"/>
                    </a:lnTo>
                    <a:cubicBezTo>
                      <a:pt x="3470241" y="0"/>
                      <a:pt x="3474970" y="4729"/>
                      <a:pt x="3474970" y="10562"/>
                    </a:cubicBezTo>
                    <a:lnTo>
                      <a:pt x="3474970" y="374441"/>
                    </a:lnTo>
                    <a:cubicBezTo>
                      <a:pt x="3474970" y="380274"/>
                      <a:pt x="3470241" y="385003"/>
                      <a:pt x="3464408" y="385003"/>
                    </a:cubicBezTo>
                    <a:lnTo>
                      <a:pt x="10562" y="385003"/>
                    </a:lnTo>
                    <a:cubicBezTo>
                      <a:pt x="4729" y="385003"/>
                      <a:pt x="0" y="380274"/>
                      <a:pt x="0" y="374441"/>
                    </a:cubicBezTo>
                    <a:lnTo>
                      <a:pt x="0" y="10562"/>
                    </a:lnTo>
                    <a:cubicBezTo>
                      <a:pt x="0" y="4729"/>
                      <a:pt x="4729" y="0"/>
                      <a:pt x="10562" y="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  <p:txBody>
              <a:bodyPr/>
              <a:lstStyle/>
              <a:p>
                <a:pPr defTabSz="609630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3">
                <a:extLst>
                  <a:ext uri="{FF2B5EF4-FFF2-40B4-BE49-F238E27FC236}">
                    <a16:creationId xmlns:a16="http://schemas.microsoft.com/office/drawing/2014/main" id="{20467F89-E3CB-12DC-8132-201A9AA4E144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3474970" cy="40405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defTabSz="609630">
                  <a:lnSpc>
                    <a:spcPts val="1820"/>
                  </a:lnSpc>
                </a:pPr>
                <a:endParaRPr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1EB6203C-F2F6-ACFC-3091-87FE7A6A47F1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Addressing customer churn:</a:t>
              </a: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2000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Exploring key factors contributing to customer churn</a:t>
              </a: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0835E831-3B31-241A-ECD7-D35270AEBB47}"/>
                </a:ext>
              </a:extLst>
            </p:cNvPr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3</a:t>
              </a:r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031C69AB-9A86-2D25-8B20-AF25B16D2F7B}"/>
              </a:ext>
            </a:extLst>
          </p:cNvPr>
          <p:cNvSpPr txBox="1"/>
          <p:nvPr/>
        </p:nvSpPr>
        <p:spPr>
          <a:xfrm>
            <a:off x="1131983" y="590550"/>
            <a:ext cx="4115515" cy="54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Agenda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53A6210D-01BB-C4FC-9FB3-08AD13B92C2B}"/>
              </a:ext>
            </a:extLst>
          </p:cNvPr>
          <p:cNvSpPr txBox="1"/>
          <p:nvPr/>
        </p:nvSpPr>
        <p:spPr>
          <a:xfrm>
            <a:off x="1131983" y="2500172"/>
            <a:ext cx="912306" cy="103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8587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  <a:sym typeface="Canva Sans Bol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254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0615B-D70D-42EC-09BB-2B165202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D796-95B1-23C1-48F3-6DF61D3D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8" y="188779"/>
            <a:ext cx="11635739" cy="83130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proposed solution has the potential to </a:t>
            </a:r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 an 62% reduction in costs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AED93C-C419-605E-BA11-A7413F0B7689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60F932-DAC2-D3B5-7B95-383C82231D14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08C73C-8962-565C-4DE9-C1A557C41DC6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3E38C-4608-62D2-A94F-49A2BC5D099C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11</a:t>
            </a: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AF4B0FB1-AE7B-1F6F-7B14-F8B8461FEE8E}"/>
              </a:ext>
            </a:extLst>
          </p:cNvPr>
          <p:cNvSpPr txBox="1"/>
          <p:nvPr/>
        </p:nvSpPr>
        <p:spPr>
          <a:xfrm>
            <a:off x="6800269" y="2260937"/>
            <a:ext cx="4687467" cy="2244114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820"/>
              </a:lnSpc>
            </a:pPr>
            <a:endParaRPr sz="1200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101674F-E115-59FC-B783-7DB5CEA5126C}"/>
              </a:ext>
            </a:extLst>
          </p:cNvPr>
          <p:cNvSpPr txBox="1"/>
          <p:nvPr/>
        </p:nvSpPr>
        <p:spPr>
          <a:xfrm>
            <a:off x="6800269" y="4663701"/>
            <a:ext cx="4687467" cy="161035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820"/>
              </a:lnSpc>
            </a:pPr>
            <a:endParaRPr sz="1200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9BDB14B8-D603-00F3-AD26-54C407AF8B6E}"/>
              </a:ext>
            </a:extLst>
          </p:cNvPr>
          <p:cNvSpPr/>
          <p:nvPr/>
        </p:nvSpPr>
        <p:spPr>
          <a:xfrm>
            <a:off x="268082" y="1389376"/>
            <a:ext cx="8645511" cy="4371007"/>
          </a:xfrm>
          <a:custGeom>
            <a:avLst/>
            <a:gdLst/>
            <a:ahLst/>
            <a:cxnLst/>
            <a:rect l="l" t="t" r="r" b="b"/>
            <a:pathLst>
              <a:path w="12968267" h="6556511">
                <a:moveTo>
                  <a:pt x="0" y="0"/>
                </a:moveTo>
                <a:lnTo>
                  <a:pt x="12968268" y="0"/>
                </a:lnTo>
                <a:lnTo>
                  <a:pt x="12968268" y="6556511"/>
                </a:lnTo>
                <a:lnTo>
                  <a:pt x="0" y="6556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6603AF5F-AB0B-91E4-A614-5880D9F2D03A}"/>
              </a:ext>
            </a:extLst>
          </p:cNvPr>
          <p:cNvSpPr txBox="1"/>
          <p:nvPr/>
        </p:nvSpPr>
        <p:spPr>
          <a:xfrm>
            <a:off x="821470" y="5866889"/>
            <a:ext cx="5978799" cy="223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6"/>
              </a:lnSpc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Muli Bold"/>
                <a:cs typeface="Arial" panose="020B0604020202020204" pitchFamily="34" charset="0"/>
                <a:sym typeface="Muli Bold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Adjustment on the model’s predictions for better reliability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23F084F7-05CB-BA8E-A0CA-89B84FF57FAC}"/>
              </a:ext>
            </a:extLst>
          </p:cNvPr>
          <p:cNvSpPr txBox="1"/>
          <p:nvPr/>
        </p:nvSpPr>
        <p:spPr>
          <a:xfrm>
            <a:off x="6802743" y="2651345"/>
            <a:ext cx="4486488" cy="159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5535" lvl="1" indent="-162767">
              <a:lnSpc>
                <a:spcPts val="2111"/>
              </a:lnSpc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We tested different models and evaluated using customer acquisition cost.</a:t>
            </a:r>
          </a:p>
          <a:p>
            <a:pPr marL="325535" lvl="1" indent="-162767">
              <a:lnSpc>
                <a:spcPts val="2111"/>
              </a:lnSpc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Using the uncalibrated model is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Bold"/>
              </a:rPr>
              <a:t>2.6</a:t>
            </a:r>
            <a:r>
              <a:rPr lang="en-US" sz="1600" b="1" dirty="0"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x more cost efficient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 </a:t>
            </a:r>
            <a:r>
              <a:rPr lang="en-US" sz="1600" dirty="0">
                <a:solidFill>
                  <a:srgbClr val="000001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than without using the model.</a:t>
            </a:r>
          </a:p>
          <a:p>
            <a:pPr marL="325535" lvl="1" indent="-162767">
              <a:lnSpc>
                <a:spcPts val="2111"/>
              </a:lnSpc>
              <a:buFont typeface="Arial"/>
              <a:buChar char="•"/>
            </a:pPr>
            <a:r>
              <a:rPr lang="en-US" sz="1600" dirty="0">
                <a:solidFill>
                  <a:srgbClr val="000001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It means, the model </a:t>
            </a:r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can save money up to $161,424.4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ea typeface="Poppins Light"/>
              <a:cs typeface="Arial" panose="020B0604020202020204" pitchFamily="34" charset="0"/>
              <a:sym typeface="Poppins Light"/>
            </a:endParaRP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049E8513-CCC1-CFE2-9C39-0407DADA250D}"/>
              </a:ext>
            </a:extLst>
          </p:cNvPr>
          <p:cNvSpPr txBox="1"/>
          <p:nvPr/>
        </p:nvSpPr>
        <p:spPr>
          <a:xfrm>
            <a:off x="7001248" y="4570493"/>
            <a:ext cx="4486488" cy="1337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1600" dirty="0">
                <a:solidFill>
                  <a:srgbClr val="000001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You might ask:</a:t>
            </a:r>
          </a:p>
          <a:p>
            <a:pPr marL="325535" lvl="1" indent="-162767">
              <a:lnSpc>
                <a:spcPts val="2111"/>
              </a:lnSpc>
              <a:buFont typeface="Arial"/>
              <a:buChar char="•"/>
            </a:pPr>
            <a:r>
              <a:rPr lang="en-US" sz="1600" dirty="0">
                <a:solidFill>
                  <a:srgbClr val="000001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OK, the model is cost saving, but will it reduce our churn rate?</a:t>
            </a:r>
          </a:p>
          <a:p>
            <a:pPr marL="325535" lvl="1" indent="-162767">
              <a:lnSpc>
                <a:spcPts val="2111"/>
              </a:lnSpc>
              <a:buFont typeface="Arial"/>
              <a:buChar char="•"/>
            </a:pPr>
            <a:r>
              <a:rPr lang="en-US" sz="1600" dirty="0">
                <a:solidFill>
                  <a:srgbClr val="000001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If so, </a:t>
            </a:r>
            <a:r>
              <a:rPr lang="en-US" sz="1600" dirty="0">
                <a:solidFill>
                  <a:srgbClr val="000001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how?</a:t>
            </a:r>
          </a:p>
          <a:p>
            <a:pPr>
              <a:lnSpc>
                <a:spcPts val="2111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Let’s see our solution further!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56D119C0-F6E8-5316-72B7-C779A1CA6AB9}"/>
              </a:ext>
            </a:extLst>
          </p:cNvPr>
          <p:cNvSpPr txBox="1"/>
          <p:nvPr/>
        </p:nvSpPr>
        <p:spPr>
          <a:xfrm>
            <a:off x="4074624" y="4209111"/>
            <a:ext cx="179961" cy="248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4C3181-B809-AE38-8997-97711AD60D78}"/>
              </a:ext>
            </a:extLst>
          </p:cNvPr>
          <p:cNvSpPr txBox="1"/>
          <p:nvPr/>
        </p:nvSpPr>
        <p:spPr>
          <a:xfrm>
            <a:off x="734408" y="6116486"/>
            <a:ext cx="5689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Muli"/>
                <a:cs typeface="Arial" panose="020B0604020202020204" pitchFamily="34" charset="0"/>
                <a:sym typeface="Muli"/>
              </a:rPr>
              <a:t>**The error cost is calculated from the number of misclassifications and the CAC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758703E8-631E-F004-48C8-D37473506874}"/>
              </a:ext>
            </a:extLst>
          </p:cNvPr>
          <p:cNvSpPr txBox="1"/>
          <p:nvPr/>
        </p:nvSpPr>
        <p:spPr>
          <a:xfrm>
            <a:off x="3913850" y="4729274"/>
            <a:ext cx="179961" cy="248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1"/>
              </a:lnSpc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**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Poppins Light"/>
              <a:cs typeface="Arial" panose="020B0604020202020204" pitchFamily="34" charset="0"/>
              <a:sym typeface="Poppi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57805B-E68C-235E-BF0C-A56972CA5609}"/>
              </a:ext>
            </a:extLst>
          </p:cNvPr>
          <p:cNvSpPr/>
          <p:nvPr/>
        </p:nvSpPr>
        <p:spPr>
          <a:xfrm>
            <a:off x="904240" y="1818641"/>
            <a:ext cx="5259551" cy="2019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30FF90-5FB1-34F5-866B-88BE873C2D6A}"/>
              </a:ext>
            </a:extLst>
          </p:cNvPr>
          <p:cNvSpPr/>
          <p:nvPr/>
        </p:nvSpPr>
        <p:spPr>
          <a:xfrm>
            <a:off x="949543" y="4671450"/>
            <a:ext cx="5259551" cy="879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9F01BE-D5AD-B222-5954-6BCE46472502}"/>
              </a:ext>
            </a:extLst>
          </p:cNvPr>
          <p:cNvSpPr/>
          <p:nvPr/>
        </p:nvSpPr>
        <p:spPr>
          <a:xfrm>
            <a:off x="6902841" y="1792167"/>
            <a:ext cx="1806634" cy="448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DF0B6EB-51A6-4431-5AED-CC68ABF2B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34" y="2090836"/>
            <a:ext cx="5127157" cy="165878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D8105A5-0801-9E5C-CABB-D13C88E9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634" y="4699307"/>
            <a:ext cx="5127157" cy="85142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0AF9216-DBE2-3B74-C814-F062A2C29E4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2406" t="5589" r="24583" b="33856"/>
          <a:stretch/>
        </p:blipFill>
        <p:spPr>
          <a:xfrm>
            <a:off x="7111376" y="1811119"/>
            <a:ext cx="1447828" cy="44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1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427E5-DB11-80AD-0288-AF2487A1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">
            <a:extLst>
              <a:ext uri="{FF2B5EF4-FFF2-40B4-BE49-F238E27FC236}">
                <a16:creationId xmlns:a16="http://schemas.microsoft.com/office/drawing/2014/main" id="{57CA6FC9-1041-AB5F-7BA1-C9239C92D71F}"/>
              </a:ext>
            </a:extLst>
          </p:cNvPr>
          <p:cNvSpPr/>
          <p:nvPr/>
        </p:nvSpPr>
        <p:spPr>
          <a:xfrm>
            <a:off x="2040993" y="2512110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E7E9EC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CBC7AD20-46F3-DFC2-A482-21F58F333158}"/>
              </a:ext>
            </a:extLst>
          </p:cNvPr>
          <p:cNvSpPr/>
          <p:nvPr/>
        </p:nvSpPr>
        <p:spPr>
          <a:xfrm>
            <a:off x="2040996" y="3699222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1547A32C-35B5-D842-1A17-B57B6BBD2564}"/>
              </a:ext>
            </a:extLst>
          </p:cNvPr>
          <p:cNvSpPr/>
          <p:nvPr/>
        </p:nvSpPr>
        <p:spPr>
          <a:xfrm>
            <a:off x="2040997" y="1365310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E7E9EC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B6A42163-A4F6-9216-182A-25224C7486C2}"/>
              </a:ext>
            </a:extLst>
          </p:cNvPr>
          <p:cNvGrpSpPr/>
          <p:nvPr/>
        </p:nvGrpSpPr>
        <p:grpSpPr>
          <a:xfrm>
            <a:off x="2040997" y="1363588"/>
            <a:ext cx="8796017" cy="1022759"/>
            <a:chOff x="1824610" y="-96440"/>
            <a:chExt cx="17592034" cy="2045517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C518910-23C6-BF89-A4D5-E68F459ABF72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CB72B47-E446-B17E-0154-F2BEE2908109}"/>
                </a:ext>
              </a:extLst>
            </p:cNvPr>
            <p:cNvSpPr txBox="1"/>
            <p:nvPr/>
          </p:nvSpPr>
          <p:spPr>
            <a:xfrm>
              <a:off x="2437150" y="310764"/>
              <a:ext cx="16366946" cy="1231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427"/>
                </a:lnSpc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Churned customer profile</a:t>
              </a: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Evaluating customers’ demography, service subscriptions, billing &amp; payment behaviors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90E576E-DA90-B98D-9E9B-FE3D7B98D3C2}"/>
              </a:ext>
            </a:extLst>
          </p:cNvPr>
          <p:cNvGrpSpPr/>
          <p:nvPr/>
        </p:nvGrpSpPr>
        <p:grpSpPr>
          <a:xfrm>
            <a:off x="1128692" y="4762879"/>
            <a:ext cx="9708322" cy="1060264"/>
            <a:chOff x="0" y="-171450"/>
            <a:chExt cx="19416644" cy="212052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34E6B9F8-6B1B-5335-EEA5-F9FAFE05ACB3}"/>
                </a:ext>
              </a:extLst>
            </p:cNvPr>
            <p:cNvGrpSpPr/>
            <p:nvPr/>
          </p:nvGrpSpPr>
          <p:grpSpPr>
            <a:xfrm>
              <a:off x="1824610" y="0"/>
              <a:ext cx="17592034" cy="1949077"/>
              <a:chOff x="0" y="0"/>
              <a:chExt cx="3474970" cy="385003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BBF4050E-8289-0D2D-863D-3313429661B1}"/>
                  </a:ext>
                </a:extLst>
              </p:cNvPr>
              <p:cNvSpPr/>
              <p:nvPr/>
            </p:nvSpPr>
            <p:spPr>
              <a:xfrm>
                <a:off x="0" y="0"/>
                <a:ext cx="3474970" cy="385003"/>
              </a:xfrm>
              <a:custGeom>
                <a:avLst/>
                <a:gdLst/>
                <a:ahLst/>
                <a:cxnLst/>
                <a:rect l="l" t="t" r="r" b="b"/>
                <a:pathLst>
                  <a:path w="3474970" h="385003">
                    <a:moveTo>
                      <a:pt x="10562" y="0"/>
                    </a:moveTo>
                    <a:lnTo>
                      <a:pt x="3464408" y="0"/>
                    </a:lnTo>
                    <a:cubicBezTo>
                      <a:pt x="3470241" y="0"/>
                      <a:pt x="3474970" y="4729"/>
                      <a:pt x="3474970" y="10562"/>
                    </a:cubicBezTo>
                    <a:lnTo>
                      <a:pt x="3474970" y="374441"/>
                    </a:lnTo>
                    <a:cubicBezTo>
                      <a:pt x="3474970" y="380274"/>
                      <a:pt x="3470241" y="385003"/>
                      <a:pt x="3464408" y="385003"/>
                    </a:cubicBezTo>
                    <a:lnTo>
                      <a:pt x="10562" y="385003"/>
                    </a:lnTo>
                    <a:cubicBezTo>
                      <a:pt x="4729" y="385003"/>
                      <a:pt x="0" y="380274"/>
                      <a:pt x="0" y="374441"/>
                    </a:cubicBezTo>
                    <a:lnTo>
                      <a:pt x="0" y="10562"/>
                    </a:lnTo>
                    <a:cubicBezTo>
                      <a:pt x="0" y="4729"/>
                      <a:pt x="4729" y="0"/>
                      <a:pt x="10562" y="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  <p:txBody>
              <a:bodyPr/>
              <a:lstStyle/>
              <a:p>
                <a:pPr defTabSz="609630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4A140FCE-FA65-5017-1866-3B509906948D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3474970" cy="40405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defTabSz="609630">
                  <a:lnSpc>
                    <a:spcPts val="1820"/>
                  </a:lnSpc>
                </a:pPr>
                <a:endParaRPr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A7CC336-92AF-A782-D41A-A35C65A2B906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Recommendations: </a:t>
              </a:r>
              <a:r>
                <a:rPr lang="en-US" sz="2000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Essential steps to foster long-term customer commitment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27ADDAD-9081-CBBE-635A-122C4E489CEB}"/>
                </a:ext>
              </a:extLst>
            </p:cNvPr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4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54B0F4D-18A5-736B-BC21-E25162986C46}"/>
              </a:ext>
            </a:extLst>
          </p:cNvPr>
          <p:cNvGrpSpPr/>
          <p:nvPr/>
        </p:nvGrpSpPr>
        <p:grpSpPr>
          <a:xfrm>
            <a:off x="1128687" y="1389017"/>
            <a:ext cx="9711619" cy="2142148"/>
            <a:chOff x="-6594" y="-2335217"/>
            <a:chExt cx="19423238" cy="4284294"/>
          </a:xfrm>
        </p:grpSpPr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EE2B4685-A4AC-A74A-896E-99F4F2337C0E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69DD61D-4A02-917F-B337-593DDFD4EDBA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Predictive model outcome</a:t>
              </a: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Understanding the best model’s performance predicting customer churn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BFB3F2E-C32F-23CA-74AF-459BFC3C927B}"/>
                </a:ext>
              </a:extLst>
            </p:cNvPr>
            <p:cNvSpPr txBox="1"/>
            <p:nvPr/>
          </p:nvSpPr>
          <p:spPr>
            <a:xfrm>
              <a:off x="-6594" y="-2335217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1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A2D68CC9-4434-A0D3-74BB-A6D390CFD092}"/>
              </a:ext>
            </a:extLst>
          </p:cNvPr>
          <p:cNvGrpSpPr/>
          <p:nvPr/>
        </p:nvGrpSpPr>
        <p:grpSpPr>
          <a:xfrm>
            <a:off x="1131984" y="3616890"/>
            <a:ext cx="9708322" cy="1060264"/>
            <a:chOff x="0" y="-171450"/>
            <a:chExt cx="19416644" cy="2120527"/>
          </a:xfrm>
        </p:grpSpPr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B17A4B03-E351-A739-AC55-142CFE95EE09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87B69466-BFB4-DAB1-06DD-111763AD2178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Addressing customer churn:</a:t>
              </a:r>
              <a:r>
                <a:rPr lang="en-US" sz="2000" b="1" dirty="0"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2000" dirty="0"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Exploring key factors contributing to customer churn</a:t>
              </a: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E73EAC18-ACE4-E439-2172-07BA79E34BF8}"/>
                </a:ext>
              </a:extLst>
            </p:cNvPr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3</a:t>
              </a:r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B8521D30-D732-EE0D-7105-4DF79B05CB1E}"/>
              </a:ext>
            </a:extLst>
          </p:cNvPr>
          <p:cNvSpPr txBox="1"/>
          <p:nvPr/>
        </p:nvSpPr>
        <p:spPr>
          <a:xfrm>
            <a:off x="1131983" y="590550"/>
            <a:ext cx="4115515" cy="54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Agenda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E9AE15CB-81AB-4BB5-187F-8CBF1C455C34}"/>
              </a:ext>
            </a:extLst>
          </p:cNvPr>
          <p:cNvSpPr txBox="1"/>
          <p:nvPr/>
        </p:nvSpPr>
        <p:spPr>
          <a:xfrm>
            <a:off x="1131983" y="2500172"/>
            <a:ext cx="912306" cy="103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8587"/>
              </a:lnSpc>
            </a:pP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  <a:sym typeface="Canva Sans Bol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2101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93241-03D3-48FA-2F81-C412977DE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44B0-3CA0-7B10-1276-5BB8A5A6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8" y="188779"/>
            <a:ext cx="11407552" cy="8313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 tenure and high total charges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emerge as critical drivers of customer churn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051789-BEFF-6998-BE10-59C44ABD163C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DB5E0D-647E-93A6-6478-0EBF72EE583F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648717-A08A-F57A-5D2F-AB70984C79C3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1D3A8-07A9-8387-09D5-89001087F920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13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6E66BB19-6783-0C2C-06CA-6AC8C9E49533}"/>
              </a:ext>
            </a:extLst>
          </p:cNvPr>
          <p:cNvSpPr/>
          <p:nvPr/>
        </p:nvSpPr>
        <p:spPr>
          <a:xfrm>
            <a:off x="3059384" y="6262333"/>
            <a:ext cx="2500185" cy="0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triangle" w="lg" len="med"/>
            <a:tailEnd type="triangle" w="lg" len="med"/>
          </a:ln>
        </p:spPr>
        <p:txBody>
          <a:bodyPr/>
          <a:lstStyle/>
          <a:p>
            <a:endParaRPr lang="en-US" sz="120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933BC881-4F75-5E4A-6A5E-FA49E38E577D}"/>
              </a:ext>
            </a:extLst>
          </p:cNvPr>
          <p:cNvGrpSpPr/>
          <p:nvPr/>
        </p:nvGrpSpPr>
        <p:grpSpPr>
          <a:xfrm>
            <a:off x="1748412" y="6048597"/>
            <a:ext cx="1261784" cy="314122"/>
            <a:chOff x="0" y="-28575"/>
            <a:chExt cx="323380" cy="18173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C3D0465-EEDC-C271-7085-6CA72C1D7A5E}"/>
                </a:ext>
              </a:extLst>
            </p:cNvPr>
            <p:cNvSpPr/>
            <p:nvPr/>
          </p:nvSpPr>
          <p:spPr>
            <a:xfrm>
              <a:off x="0" y="0"/>
              <a:ext cx="323380" cy="153155"/>
            </a:xfrm>
            <a:custGeom>
              <a:avLst/>
              <a:gdLst/>
              <a:ahLst/>
              <a:cxnLst/>
              <a:rect l="l" t="t" r="r" b="b"/>
              <a:pathLst>
                <a:path w="323380" h="95522">
                  <a:moveTo>
                    <a:pt x="47761" y="0"/>
                  </a:moveTo>
                  <a:lnTo>
                    <a:pt x="275619" y="0"/>
                  </a:lnTo>
                  <a:cubicBezTo>
                    <a:pt x="301997" y="0"/>
                    <a:pt x="323380" y="21383"/>
                    <a:pt x="323380" y="47761"/>
                  </a:cubicBezTo>
                  <a:lnTo>
                    <a:pt x="323380" y="47761"/>
                  </a:lnTo>
                  <a:cubicBezTo>
                    <a:pt x="323380" y="74139"/>
                    <a:pt x="301997" y="95522"/>
                    <a:pt x="275619" y="95522"/>
                  </a:cubicBezTo>
                  <a:lnTo>
                    <a:pt x="47761" y="95522"/>
                  </a:lnTo>
                  <a:cubicBezTo>
                    <a:pt x="21383" y="95522"/>
                    <a:pt x="0" y="74139"/>
                    <a:pt x="0" y="47761"/>
                  </a:cubicBezTo>
                  <a:lnTo>
                    <a:pt x="0" y="47761"/>
                  </a:lnTo>
                  <a:cubicBezTo>
                    <a:pt x="0" y="21383"/>
                    <a:pt x="21383" y="0"/>
                    <a:pt x="47761" y="0"/>
                  </a:cubicBezTo>
                  <a:close/>
                </a:path>
              </a:pathLst>
            </a:custGeom>
            <a:solidFill>
              <a:srgbClr val="00BF63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7555505C-DB77-4C78-9817-D3888D2BDEF6}"/>
                </a:ext>
              </a:extLst>
            </p:cNvPr>
            <p:cNvSpPr txBox="1"/>
            <p:nvPr/>
          </p:nvSpPr>
          <p:spPr>
            <a:xfrm>
              <a:off x="0" y="-28575"/>
              <a:ext cx="323380" cy="1240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93"/>
                </a:lnSpc>
              </a:pPr>
              <a:endParaRPr sz="1200"/>
            </a:p>
          </p:txBody>
        </p:sp>
      </p:grpSp>
      <p:grpSp>
        <p:nvGrpSpPr>
          <p:cNvPr id="17" name="Group 10">
            <a:extLst>
              <a:ext uri="{FF2B5EF4-FFF2-40B4-BE49-F238E27FC236}">
                <a16:creationId xmlns:a16="http://schemas.microsoft.com/office/drawing/2014/main" id="{77173231-0148-D445-C2C1-6EC6EABEC387}"/>
              </a:ext>
            </a:extLst>
          </p:cNvPr>
          <p:cNvGrpSpPr/>
          <p:nvPr/>
        </p:nvGrpSpPr>
        <p:grpSpPr>
          <a:xfrm>
            <a:off x="5610369" y="6124612"/>
            <a:ext cx="818555" cy="241791"/>
            <a:chOff x="0" y="0"/>
            <a:chExt cx="323380" cy="95522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35D25B0-2C11-31BE-341F-527DC72B8BA1}"/>
                </a:ext>
              </a:extLst>
            </p:cNvPr>
            <p:cNvSpPr/>
            <p:nvPr/>
          </p:nvSpPr>
          <p:spPr>
            <a:xfrm>
              <a:off x="0" y="0"/>
              <a:ext cx="323380" cy="95522"/>
            </a:xfrm>
            <a:custGeom>
              <a:avLst/>
              <a:gdLst/>
              <a:ahLst/>
              <a:cxnLst/>
              <a:rect l="l" t="t" r="r" b="b"/>
              <a:pathLst>
                <a:path w="323380" h="95522">
                  <a:moveTo>
                    <a:pt x="47761" y="0"/>
                  </a:moveTo>
                  <a:lnTo>
                    <a:pt x="275619" y="0"/>
                  </a:lnTo>
                  <a:cubicBezTo>
                    <a:pt x="301997" y="0"/>
                    <a:pt x="323380" y="21383"/>
                    <a:pt x="323380" y="47761"/>
                  </a:cubicBezTo>
                  <a:lnTo>
                    <a:pt x="323380" y="47761"/>
                  </a:lnTo>
                  <a:cubicBezTo>
                    <a:pt x="323380" y="74139"/>
                    <a:pt x="301997" y="95522"/>
                    <a:pt x="275619" y="95522"/>
                  </a:cubicBezTo>
                  <a:lnTo>
                    <a:pt x="47761" y="95522"/>
                  </a:lnTo>
                  <a:cubicBezTo>
                    <a:pt x="21383" y="95522"/>
                    <a:pt x="0" y="74139"/>
                    <a:pt x="0" y="47761"/>
                  </a:cubicBezTo>
                  <a:lnTo>
                    <a:pt x="0" y="47761"/>
                  </a:lnTo>
                  <a:cubicBezTo>
                    <a:pt x="0" y="21383"/>
                    <a:pt x="21383" y="0"/>
                    <a:pt x="47761" y="0"/>
                  </a:cubicBezTo>
                  <a:close/>
                </a:path>
              </a:pathLst>
            </a:custGeom>
            <a:solidFill>
              <a:srgbClr val="FF5757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34A7F645-A390-464A-CDD5-B6CF3F294B44}"/>
                </a:ext>
              </a:extLst>
            </p:cNvPr>
            <p:cNvSpPr txBox="1"/>
            <p:nvPr/>
          </p:nvSpPr>
          <p:spPr>
            <a:xfrm>
              <a:off x="0" y="-28575"/>
              <a:ext cx="323380" cy="1240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93"/>
                </a:lnSpc>
              </a:pPr>
              <a:endParaRPr sz="1200"/>
            </a:p>
          </p:txBody>
        </p:sp>
      </p:grpSp>
      <p:sp>
        <p:nvSpPr>
          <p:cNvPr id="25" name="TextBox 13">
            <a:extLst>
              <a:ext uri="{FF2B5EF4-FFF2-40B4-BE49-F238E27FC236}">
                <a16:creationId xmlns:a16="http://schemas.microsoft.com/office/drawing/2014/main" id="{1EFF2C9A-EF10-D97C-2E9C-C8F593C2981F}"/>
              </a:ext>
            </a:extLst>
          </p:cNvPr>
          <p:cNvSpPr txBox="1"/>
          <p:nvPr/>
        </p:nvSpPr>
        <p:spPr>
          <a:xfrm>
            <a:off x="5695859" y="6155739"/>
            <a:ext cx="638038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7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Churn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C250B3DE-6458-0D7A-7C90-18B9249E7265}"/>
              </a:ext>
            </a:extLst>
          </p:cNvPr>
          <p:cNvSpPr txBox="1"/>
          <p:nvPr/>
        </p:nvSpPr>
        <p:spPr>
          <a:xfrm>
            <a:off x="1860192" y="6137027"/>
            <a:ext cx="1078666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87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Not churn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4A823F-26AD-918D-78C7-8D19706D897A}"/>
              </a:ext>
            </a:extLst>
          </p:cNvPr>
          <p:cNvSpPr txBox="1"/>
          <p:nvPr/>
        </p:nvSpPr>
        <p:spPr>
          <a:xfrm>
            <a:off x="709518" y="1411737"/>
            <a:ext cx="5386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55% factors are subscription-related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CDB5CF-0E16-D772-F937-4A937657AB91}"/>
              </a:ext>
            </a:extLst>
          </p:cNvPr>
          <p:cNvSpPr txBox="1"/>
          <p:nvPr/>
        </p:nvSpPr>
        <p:spPr>
          <a:xfrm>
            <a:off x="709517" y="1779393"/>
            <a:ext cx="4756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importance ordered based on SHAP value</a:t>
            </a:r>
            <a:endParaRPr lang="en-ID" sz="16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14C59C-9434-7D57-FA67-E85AD536AD02}"/>
              </a:ext>
            </a:extLst>
          </p:cNvPr>
          <p:cNvGrpSpPr/>
          <p:nvPr/>
        </p:nvGrpSpPr>
        <p:grpSpPr>
          <a:xfrm>
            <a:off x="6841596" y="1511548"/>
            <a:ext cx="4640886" cy="4729978"/>
            <a:chOff x="6075844" y="1550656"/>
            <a:chExt cx="5128985" cy="4162456"/>
          </a:xfrm>
        </p:grpSpPr>
        <p:sp>
          <p:nvSpPr>
            <p:cNvPr id="39" name="TextBox 4">
              <a:extLst>
                <a:ext uri="{FF2B5EF4-FFF2-40B4-BE49-F238E27FC236}">
                  <a16:creationId xmlns:a16="http://schemas.microsoft.com/office/drawing/2014/main" id="{EE44D1F5-758D-7069-C346-6059DCA36D91}"/>
                </a:ext>
              </a:extLst>
            </p:cNvPr>
            <p:cNvSpPr txBox="1"/>
            <p:nvPr/>
          </p:nvSpPr>
          <p:spPr>
            <a:xfrm>
              <a:off x="6075844" y="1550656"/>
              <a:ext cx="5128985" cy="41624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 sz="1200"/>
            </a:p>
          </p:txBody>
        </p:sp>
        <p:sp>
          <p:nvSpPr>
            <p:cNvPr id="37" name="TextBox 15">
              <a:extLst>
                <a:ext uri="{FF2B5EF4-FFF2-40B4-BE49-F238E27FC236}">
                  <a16:creationId xmlns:a16="http://schemas.microsoft.com/office/drawing/2014/main" id="{E3533F40-F110-7114-7518-4ABB96C1E618}"/>
                </a:ext>
              </a:extLst>
            </p:cNvPr>
            <p:cNvSpPr txBox="1"/>
            <p:nvPr/>
          </p:nvSpPr>
          <p:spPr>
            <a:xfrm>
              <a:off x="6075844" y="1550656"/>
              <a:ext cx="5128985" cy="55104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 sz="1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52D7FE-1600-61F1-7C07-938B850BB7C4}"/>
                </a:ext>
              </a:extLst>
            </p:cNvPr>
            <p:cNvSpPr txBox="1"/>
            <p:nvPr/>
          </p:nvSpPr>
          <p:spPr>
            <a:xfrm>
              <a:off x="7349568" y="1608500"/>
              <a:ext cx="2881399" cy="3557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D" sz="20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Key </a:t>
              </a:r>
              <a:r>
                <a:rPr lang="en-ID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ID" sz="2000" b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ighlights </a:t>
              </a:r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A40F67DE-670B-55C3-F996-BC4142B7E461}"/>
              </a:ext>
            </a:extLst>
          </p:cNvPr>
          <p:cNvSpPr txBox="1"/>
          <p:nvPr/>
        </p:nvSpPr>
        <p:spPr>
          <a:xfrm>
            <a:off x="7069476" y="2277858"/>
            <a:ext cx="4185126" cy="3367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4246" lvl="1" indent="-187123">
              <a:lnSpc>
                <a:spcPts val="216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Factors are ranked by their average impact on the model’s output. </a:t>
            </a:r>
          </a:p>
          <a:p>
            <a:pPr marL="374246" lvl="1" indent="-187123">
              <a:buFont typeface="Arial"/>
              <a:buChar char="•"/>
            </a:pPr>
            <a:r>
              <a:rPr lang="en-US" b="1" dirty="0">
                <a:solidFill>
                  <a:srgbClr val="000001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Tenure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, </a:t>
            </a:r>
            <a:r>
              <a:rPr lang="en-US" b="1" dirty="0">
                <a:solidFill>
                  <a:srgbClr val="000001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Bold"/>
              </a:rPr>
              <a:t>total charges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, and </a:t>
            </a:r>
            <a:r>
              <a:rPr lang="en-US" b="1" dirty="0">
                <a:solidFill>
                  <a:srgbClr val="000001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Bold"/>
              </a:rPr>
              <a:t>c</a:t>
            </a:r>
            <a:r>
              <a:rPr lang="en-US" b="1" dirty="0">
                <a:solidFill>
                  <a:srgbClr val="000001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ontract (specifically month-to-month agreements)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stand out as the most influential factors in the model's prediction of churn.</a:t>
            </a:r>
          </a:p>
          <a:p>
            <a:pPr marL="374246" lvl="1" indent="-187123">
              <a:lnSpc>
                <a:spcPts val="216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Leveraging insights from these influential factors, 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we can intervene tenure and the total charges on at-risk customers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to prevent them from churning.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A5BC2-6D74-8036-A128-F9F7A8CE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59" y="2277858"/>
            <a:ext cx="6098599" cy="372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6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FA1D3-5D72-DFD8-AFCF-4D01A9E1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ECDF-A7BB-4399-98C0-6BC2278A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8" y="188779"/>
            <a:ext cx="11635739" cy="83130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So, by strategically intervening in tenure or total charges </a:t>
            </a:r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lead customer to not churn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F9FF67-B8E3-771F-2BD3-079EDAA5A0C1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F78F2A-AC36-AE83-433F-1655FDB7B64A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C13203-FF96-7FB2-24FB-9BFDEDB15597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9E4C0-4CCF-0D74-D94D-3EF4E6A8761F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14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B1644E32-06F4-0A2D-45A3-39BA28678F61}"/>
              </a:ext>
            </a:extLst>
          </p:cNvPr>
          <p:cNvSpPr txBox="1"/>
          <p:nvPr/>
        </p:nvSpPr>
        <p:spPr>
          <a:xfrm>
            <a:off x="553212" y="1542649"/>
            <a:ext cx="10952151" cy="934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8639" lvl="1" indent="-194320">
              <a:lnSpc>
                <a:spcPts val="2519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Here, we attempt to demonstrate “If we change X, will Y change?” using a ML counterfactual explanation technique for tenure and cashback amount.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For example, customer A is predicted to churn with a confidence rate of 0.63, then: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14462-D24F-7F32-6992-2A8F460A36CF}"/>
              </a:ext>
            </a:extLst>
          </p:cNvPr>
          <p:cNvSpPr txBox="1"/>
          <p:nvPr/>
        </p:nvSpPr>
        <p:spPr>
          <a:xfrm>
            <a:off x="1091668" y="2759769"/>
            <a:ext cx="4318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Option 1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the contract duration to over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months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5D4088-25D1-752F-539A-9E236E11B2C4}"/>
              </a:ext>
            </a:extLst>
          </p:cNvPr>
          <p:cNvSpPr txBox="1"/>
          <p:nvPr/>
        </p:nvSpPr>
        <p:spPr>
          <a:xfrm>
            <a:off x="6608465" y="2721121"/>
            <a:ext cx="43800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the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charges to less than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$716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C5D1A1-710F-E740-4062-83F8E202ACCD}"/>
              </a:ext>
            </a:extLst>
          </p:cNvPr>
          <p:cNvGrpSpPr/>
          <p:nvPr/>
        </p:nvGrpSpPr>
        <p:grpSpPr>
          <a:xfrm>
            <a:off x="1168670" y="3444096"/>
            <a:ext cx="4378681" cy="2828650"/>
            <a:chOff x="1168670" y="3444096"/>
            <a:chExt cx="4378681" cy="2828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B2438E-0266-A821-CF65-1E3067535936}"/>
                </a:ext>
              </a:extLst>
            </p:cNvPr>
            <p:cNvSpPr/>
            <p:nvPr/>
          </p:nvSpPr>
          <p:spPr>
            <a:xfrm>
              <a:off x="1168670" y="3444096"/>
              <a:ext cx="2021569" cy="2828650"/>
            </a:xfrm>
            <a:prstGeom prst="rect">
              <a:avLst/>
            </a:prstGeom>
            <a:solidFill>
              <a:srgbClr val="F8C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C5CB"/>
                </a:highligh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6E9F62-3577-4A34-49C5-58ABA8D2C701}"/>
                </a:ext>
              </a:extLst>
            </p:cNvPr>
            <p:cNvSpPr/>
            <p:nvPr/>
          </p:nvSpPr>
          <p:spPr>
            <a:xfrm>
              <a:off x="3169919" y="3444096"/>
              <a:ext cx="2213421" cy="2828650"/>
            </a:xfrm>
            <a:prstGeom prst="rect">
              <a:avLst/>
            </a:prstGeom>
            <a:solidFill>
              <a:srgbClr val="D6E8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70A35-F6AD-0A34-70B9-3EE214FF23B0}"/>
                </a:ext>
              </a:extLst>
            </p:cNvPr>
            <p:cNvSpPr txBox="1"/>
            <p:nvPr/>
          </p:nvSpPr>
          <p:spPr>
            <a:xfrm>
              <a:off x="1812836" y="3515992"/>
              <a:ext cx="983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Churn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A68938-17ED-27E8-6B5D-E10AA88DC7CD}"/>
                </a:ext>
              </a:extLst>
            </p:cNvPr>
            <p:cNvSpPr txBox="1"/>
            <p:nvPr/>
          </p:nvSpPr>
          <p:spPr>
            <a:xfrm>
              <a:off x="3684493" y="3515992"/>
              <a:ext cx="1198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Not Churn</a:t>
              </a:r>
            </a:p>
          </p:txBody>
        </p:sp>
        <p:pic>
          <p:nvPicPr>
            <p:cNvPr id="22" name="Graphic 21" descr="User with solid fill">
              <a:extLst>
                <a:ext uri="{FF2B5EF4-FFF2-40B4-BE49-F238E27FC236}">
                  <a16:creationId xmlns:a16="http://schemas.microsoft.com/office/drawing/2014/main" id="{162417C7-3965-5F80-4D01-F7649AC3C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0249" y="4639603"/>
              <a:ext cx="713871" cy="713871"/>
            </a:xfrm>
            <a:prstGeom prst="rect">
              <a:avLst/>
            </a:prstGeom>
          </p:spPr>
        </p:pic>
        <p:pic>
          <p:nvPicPr>
            <p:cNvPr id="23" name="Graphic 22" descr="User with solid fill">
              <a:extLst>
                <a:ext uri="{FF2B5EF4-FFF2-40B4-BE49-F238E27FC236}">
                  <a16:creationId xmlns:a16="http://schemas.microsoft.com/office/drawing/2014/main" id="{4C608D07-A39B-E37D-ADB0-CA06E1AD1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5333" y="3995437"/>
              <a:ext cx="642274" cy="642274"/>
            </a:xfrm>
            <a:prstGeom prst="rect">
              <a:avLst/>
            </a:prstGeom>
          </p:spPr>
        </p:pic>
        <p:pic>
          <p:nvPicPr>
            <p:cNvPr id="24" name="Graphic 23" descr="User with solid fill">
              <a:extLst>
                <a:ext uri="{FF2B5EF4-FFF2-40B4-BE49-F238E27FC236}">
                  <a16:creationId xmlns:a16="http://schemas.microsoft.com/office/drawing/2014/main" id="{C2D70826-4644-63FC-F341-5984E383C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0426" y="4675402"/>
              <a:ext cx="642274" cy="642274"/>
            </a:xfrm>
            <a:prstGeom prst="rect">
              <a:avLst/>
            </a:prstGeom>
          </p:spPr>
        </p:pic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FC2F4D2A-0EA1-5E22-2F88-F24868F1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0425" y="5386393"/>
              <a:ext cx="642275" cy="642275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865747-0B1B-AD21-7512-6DF73C815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893" y="4476773"/>
              <a:ext cx="851198" cy="565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EF871B-806B-805E-DB2F-7E1603E45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768" y="5144684"/>
              <a:ext cx="879657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0C01B67-6747-A9BF-98A3-B5A896D31169}"/>
                </a:ext>
              </a:extLst>
            </p:cNvPr>
            <p:cNvCxnSpPr>
              <a:cxnSpLocks/>
            </p:cNvCxnSpPr>
            <p:nvPr/>
          </p:nvCxnSpPr>
          <p:spPr>
            <a:xfrm>
              <a:off x="2542811" y="5292607"/>
              <a:ext cx="849360" cy="414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A4B438-13E7-6605-9E9C-5DDE80DE3D78}"/>
                </a:ext>
              </a:extLst>
            </p:cNvPr>
            <p:cNvSpPr txBox="1"/>
            <p:nvPr/>
          </p:nvSpPr>
          <p:spPr>
            <a:xfrm>
              <a:off x="3986475" y="4085741"/>
              <a:ext cx="156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Tenure: 36</a:t>
              </a:r>
            </a:p>
            <a:p>
              <a:r>
                <a:rPr lang="en-US" sz="1200" dirty="0"/>
                <a:t>Conf. Rate: 0.72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B74AE8-5800-A9E5-8504-3227197B6C01}"/>
                </a:ext>
              </a:extLst>
            </p:cNvPr>
            <p:cNvSpPr txBox="1"/>
            <p:nvPr/>
          </p:nvSpPr>
          <p:spPr>
            <a:xfrm>
              <a:off x="1705196" y="5292607"/>
              <a:ext cx="1055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Tenure: 18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D2A1F53-A924-C8EE-4BF7-B7BA9351D42F}"/>
                </a:ext>
              </a:extLst>
            </p:cNvPr>
            <p:cNvSpPr txBox="1"/>
            <p:nvPr/>
          </p:nvSpPr>
          <p:spPr>
            <a:xfrm>
              <a:off x="3986475" y="4817691"/>
              <a:ext cx="156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Tenure: 55</a:t>
              </a:r>
            </a:p>
            <a:p>
              <a:r>
                <a:rPr lang="en-US" sz="1200" dirty="0"/>
                <a:t>Conf. Rate: 0.92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B7DA46-3504-118B-EC54-5C8ADF9B3C8C}"/>
                </a:ext>
              </a:extLst>
            </p:cNvPr>
            <p:cNvSpPr txBox="1"/>
            <p:nvPr/>
          </p:nvSpPr>
          <p:spPr>
            <a:xfrm>
              <a:off x="3986475" y="5564082"/>
              <a:ext cx="156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Tenure: 70</a:t>
              </a:r>
            </a:p>
            <a:p>
              <a:r>
                <a:rPr lang="en-US" sz="1200" dirty="0"/>
                <a:t>Conf. Rate: 0.98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C3E13-C638-6DD1-AEC4-5506C7EE6008}"/>
              </a:ext>
            </a:extLst>
          </p:cNvPr>
          <p:cNvGrpSpPr/>
          <p:nvPr/>
        </p:nvGrpSpPr>
        <p:grpSpPr>
          <a:xfrm>
            <a:off x="6706928" y="3444096"/>
            <a:ext cx="4378681" cy="2828650"/>
            <a:chOff x="1168670" y="3444096"/>
            <a:chExt cx="4378681" cy="282865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3C4812D-1BE5-8F58-65DC-9A52DD61C69A}"/>
                </a:ext>
              </a:extLst>
            </p:cNvPr>
            <p:cNvSpPr/>
            <p:nvPr/>
          </p:nvSpPr>
          <p:spPr>
            <a:xfrm>
              <a:off x="1168670" y="3444096"/>
              <a:ext cx="2021569" cy="2828650"/>
            </a:xfrm>
            <a:prstGeom prst="rect">
              <a:avLst/>
            </a:prstGeom>
            <a:solidFill>
              <a:srgbClr val="F8C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C5CB"/>
                </a:highlight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C57695-4F66-41B4-799A-F11FE78F2323}"/>
                </a:ext>
              </a:extLst>
            </p:cNvPr>
            <p:cNvSpPr/>
            <p:nvPr/>
          </p:nvSpPr>
          <p:spPr>
            <a:xfrm>
              <a:off x="3169918" y="3444096"/>
              <a:ext cx="2315153" cy="2828650"/>
            </a:xfrm>
            <a:prstGeom prst="rect">
              <a:avLst/>
            </a:prstGeom>
            <a:solidFill>
              <a:srgbClr val="D6E8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CE9974-9D39-917A-7A51-94C9EDEA1E58}"/>
                </a:ext>
              </a:extLst>
            </p:cNvPr>
            <p:cNvSpPr txBox="1"/>
            <p:nvPr/>
          </p:nvSpPr>
          <p:spPr>
            <a:xfrm>
              <a:off x="1812836" y="3515992"/>
              <a:ext cx="983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Churn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5FF1E9-FFDF-DF0C-B086-A5C49071BDD9}"/>
                </a:ext>
              </a:extLst>
            </p:cNvPr>
            <p:cNvSpPr txBox="1"/>
            <p:nvPr/>
          </p:nvSpPr>
          <p:spPr>
            <a:xfrm>
              <a:off x="3684493" y="3515992"/>
              <a:ext cx="1198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Not Churn</a:t>
              </a:r>
            </a:p>
          </p:txBody>
        </p:sp>
        <p:pic>
          <p:nvPicPr>
            <p:cNvPr id="52" name="Graphic 51" descr="User with solid fill">
              <a:extLst>
                <a:ext uri="{FF2B5EF4-FFF2-40B4-BE49-F238E27FC236}">
                  <a16:creationId xmlns:a16="http://schemas.microsoft.com/office/drawing/2014/main" id="{37149D78-A774-D4EF-7222-09F5E6B34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00249" y="4639603"/>
              <a:ext cx="713871" cy="713871"/>
            </a:xfrm>
            <a:prstGeom prst="rect">
              <a:avLst/>
            </a:prstGeom>
          </p:spPr>
        </p:pic>
        <p:pic>
          <p:nvPicPr>
            <p:cNvPr id="53" name="Graphic 52" descr="User with solid fill">
              <a:extLst>
                <a:ext uri="{FF2B5EF4-FFF2-40B4-BE49-F238E27FC236}">
                  <a16:creationId xmlns:a16="http://schemas.microsoft.com/office/drawing/2014/main" id="{00470E55-9289-016F-9771-65FFA7C92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5333" y="3995437"/>
              <a:ext cx="642274" cy="642274"/>
            </a:xfrm>
            <a:prstGeom prst="rect">
              <a:avLst/>
            </a:prstGeom>
          </p:spPr>
        </p:pic>
        <p:pic>
          <p:nvPicPr>
            <p:cNvPr id="54" name="Graphic 53" descr="User with solid fill">
              <a:extLst>
                <a:ext uri="{FF2B5EF4-FFF2-40B4-BE49-F238E27FC236}">
                  <a16:creationId xmlns:a16="http://schemas.microsoft.com/office/drawing/2014/main" id="{EE920840-5DCA-C211-A41B-18E14B5D9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0426" y="4675402"/>
              <a:ext cx="642274" cy="642274"/>
            </a:xfrm>
            <a:prstGeom prst="rect">
              <a:avLst/>
            </a:prstGeom>
          </p:spPr>
        </p:pic>
        <p:pic>
          <p:nvPicPr>
            <p:cNvPr id="55" name="Graphic 54" descr="User with solid fill">
              <a:extLst>
                <a:ext uri="{FF2B5EF4-FFF2-40B4-BE49-F238E27FC236}">
                  <a16:creationId xmlns:a16="http://schemas.microsoft.com/office/drawing/2014/main" id="{27D31BF3-F4E3-DC86-033F-6D7253E18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0425" y="5386393"/>
              <a:ext cx="642275" cy="642275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1D6D642-9DC2-D57C-504C-88B083CEB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893" y="4476773"/>
              <a:ext cx="851198" cy="5657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C7325EA-FD56-2D15-D90A-D7600CDFE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768" y="5144684"/>
              <a:ext cx="879657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B19A3F8-F1FB-0E52-A60B-F39E3BEE97B0}"/>
                </a:ext>
              </a:extLst>
            </p:cNvPr>
            <p:cNvCxnSpPr>
              <a:cxnSpLocks/>
            </p:cNvCxnSpPr>
            <p:nvPr/>
          </p:nvCxnSpPr>
          <p:spPr>
            <a:xfrm>
              <a:off x="2542811" y="5292607"/>
              <a:ext cx="849360" cy="4149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4247D3-B64E-AB6F-16EF-09B63721E0F9}"/>
                </a:ext>
              </a:extLst>
            </p:cNvPr>
            <p:cNvSpPr txBox="1"/>
            <p:nvPr/>
          </p:nvSpPr>
          <p:spPr>
            <a:xfrm>
              <a:off x="3986475" y="4085741"/>
              <a:ext cx="156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Charges: $316</a:t>
              </a:r>
            </a:p>
            <a:p>
              <a:r>
                <a:rPr lang="en-US" sz="1200" dirty="0"/>
                <a:t>Conf. Rate: 0.60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8F218E-5A3A-5931-C16A-2A4B0CAAC7D6}"/>
                </a:ext>
              </a:extLst>
            </p:cNvPr>
            <p:cNvSpPr txBox="1"/>
            <p:nvPr/>
          </p:nvSpPr>
          <p:spPr>
            <a:xfrm>
              <a:off x="1614870" y="5328372"/>
              <a:ext cx="1084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Total Charges: $</a:t>
              </a:r>
              <a:r>
                <a:rPr lang="en-ID" sz="1200" b="0" i="0" dirty="0">
                  <a:solidFill>
                    <a:srgbClr val="3B3B3B"/>
                  </a:solidFill>
                  <a:effectLst/>
                  <a:latin typeface="-apple-system"/>
                </a:rPr>
                <a:t>1,679</a:t>
              </a:r>
              <a:endParaRPr 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916D84-FD8F-6B39-325C-7DB698C4D1B2}"/>
                </a:ext>
              </a:extLst>
            </p:cNvPr>
            <p:cNvSpPr txBox="1"/>
            <p:nvPr/>
          </p:nvSpPr>
          <p:spPr>
            <a:xfrm>
              <a:off x="3986475" y="4817691"/>
              <a:ext cx="156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Charges: $659</a:t>
              </a:r>
            </a:p>
            <a:p>
              <a:r>
                <a:rPr lang="en-US" sz="1200" dirty="0"/>
                <a:t>Conf. Rate: 0.54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D56733E-C62C-B096-4C30-E002D2E76019}"/>
                </a:ext>
              </a:extLst>
            </p:cNvPr>
            <p:cNvSpPr txBox="1"/>
            <p:nvPr/>
          </p:nvSpPr>
          <p:spPr>
            <a:xfrm>
              <a:off x="3986475" y="5564082"/>
              <a:ext cx="1560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Total Charges: $713</a:t>
              </a:r>
            </a:p>
            <a:p>
              <a:r>
                <a:rPr lang="en-US" sz="1200" dirty="0"/>
                <a:t>Conf. Rate: 0.53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9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4DAE-CF00-B15E-810E-52B244C4E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967B-540E-2F15-7EED-62DE08EA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8" y="188779"/>
            <a:ext cx="11191247" cy="83130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Finally, if we assume a 50% success rate for the intervention, then our company </a:t>
            </a:r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rate will drop below 21%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DF5470-4862-D196-CC30-6AA4009F7338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AD0770-A772-B132-514B-1A023E900249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D6E2F-0965-C5E5-0839-861AB4617610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5BD25-2A27-4A72-6323-A45160E1923E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143912-32F1-2D51-833A-7E0DC88641F7}"/>
              </a:ext>
            </a:extLst>
          </p:cNvPr>
          <p:cNvSpPr txBox="1"/>
          <p:nvPr/>
        </p:nvSpPr>
        <p:spPr>
          <a:xfrm>
            <a:off x="709518" y="1411737"/>
            <a:ext cx="5386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success of implementation depends on the CX manager's strategy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6CB289-AE72-6AA7-8FC4-A8A9A300B821}"/>
              </a:ext>
            </a:extLst>
          </p:cNvPr>
          <p:cNvSpPr txBox="1"/>
          <p:nvPr/>
        </p:nvSpPr>
        <p:spPr>
          <a:xfrm>
            <a:off x="709518" y="2108423"/>
            <a:ext cx="47567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Detailed workflow for implementing the solution</a:t>
            </a:r>
            <a:endParaRPr lang="en-ID" sz="1600" b="0" i="0" u="none" strike="noStrike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9B4A2B0-876D-AE7A-0F07-F8BAE84FA42F}"/>
              </a:ext>
            </a:extLst>
          </p:cNvPr>
          <p:cNvSpPr/>
          <p:nvPr/>
        </p:nvSpPr>
        <p:spPr>
          <a:xfrm>
            <a:off x="982315" y="2664378"/>
            <a:ext cx="4211190" cy="3557976"/>
          </a:xfrm>
          <a:custGeom>
            <a:avLst/>
            <a:gdLst/>
            <a:ahLst/>
            <a:cxnLst/>
            <a:rect l="l" t="t" r="r" b="b"/>
            <a:pathLst>
              <a:path w="7364146" h="6384367">
                <a:moveTo>
                  <a:pt x="0" y="0"/>
                </a:moveTo>
                <a:lnTo>
                  <a:pt x="7364146" y="0"/>
                </a:lnTo>
                <a:lnTo>
                  <a:pt x="7364146" y="6384367"/>
                </a:lnTo>
                <a:lnTo>
                  <a:pt x="0" y="6384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03EA1B-39CC-67FF-F22A-F6A283B37FE1}"/>
              </a:ext>
            </a:extLst>
          </p:cNvPr>
          <p:cNvGrpSpPr/>
          <p:nvPr/>
        </p:nvGrpSpPr>
        <p:grpSpPr>
          <a:xfrm>
            <a:off x="6163791" y="1765680"/>
            <a:ext cx="5386482" cy="3978718"/>
            <a:chOff x="6118645" y="1575251"/>
            <a:chExt cx="5386482" cy="39787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6381CC-A3FB-6D82-B25F-69E5EEFE2598}"/>
                </a:ext>
              </a:extLst>
            </p:cNvPr>
            <p:cNvGrpSpPr/>
            <p:nvPr/>
          </p:nvGrpSpPr>
          <p:grpSpPr>
            <a:xfrm>
              <a:off x="6215596" y="1575251"/>
              <a:ext cx="5266886" cy="3978718"/>
              <a:chOff x="6075844" y="1522502"/>
              <a:chExt cx="5128985" cy="4190610"/>
            </a:xfrm>
          </p:grpSpPr>
          <p:sp>
            <p:nvSpPr>
              <p:cNvPr id="39" name="TextBox 4">
                <a:extLst>
                  <a:ext uri="{FF2B5EF4-FFF2-40B4-BE49-F238E27FC236}">
                    <a16:creationId xmlns:a16="http://schemas.microsoft.com/office/drawing/2014/main" id="{D3850BB4-D28F-F84D-F520-3F52E0883E51}"/>
                  </a:ext>
                </a:extLst>
              </p:cNvPr>
              <p:cNvSpPr txBox="1"/>
              <p:nvPr/>
            </p:nvSpPr>
            <p:spPr>
              <a:xfrm>
                <a:off x="6075844" y="1550656"/>
                <a:ext cx="5128985" cy="4162456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820"/>
                  </a:lnSpc>
                </a:pPr>
                <a:endParaRPr sz="1200"/>
              </a:p>
            </p:txBody>
          </p:sp>
          <p:sp>
            <p:nvSpPr>
              <p:cNvPr id="37" name="TextBox 15">
                <a:extLst>
                  <a:ext uri="{FF2B5EF4-FFF2-40B4-BE49-F238E27FC236}">
                    <a16:creationId xmlns:a16="http://schemas.microsoft.com/office/drawing/2014/main" id="{9DE71F38-EFBA-928B-68CF-1383398091C6}"/>
                  </a:ext>
                </a:extLst>
              </p:cNvPr>
              <p:cNvSpPr txBox="1"/>
              <p:nvPr/>
            </p:nvSpPr>
            <p:spPr>
              <a:xfrm>
                <a:off x="6075844" y="1550656"/>
                <a:ext cx="5128985" cy="551047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820"/>
                  </a:lnSpc>
                </a:pPr>
                <a:endParaRPr sz="12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A4ED9A-4A6A-9311-DDA7-9045D19F283F}"/>
                  </a:ext>
                </a:extLst>
              </p:cNvPr>
              <p:cNvSpPr txBox="1"/>
              <p:nvPr/>
            </p:nvSpPr>
            <p:spPr>
              <a:xfrm>
                <a:off x="7163457" y="1522502"/>
                <a:ext cx="2881399" cy="355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2000" b="1" dirty="0">
                    <a:solidFill>
                      <a:srgbClr val="1C411F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Key Highlights 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4E61C9-C527-1C5E-40F6-D8A65181271D}"/>
                </a:ext>
              </a:extLst>
            </p:cNvPr>
            <p:cNvSpPr txBox="1"/>
            <p:nvPr/>
          </p:nvSpPr>
          <p:spPr>
            <a:xfrm>
              <a:off x="6118645" y="2235378"/>
              <a:ext cx="5386482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12713" lvl="1" indent="-206356"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In order the simulation of churn rate reduction to work, we need some assumptions: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Total customer: 10,000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Current churn rate: 0.265 (26.5%)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Predicted churners: 1,600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Retention success rate: 0.5 (50%)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endParaRPr>
            </a:p>
            <a:p>
              <a:pPr marL="412713" lvl="1" indent="-206356">
                <a:buFont typeface="Arial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Calculation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Current churners: 10,000 x 0.265 = 2,650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Retained churners: 2,650 x 0.5 = 1,325 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New churners: 2,650 - 1,325 = 1,325</a:t>
              </a:r>
            </a:p>
            <a:p>
              <a:pPr marL="836033" lvl="2" indent="-285750">
                <a:buSzPct val="70000"/>
                <a:buFont typeface="Courier New" panose="02070309020205020404" pitchFamily="49" charset="0"/>
                <a:buChar char="o"/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New churn rate: 1,325/10,000 = </a:t>
              </a:r>
              <a:r>
                <a:rPr lang="en-US" sz="1600" b="1" dirty="0">
                  <a:solidFill>
                    <a:schemeClr val="accent6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0.185 (18.5%)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969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7C80-114C-4723-290F-DCE1220BC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6">
            <a:extLst>
              <a:ext uri="{FF2B5EF4-FFF2-40B4-BE49-F238E27FC236}">
                <a16:creationId xmlns:a16="http://schemas.microsoft.com/office/drawing/2014/main" id="{58D373A9-2C9D-A938-4D7F-D43B1FB50982}"/>
              </a:ext>
            </a:extLst>
          </p:cNvPr>
          <p:cNvSpPr/>
          <p:nvPr/>
        </p:nvSpPr>
        <p:spPr>
          <a:xfrm>
            <a:off x="2040991" y="3691992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E7E9EC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63BA45CE-35FB-F22F-63CA-A4129462C79D}"/>
              </a:ext>
            </a:extLst>
          </p:cNvPr>
          <p:cNvSpPr/>
          <p:nvPr/>
        </p:nvSpPr>
        <p:spPr>
          <a:xfrm>
            <a:off x="2040992" y="4886109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D9D9D9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16">
            <a:extLst>
              <a:ext uri="{FF2B5EF4-FFF2-40B4-BE49-F238E27FC236}">
                <a16:creationId xmlns:a16="http://schemas.microsoft.com/office/drawing/2014/main" id="{3F5F4F7F-36BC-D9B7-286E-E7EB49FFEF44}"/>
              </a:ext>
            </a:extLst>
          </p:cNvPr>
          <p:cNvSpPr/>
          <p:nvPr/>
        </p:nvSpPr>
        <p:spPr>
          <a:xfrm>
            <a:off x="2040993" y="2512110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E7E9EC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0D109D59-A719-98B5-6F4E-3288970F244F}"/>
              </a:ext>
            </a:extLst>
          </p:cNvPr>
          <p:cNvSpPr/>
          <p:nvPr/>
        </p:nvSpPr>
        <p:spPr>
          <a:xfrm>
            <a:off x="2040997" y="1365310"/>
            <a:ext cx="8796017" cy="974539"/>
          </a:xfrm>
          <a:custGeom>
            <a:avLst/>
            <a:gdLst/>
            <a:ahLst/>
            <a:cxnLst/>
            <a:rect l="l" t="t" r="r" b="b"/>
            <a:pathLst>
              <a:path w="3474970" h="385003">
                <a:moveTo>
                  <a:pt x="10562" y="0"/>
                </a:moveTo>
                <a:lnTo>
                  <a:pt x="3464408" y="0"/>
                </a:lnTo>
                <a:cubicBezTo>
                  <a:pt x="3470241" y="0"/>
                  <a:pt x="3474970" y="4729"/>
                  <a:pt x="3474970" y="10562"/>
                </a:cubicBezTo>
                <a:lnTo>
                  <a:pt x="3474970" y="374441"/>
                </a:lnTo>
                <a:cubicBezTo>
                  <a:pt x="3474970" y="380274"/>
                  <a:pt x="3470241" y="385003"/>
                  <a:pt x="3464408" y="385003"/>
                </a:cubicBezTo>
                <a:lnTo>
                  <a:pt x="10562" y="385003"/>
                </a:lnTo>
                <a:cubicBezTo>
                  <a:pt x="4729" y="385003"/>
                  <a:pt x="0" y="380274"/>
                  <a:pt x="0" y="374441"/>
                </a:cubicBezTo>
                <a:lnTo>
                  <a:pt x="0" y="10562"/>
                </a:lnTo>
                <a:cubicBezTo>
                  <a:pt x="0" y="4729"/>
                  <a:pt x="4729" y="0"/>
                  <a:pt x="10562" y="0"/>
                </a:cubicBezTo>
                <a:close/>
              </a:path>
            </a:pathLst>
          </a:custGeom>
          <a:solidFill>
            <a:srgbClr val="E7E9EC"/>
          </a:solidFill>
        </p:spPr>
        <p:txBody>
          <a:bodyPr/>
          <a:lstStyle/>
          <a:p>
            <a:pPr defTabSz="609630"/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89E7A4A-B7D9-B19F-BDB6-62D40D1427AE}"/>
              </a:ext>
            </a:extLst>
          </p:cNvPr>
          <p:cNvGrpSpPr/>
          <p:nvPr/>
        </p:nvGrpSpPr>
        <p:grpSpPr>
          <a:xfrm>
            <a:off x="2040997" y="1363588"/>
            <a:ext cx="8796017" cy="1022759"/>
            <a:chOff x="1824610" y="-96440"/>
            <a:chExt cx="17592034" cy="2045517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61C5B7F-BC72-D525-E13E-6B6EE8701937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8BBFFAA-19F9-67B9-2223-6C6788539BE9}"/>
                </a:ext>
              </a:extLst>
            </p:cNvPr>
            <p:cNvSpPr txBox="1"/>
            <p:nvPr/>
          </p:nvSpPr>
          <p:spPr>
            <a:xfrm>
              <a:off x="2437150" y="310764"/>
              <a:ext cx="16373536" cy="12311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427"/>
                </a:lnSpc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Churned customer profile</a:t>
              </a: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Evaluating customers’ demography, service subscriptions, billing &amp; payment behaviors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A971538-3838-14FE-9EDF-284179227533}"/>
              </a:ext>
            </a:extLst>
          </p:cNvPr>
          <p:cNvGrpSpPr/>
          <p:nvPr/>
        </p:nvGrpSpPr>
        <p:grpSpPr>
          <a:xfrm>
            <a:off x="1128692" y="4762879"/>
            <a:ext cx="9708322" cy="1060264"/>
            <a:chOff x="0" y="-171450"/>
            <a:chExt cx="19416644" cy="2120527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270EC28D-61A4-FE39-D027-BCC5F014A16D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FB86546-F50D-5BDC-C413-1D61146DA682}"/>
                </a:ext>
              </a:extLst>
            </p:cNvPr>
            <p:cNvSpPr txBox="1"/>
            <p:nvPr/>
          </p:nvSpPr>
          <p:spPr>
            <a:xfrm>
              <a:off x="2437156" y="356472"/>
              <a:ext cx="16373530" cy="11798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Recommendations: </a:t>
              </a:r>
              <a:r>
                <a:rPr lang="en-US" sz="2000" dirty="0"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Essential steps to foster long-term customer commitment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4C78DAD-4E0A-110B-3C7A-E60377CF2EEE}"/>
                </a:ext>
              </a:extLst>
            </p:cNvPr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4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94A95B9-4A25-E52D-9503-E94C85691BF9}"/>
              </a:ext>
            </a:extLst>
          </p:cNvPr>
          <p:cNvGrpSpPr/>
          <p:nvPr/>
        </p:nvGrpSpPr>
        <p:grpSpPr>
          <a:xfrm>
            <a:off x="1128687" y="1389017"/>
            <a:ext cx="9711619" cy="2142148"/>
            <a:chOff x="-6594" y="-2335217"/>
            <a:chExt cx="19423238" cy="4284294"/>
          </a:xfrm>
        </p:grpSpPr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BF4C8D39-5EE0-19E8-3DB3-2E79019DB9BF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B92CCB1-4C0F-F108-6085-1F18BC164E6E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Predictive model outcome</a:t>
              </a: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Understanding the best model’s performance predicting customer churn</a:t>
              </a: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EC0C44E-E57F-AFFC-A6E6-292910934DAD}"/>
                </a:ext>
              </a:extLst>
            </p:cNvPr>
            <p:cNvSpPr txBox="1"/>
            <p:nvPr/>
          </p:nvSpPr>
          <p:spPr>
            <a:xfrm>
              <a:off x="-6594" y="-2335217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1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DE4CEEB0-6F7C-DCF8-9199-017920E0FF72}"/>
              </a:ext>
            </a:extLst>
          </p:cNvPr>
          <p:cNvGrpSpPr/>
          <p:nvPr/>
        </p:nvGrpSpPr>
        <p:grpSpPr>
          <a:xfrm>
            <a:off x="1131984" y="3616890"/>
            <a:ext cx="9708322" cy="1060264"/>
            <a:chOff x="0" y="-171450"/>
            <a:chExt cx="19416644" cy="2120527"/>
          </a:xfrm>
        </p:grpSpPr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D0EBD12F-661C-A624-87DF-D44A9863DBDC}"/>
                </a:ext>
              </a:extLst>
            </p:cNvPr>
            <p:cNvSpPr txBox="1"/>
            <p:nvPr/>
          </p:nvSpPr>
          <p:spPr>
            <a:xfrm>
              <a:off x="1824610" y="-96440"/>
              <a:ext cx="17592034" cy="20455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defTabSz="609630">
                <a:lnSpc>
                  <a:spcPts val="1820"/>
                </a:lnSpc>
              </a:pPr>
              <a:endParaRPr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2E5E430E-403B-300E-036E-EC3E9332FBD2}"/>
                </a:ext>
              </a:extLst>
            </p:cNvPr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Addressing customer churn:</a:t>
              </a:r>
              <a:r>
                <a:rPr lang="en-US" sz="2000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Exploring key factors contributing to customer churn</a:t>
              </a: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C4503DC7-D0BB-9AB5-22BD-D37B0F157E66}"/>
                </a:ext>
              </a:extLst>
            </p:cNvPr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chemeClr val="bg2">
                      <a:lumMod val="75000"/>
                    </a:schemeClr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3</a:t>
              </a:r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748B54E4-00A5-1293-47EE-B4C12F94B906}"/>
              </a:ext>
            </a:extLst>
          </p:cNvPr>
          <p:cNvSpPr txBox="1"/>
          <p:nvPr/>
        </p:nvSpPr>
        <p:spPr>
          <a:xfrm>
            <a:off x="1131983" y="590550"/>
            <a:ext cx="4115515" cy="54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Agenda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11ABAC70-6FC9-1858-2488-4460F1747564}"/>
              </a:ext>
            </a:extLst>
          </p:cNvPr>
          <p:cNvSpPr txBox="1"/>
          <p:nvPr/>
        </p:nvSpPr>
        <p:spPr>
          <a:xfrm>
            <a:off x="1131983" y="2500172"/>
            <a:ext cx="912306" cy="103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8587"/>
              </a:lnSpc>
            </a:pP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  <a:sym typeface="Canva Sans Bold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737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EB666-9BEC-9658-8D3B-7B4DDF338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BD81-6275-7DB5-43B5-D8D270DE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8" y="279142"/>
            <a:ext cx="11191247" cy="8313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strategic advice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 customer experience managers</a:t>
            </a:r>
            <a:endParaRPr lang="en-US" sz="3200" b="1" dirty="0">
              <a:solidFill>
                <a:srgbClr val="1C4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29856A-9498-5901-1F13-91DB5AF11615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563428-989D-0523-A3D1-42EEAE5FAEAB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A663DE-6699-5725-8413-C0CEFD623EA8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62531-C0F4-2AD3-D29C-FF7AB154A77F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18</a:t>
            </a: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717A0173-E0F1-7115-F587-21281459F301}"/>
              </a:ext>
            </a:extLst>
          </p:cNvPr>
          <p:cNvGrpSpPr/>
          <p:nvPr/>
        </p:nvGrpSpPr>
        <p:grpSpPr>
          <a:xfrm>
            <a:off x="4669073" y="1843523"/>
            <a:ext cx="3396148" cy="391515"/>
            <a:chOff x="0" y="0"/>
            <a:chExt cx="1748905" cy="201617"/>
          </a:xfrm>
        </p:grpSpPr>
        <p:sp>
          <p:nvSpPr>
            <p:cNvPr id="66" name="Freeform 4">
              <a:extLst>
                <a:ext uri="{FF2B5EF4-FFF2-40B4-BE49-F238E27FC236}">
                  <a16:creationId xmlns:a16="http://schemas.microsoft.com/office/drawing/2014/main" id="{F0DC9F38-C292-381C-1733-08085D8C141E}"/>
                </a:ext>
              </a:extLst>
            </p:cNvPr>
            <p:cNvSpPr/>
            <p:nvPr/>
          </p:nvSpPr>
          <p:spPr>
            <a:xfrm>
              <a:off x="0" y="0"/>
              <a:ext cx="1748905" cy="201617"/>
            </a:xfrm>
            <a:custGeom>
              <a:avLst/>
              <a:gdLst/>
              <a:ahLst/>
              <a:cxnLst/>
              <a:rect l="l" t="t" r="r" b="b"/>
              <a:pathLst>
                <a:path w="1748905" h="201617">
                  <a:moveTo>
                    <a:pt x="0" y="0"/>
                  </a:moveTo>
                  <a:lnTo>
                    <a:pt x="1748905" y="0"/>
                  </a:lnTo>
                  <a:lnTo>
                    <a:pt x="1748905" y="201617"/>
                  </a:lnTo>
                  <a:lnTo>
                    <a:pt x="0" y="201617"/>
                  </a:lnTo>
                  <a:close/>
                </a:path>
              </a:pathLst>
            </a:custGeom>
            <a:solidFill>
              <a:srgbClr val="A8CBB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5">
              <a:extLst>
                <a:ext uri="{FF2B5EF4-FFF2-40B4-BE49-F238E27FC236}">
                  <a16:creationId xmlns:a16="http://schemas.microsoft.com/office/drawing/2014/main" id="{4EF74373-103F-27FE-1301-952417F80099}"/>
                </a:ext>
              </a:extLst>
            </p:cNvPr>
            <p:cNvSpPr txBox="1"/>
            <p:nvPr/>
          </p:nvSpPr>
          <p:spPr>
            <a:xfrm>
              <a:off x="0" y="-19050"/>
              <a:ext cx="1748905" cy="220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6">
            <a:extLst>
              <a:ext uri="{FF2B5EF4-FFF2-40B4-BE49-F238E27FC236}">
                <a16:creationId xmlns:a16="http://schemas.microsoft.com/office/drawing/2014/main" id="{C6B3776D-BBEF-4BBC-1224-12A6A6418C10}"/>
              </a:ext>
            </a:extLst>
          </p:cNvPr>
          <p:cNvSpPr txBox="1"/>
          <p:nvPr/>
        </p:nvSpPr>
        <p:spPr>
          <a:xfrm>
            <a:off x="4815793" y="1895327"/>
            <a:ext cx="30137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Poppins Semi-Bold"/>
                <a:cs typeface="Arial" panose="020B0604020202020204" pitchFamily="34" charset="0"/>
                <a:sym typeface="Poppins Semi-Bold"/>
              </a:rPr>
              <a:t>Objective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Poppins Semi-Bold"/>
              <a:cs typeface="Arial" panose="020B0604020202020204" pitchFamily="34" charset="0"/>
              <a:sym typeface="Poppins Semi-Bold"/>
            </a:endParaRPr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A0C683B7-5458-56A4-E36A-5FD370DCDD08}"/>
              </a:ext>
            </a:extLst>
          </p:cNvPr>
          <p:cNvGrpSpPr/>
          <p:nvPr/>
        </p:nvGrpSpPr>
        <p:grpSpPr>
          <a:xfrm>
            <a:off x="1293948" y="1843523"/>
            <a:ext cx="3396148" cy="391515"/>
            <a:chOff x="0" y="0"/>
            <a:chExt cx="1748905" cy="201617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044491BB-2837-97BC-B58F-92BBE06FE967}"/>
                </a:ext>
              </a:extLst>
            </p:cNvPr>
            <p:cNvSpPr/>
            <p:nvPr/>
          </p:nvSpPr>
          <p:spPr>
            <a:xfrm>
              <a:off x="0" y="0"/>
              <a:ext cx="1748905" cy="201617"/>
            </a:xfrm>
            <a:custGeom>
              <a:avLst/>
              <a:gdLst/>
              <a:ahLst/>
              <a:cxnLst/>
              <a:rect l="l" t="t" r="r" b="b"/>
              <a:pathLst>
                <a:path w="1748905" h="201617">
                  <a:moveTo>
                    <a:pt x="0" y="0"/>
                  </a:moveTo>
                  <a:lnTo>
                    <a:pt x="1748905" y="0"/>
                  </a:lnTo>
                  <a:lnTo>
                    <a:pt x="1748905" y="201617"/>
                  </a:lnTo>
                  <a:lnTo>
                    <a:pt x="0" y="201617"/>
                  </a:lnTo>
                  <a:close/>
                </a:path>
              </a:pathLst>
            </a:custGeom>
            <a:solidFill>
              <a:srgbClr val="A8CBB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9322D6FF-2C4B-7565-8F6B-E2F450FFFA73}"/>
                </a:ext>
              </a:extLst>
            </p:cNvPr>
            <p:cNvSpPr txBox="1"/>
            <p:nvPr/>
          </p:nvSpPr>
          <p:spPr>
            <a:xfrm>
              <a:off x="0" y="-19050"/>
              <a:ext cx="1748905" cy="220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2" name="TextBox 10">
            <a:extLst>
              <a:ext uri="{FF2B5EF4-FFF2-40B4-BE49-F238E27FC236}">
                <a16:creationId xmlns:a16="http://schemas.microsoft.com/office/drawing/2014/main" id="{15044678-93F6-496B-3B07-FA780957F79F}"/>
              </a:ext>
            </a:extLst>
          </p:cNvPr>
          <p:cNvSpPr txBox="1"/>
          <p:nvPr/>
        </p:nvSpPr>
        <p:spPr>
          <a:xfrm>
            <a:off x="1432258" y="1895327"/>
            <a:ext cx="30137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Poppins Semi-Bold"/>
                <a:cs typeface="Arial" panose="020B0604020202020204" pitchFamily="34" charset="0"/>
                <a:sym typeface="Poppins Semi-Bold"/>
              </a:rPr>
              <a:t>Recommendation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Poppins Semi-Bold"/>
              <a:cs typeface="Arial" panose="020B0604020202020204" pitchFamily="34" charset="0"/>
              <a:sym typeface="Poppins Semi-Bold"/>
            </a:endParaRPr>
          </a:p>
        </p:txBody>
      </p:sp>
      <p:grpSp>
        <p:nvGrpSpPr>
          <p:cNvPr id="73" name="Group 11">
            <a:extLst>
              <a:ext uri="{FF2B5EF4-FFF2-40B4-BE49-F238E27FC236}">
                <a16:creationId xmlns:a16="http://schemas.microsoft.com/office/drawing/2014/main" id="{05F89CB3-865E-A817-1D4C-DBCC846353D4}"/>
              </a:ext>
            </a:extLst>
          </p:cNvPr>
          <p:cNvGrpSpPr/>
          <p:nvPr/>
        </p:nvGrpSpPr>
        <p:grpSpPr>
          <a:xfrm>
            <a:off x="8036052" y="1843523"/>
            <a:ext cx="3396148" cy="391515"/>
            <a:chOff x="0" y="0"/>
            <a:chExt cx="1748905" cy="201617"/>
          </a:xfrm>
        </p:grpSpPr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6DE40FC9-27DE-7C2E-FC9A-C1F74741F5BF}"/>
                </a:ext>
              </a:extLst>
            </p:cNvPr>
            <p:cNvSpPr/>
            <p:nvPr/>
          </p:nvSpPr>
          <p:spPr>
            <a:xfrm>
              <a:off x="0" y="0"/>
              <a:ext cx="1748905" cy="201617"/>
            </a:xfrm>
            <a:custGeom>
              <a:avLst/>
              <a:gdLst/>
              <a:ahLst/>
              <a:cxnLst/>
              <a:rect l="l" t="t" r="r" b="b"/>
              <a:pathLst>
                <a:path w="1748905" h="201617">
                  <a:moveTo>
                    <a:pt x="0" y="0"/>
                  </a:moveTo>
                  <a:lnTo>
                    <a:pt x="1748905" y="0"/>
                  </a:lnTo>
                  <a:lnTo>
                    <a:pt x="1748905" y="201617"/>
                  </a:lnTo>
                  <a:lnTo>
                    <a:pt x="0" y="201617"/>
                  </a:lnTo>
                  <a:close/>
                </a:path>
              </a:pathLst>
            </a:custGeom>
            <a:solidFill>
              <a:srgbClr val="A8CBBD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13">
              <a:extLst>
                <a:ext uri="{FF2B5EF4-FFF2-40B4-BE49-F238E27FC236}">
                  <a16:creationId xmlns:a16="http://schemas.microsoft.com/office/drawing/2014/main" id="{417A9A83-3EF7-DD7C-3C53-954C059BE5B0}"/>
                </a:ext>
              </a:extLst>
            </p:cNvPr>
            <p:cNvSpPr txBox="1"/>
            <p:nvPr/>
          </p:nvSpPr>
          <p:spPr>
            <a:xfrm>
              <a:off x="0" y="-19050"/>
              <a:ext cx="1748905" cy="220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6" name="TextBox 14">
            <a:extLst>
              <a:ext uri="{FF2B5EF4-FFF2-40B4-BE49-F238E27FC236}">
                <a16:creationId xmlns:a16="http://schemas.microsoft.com/office/drawing/2014/main" id="{5328A901-3B2A-69BC-41F3-A903A9C2355B}"/>
              </a:ext>
            </a:extLst>
          </p:cNvPr>
          <p:cNvSpPr txBox="1"/>
          <p:nvPr/>
        </p:nvSpPr>
        <p:spPr>
          <a:xfrm>
            <a:off x="8194890" y="1895327"/>
            <a:ext cx="30137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Poppins Semi-Bold"/>
                <a:cs typeface="Arial" panose="020B0604020202020204" pitchFamily="34" charset="0"/>
                <a:sym typeface="Poppins Semi-Bold"/>
              </a:rPr>
              <a:t>Rationale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  <a:ea typeface="Poppins Semi-Bold"/>
              <a:cs typeface="Arial" panose="020B0604020202020204" pitchFamily="34" charset="0"/>
              <a:sym typeface="Poppins Semi-Bold"/>
            </a:endParaRPr>
          </a:p>
        </p:txBody>
      </p:sp>
      <p:sp>
        <p:nvSpPr>
          <p:cNvPr id="77" name="TextBox 15">
            <a:extLst>
              <a:ext uri="{FF2B5EF4-FFF2-40B4-BE49-F238E27FC236}">
                <a16:creationId xmlns:a16="http://schemas.microsoft.com/office/drawing/2014/main" id="{1290EE97-5211-3048-4567-0DA1DD9CA161}"/>
              </a:ext>
            </a:extLst>
          </p:cNvPr>
          <p:cNvSpPr txBox="1"/>
          <p:nvPr/>
        </p:nvSpPr>
        <p:spPr>
          <a:xfrm>
            <a:off x="1337140" y="4620920"/>
            <a:ext cx="3234079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b="1" dirty="0">
                <a:solidFill>
                  <a:srgbClr val="1C411F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Reevaluate online security, online backup, and device protection service</a:t>
            </a:r>
          </a:p>
        </p:txBody>
      </p:sp>
      <p:sp>
        <p:nvSpPr>
          <p:cNvPr id="78" name="TextBox 16">
            <a:extLst>
              <a:ext uri="{FF2B5EF4-FFF2-40B4-BE49-F238E27FC236}">
                <a16:creationId xmlns:a16="http://schemas.microsoft.com/office/drawing/2014/main" id="{784D1206-5493-F6C6-6416-E651B5BE4A50}"/>
              </a:ext>
            </a:extLst>
          </p:cNvPr>
          <p:cNvSpPr txBox="1"/>
          <p:nvPr/>
        </p:nvSpPr>
        <p:spPr>
          <a:xfrm>
            <a:off x="4838995" y="4762033"/>
            <a:ext cx="3256587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Ensure that customers use the add-service continuously</a:t>
            </a: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5B60FCF6-4C90-6219-0CEC-BF99602439AC}"/>
              </a:ext>
            </a:extLst>
          </p:cNvPr>
          <p:cNvSpPr txBox="1"/>
          <p:nvPr/>
        </p:nvSpPr>
        <p:spPr>
          <a:xfrm>
            <a:off x="8194064" y="4580532"/>
            <a:ext cx="3193209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Customers who churn generally refuse to use the add-service</a:t>
            </a:r>
          </a:p>
        </p:txBody>
      </p:sp>
      <p:sp>
        <p:nvSpPr>
          <p:cNvPr id="83" name="TextBox 21">
            <a:extLst>
              <a:ext uri="{FF2B5EF4-FFF2-40B4-BE49-F238E27FC236}">
                <a16:creationId xmlns:a16="http://schemas.microsoft.com/office/drawing/2014/main" id="{736FFE8B-8033-EDF6-DDBC-7308EB259059}"/>
              </a:ext>
            </a:extLst>
          </p:cNvPr>
          <p:cNvSpPr txBox="1"/>
          <p:nvPr/>
        </p:nvSpPr>
        <p:spPr>
          <a:xfrm>
            <a:off x="1317126" y="2584289"/>
            <a:ext cx="33713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b="1" dirty="0">
                <a:solidFill>
                  <a:srgbClr val="1C411F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Utilize predictive model</a:t>
            </a:r>
          </a:p>
        </p:txBody>
      </p:sp>
      <p:sp>
        <p:nvSpPr>
          <p:cNvPr id="84" name="TextBox 22">
            <a:extLst>
              <a:ext uri="{FF2B5EF4-FFF2-40B4-BE49-F238E27FC236}">
                <a16:creationId xmlns:a16="http://schemas.microsoft.com/office/drawing/2014/main" id="{49519E52-BB11-4CDE-1E13-D9D5F69E839C}"/>
              </a:ext>
            </a:extLst>
          </p:cNvPr>
          <p:cNvSpPr txBox="1"/>
          <p:nvPr/>
        </p:nvSpPr>
        <p:spPr>
          <a:xfrm>
            <a:off x="4809426" y="2451755"/>
            <a:ext cx="326865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Flag at-risk customers to prevent churn</a:t>
            </a:r>
          </a:p>
        </p:txBody>
      </p:sp>
      <p:sp>
        <p:nvSpPr>
          <p:cNvPr id="85" name="TextBox 23">
            <a:extLst>
              <a:ext uri="{FF2B5EF4-FFF2-40B4-BE49-F238E27FC236}">
                <a16:creationId xmlns:a16="http://schemas.microsoft.com/office/drawing/2014/main" id="{BDB1E191-2BFC-8852-901E-08944A6FA9A3}"/>
              </a:ext>
            </a:extLst>
          </p:cNvPr>
          <p:cNvSpPr txBox="1"/>
          <p:nvPr/>
        </p:nvSpPr>
        <p:spPr>
          <a:xfrm>
            <a:off x="8169478" y="2452921"/>
            <a:ext cx="3125108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Model predictions can help target at-risk customers</a:t>
            </a:r>
          </a:p>
        </p:txBody>
      </p:sp>
      <p:sp>
        <p:nvSpPr>
          <p:cNvPr id="86" name="AutoShape 24">
            <a:extLst>
              <a:ext uri="{FF2B5EF4-FFF2-40B4-BE49-F238E27FC236}">
                <a16:creationId xmlns:a16="http://schemas.microsoft.com/office/drawing/2014/main" id="{B5B83B8A-C72D-D27B-9382-36838DAA16D5}"/>
              </a:ext>
            </a:extLst>
          </p:cNvPr>
          <p:cNvSpPr/>
          <p:nvPr/>
        </p:nvSpPr>
        <p:spPr>
          <a:xfrm>
            <a:off x="1233106" y="5698558"/>
            <a:ext cx="10197108" cy="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AutoShape 25">
            <a:extLst>
              <a:ext uri="{FF2B5EF4-FFF2-40B4-BE49-F238E27FC236}">
                <a16:creationId xmlns:a16="http://schemas.microsoft.com/office/drawing/2014/main" id="{E4CBDD88-B3C8-9B2A-9EC4-34FE63718A16}"/>
              </a:ext>
            </a:extLst>
          </p:cNvPr>
          <p:cNvSpPr/>
          <p:nvPr/>
        </p:nvSpPr>
        <p:spPr>
          <a:xfrm>
            <a:off x="1291961" y="3224863"/>
            <a:ext cx="1013825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utoShape 26">
            <a:extLst>
              <a:ext uri="{FF2B5EF4-FFF2-40B4-BE49-F238E27FC236}">
                <a16:creationId xmlns:a16="http://schemas.microsoft.com/office/drawing/2014/main" id="{3D8D34D5-AEAC-85A5-13F1-7C31E4DDE413}"/>
              </a:ext>
            </a:extLst>
          </p:cNvPr>
          <p:cNvSpPr/>
          <p:nvPr/>
        </p:nvSpPr>
        <p:spPr>
          <a:xfrm>
            <a:off x="1281948" y="4373372"/>
            <a:ext cx="1013825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AutoShape 27">
            <a:extLst>
              <a:ext uri="{FF2B5EF4-FFF2-40B4-BE49-F238E27FC236}">
                <a16:creationId xmlns:a16="http://schemas.microsoft.com/office/drawing/2014/main" id="{E9E269C7-5025-BCD3-28F6-BFDF130C7612}"/>
              </a:ext>
            </a:extLst>
          </p:cNvPr>
          <p:cNvSpPr/>
          <p:nvPr/>
        </p:nvSpPr>
        <p:spPr>
          <a:xfrm flipV="1">
            <a:off x="1253078" y="2213015"/>
            <a:ext cx="43193" cy="348554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AutoShape 28">
            <a:extLst>
              <a:ext uri="{FF2B5EF4-FFF2-40B4-BE49-F238E27FC236}">
                <a16:creationId xmlns:a16="http://schemas.microsoft.com/office/drawing/2014/main" id="{EF5C5AF8-1C61-7939-B168-2726CD164692}"/>
              </a:ext>
            </a:extLst>
          </p:cNvPr>
          <p:cNvSpPr/>
          <p:nvPr/>
        </p:nvSpPr>
        <p:spPr>
          <a:xfrm flipV="1">
            <a:off x="4663908" y="2233226"/>
            <a:ext cx="27992" cy="34855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AutoShape 29">
            <a:extLst>
              <a:ext uri="{FF2B5EF4-FFF2-40B4-BE49-F238E27FC236}">
                <a16:creationId xmlns:a16="http://schemas.microsoft.com/office/drawing/2014/main" id="{B50ECB9B-3DC4-0C71-823C-CDCA1D2C57D6}"/>
              </a:ext>
            </a:extLst>
          </p:cNvPr>
          <p:cNvSpPr/>
          <p:nvPr/>
        </p:nvSpPr>
        <p:spPr>
          <a:xfrm flipH="1" flipV="1">
            <a:off x="8042803" y="2223065"/>
            <a:ext cx="13323" cy="34956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AutoShape 30">
            <a:extLst>
              <a:ext uri="{FF2B5EF4-FFF2-40B4-BE49-F238E27FC236}">
                <a16:creationId xmlns:a16="http://schemas.microsoft.com/office/drawing/2014/main" id="{36DBFB7A-E1F5-E46B-72FD-5E262B1CD424}"/>
              </a:ext>
            </a:extLst>
          </p:cNvPr>
          <p:cNvSpPr/>
          <p:nvPr/>
        </p:nvSpPr>
        <p:spPr>
          <a:xfrm flipV="1">
            <a:off x="11418878" y="2203381"/>
            <a:ext cx="9265" cy="35153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33">
            <a:extLst>
              <a:ext uri="{FF2B5EF4-FFF2-40B4-BE49-F238E27FC236}">
                <a16:creationId xmlns:a16="http://schemas.microsoft.com/office/drawing/2014/main" id="{7C028602-66AF-ACE9-DACE-D7B5643F6897}"/>
              </a:ext>
            </a:extLst>
          </p:cNvPr>
          <p:cNvSpPr txBox="1"/>
          <p:nvPr/>
        </p:nvSpPr>
        <p:spPr>
          <a:xfrm>
            <a:off x="1337140" y="3522495"/>
            <a:ext cx="315358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b="1" dirty="0">
                <a:solidFill>
                  <a:srgbClr val="1C411F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Implement tiered rewards based on tenure</a:t>
            </a:r>
          </a:p>
        </p:txBody>
      </p:sp>
      <p:sp>
        <p:nvSpPr>
          <p:cNvPr id="95" name="TextBox 34">
            <a:extLst>
              <a:ext uri="{FF2B5EF4-FFF2-40B4-BE49-F238E27FC236}">
                <a16:creationId xmlns:a16="http://schemas.microsoft.com/office/drawing/2014/main" id="{18CDDDAE-EC30-0411-0D37-1A45EA04DBD3}"/>
              </a:ext>
            </a:extLst>
          </p:cNvPr>
          <p:cNvSpPr txBox="1"/>
          <p:nvPr/>
        </p:nvSpPr>
        <p:spPr>
          <a:xfrm>
            <a:off x="4794334" y="3516859"/>
            <a:ext cx="312268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Reward long-term customers to encourage longer tenure</a:t>
            </a:r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59F36E77-04E3-C9F1-FB7A-53FB989EE496}"/>
              </a:ext>
            </a:extLst>
          </p:cNvPr>
          <p:cNvSpPr txBox="1"/>
          <p:nvPr/>
        </p:nvSpPr>
        <p:spPr>
          <a:xfrm>
            <a:off x="8194890" y="3513328"/>
            <a:ext cx="3153338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8308" lvl="1">
              <a:lnSpc>
                <a:spcPts val="2053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Churned customers have significantly shorter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tenures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. </a:t>
            </a:r>
          </a:p>
        </p:txBody>
      </p:sp>
      <p:sp>
        <p:nvSpPr>
          <p:cNvPr id="97" name="AutoShape 36">
            <a:extLst>
              <a:ext uri="{FF2B5EF4-FFF2-40B4-BE49-F238E27FC236}">
                <a16:creationId xmlns:a16="http://schemas.microsoft.com/office/drawing/2014/main" id="{EA6099FE-AD25-C327-8953-82C9ED8843EB}"/>
              </a:ext>
            </a:extLst>
          </p:cNvPr>
          <p:cNvSpPr/>
          <p:nvPr/>
        </p:nvSpPr>
        <p:spPr>
          <a:xfrm flipH="1">
            <a:off x="843772" y="2678401"/>
            <a:ext cx="30576" cy="2613723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triangle" w="lg" len="med"/>
            <a:tailEnd type="triangle" w="lg" len="med"/>
          </a:ln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37">
            <a:extLst>
              <a:ext uri="{FF2B5EF4-FFF2-40B4-BE49-F238E27FC236}">
                <a16:creationId xmlns:a16="http://schemas.microsoft.com/office/drawing/2014/main" id="{7A1296AC-6A40-8AB1-8C76-2BC92B298954}"/>
              </a:ext>
            </a:extLst>
          </p:cNvPr>
          <p:cNvSpPr txBox="1"/>
          <p:nvPr/>
        </p:nvSpPr>
        <p:spPr>
          <a:xfrm>
            <a:off x="646199" y="2296844"/>
            <a:ext cx="463351" cy="239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High</a:t>
            </a:r>
          </a:p>
        </p:txBody>
      </p:sp>
      <p:sp>
        <p:nvSpPr>
          <p:cNvPr id="99" name="TextBox 38">
            <a:extLst>
              <a:ext uri="{FF2B5EF4-FFF2-40B4-BE49-F238E27FC236}">
                <a16:creationId xmlns:a16="http://schemas.microsoft.com/office/drawing/2014/main" id="{B28EC386-7310-A115-3724-B1F836F0FB86}"/>
              </a:ext>
            </a:extLst>
          </p:cNvPr>
          <p:cNvSpPr txBox="1"/>
          <p:nvPr/>
        </p:nvSpPr>
        <p:spPr>
          <a:xfrm>
            <a:off x="619142" y="5367506"/>
            <a:ext cx="43072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00BF63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2469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808766" y="2887826"/>
            <a:ext cx="2574468" cy="54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554D-3828-2DBB-1477-7275E604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4869-3F82-B66F-228E-E80AF64DE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930" y="2318622"/>
            <a:ext cx="9922140" cy="2220755"/>
          </a:xfrm>
        </p:spPr>
        <p:txBody>
          <a:bodyPr>
            <a:noAutofit/>
          </a:bodyPr>
          <a:lstStyle/>
          <a:p>
            <a:pPr algn="ctr">
              <a:lnSpc>
                <a:spcPts val="4549"/>
              </a:lnSpc>
            </a:pPr>
            <a:b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Disclaimer</a:t>
            </a:r>
            <a:b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This presentation is mainly intended for CX Manager. Technical explanations are 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intentionally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minimized to match the business stakeholder interest.</a:t>
            </a:r>
            <a:endParaRPr lang="en-US" sz="2800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2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95AFB6A-A7DC-4EAF-ACF4-31C38EC81F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5" progId="TCLayout.ActiveDocument.1">
                  <p:embed/>
                </p:oleObj>
              </mc:Choice>
              <mc:Fallback>
                <p:oleObj name="think-cell Slide" r:id="rId5" imgW="344" imgH="34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95AFB6A-A7DC-4EAF-ACF4-31C38EC81F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Rectangle 134" hidden="1">
            <a:extLst>
              <a:ext uri="{FF2B5EF4-FFF2-40B4-BE49-F238E27FC236}">
                <a16:creationId xmlns:a16="http://schemas.microsoft.com/office/drawing/2014/main" id="{35A648C3-A63D-4D7B-B791-15F2F1B449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36A57-88E9-4D02-B9DB-589801AC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08" y="465546"/>
            <a:ext cx="11144812" cy="560997"/>
          </a:xfrm>
        </p:spPr>
        <p:txBody>
          <a:bodyPr vert="horz"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E60802-9CFC-0028-E6F2-6139541FF773}"/>
              </a:ext>
            </a:extLst>
          </p:cNvPr>
          <p:cNvCxnSpPr>
            <a:cxnSpLocks/>
          </p:cNvCxnSpPr>
          <p:nvPr/>
        </p:nvCxnSpPr>
        <p:spPr>
          <a:xfrm>
            <a:off x="574898" y="115624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259D11-B3C2-39AA-64A2-51D1166EAC63}"/>
              </a:ext>
            </a:extLst>
          </p:cNvPr>
          <p:cNvSpPr txBox="1"/>
          <p:nvPr/>
        </p:nvSpPr>
        <p:spPr>
          <a:xfrm>
            <a:off x="490326" y="1406266"/>
            <a:ext cx="11191247" cy="1200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telecommunication industry with high customer acquisition costs, addressing churn is crucial</a:t>
            </a:r>
            <a:endParaRPr lang="en-ID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acquiring customers is 5x higher than retaining new ones.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churn rates and costly customer acquisition can severely hinder a company's growth and profitability.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70ADE-BC6B-B4CC-DE8A-CBB000F5EBB4}"/>
              </a:ext>
            </a:extLst>
          </p:cNvPr>
          <p:cNvSpPr txBox="1"/>
          <p:nvPr/>
        </p:nvSpPr>
        <p:spPr>
          <a:xfrm>
            <a:off x="490326" y="2815870"/>
            <a:ext cx="11413496" cy="157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churn rate is 5% higher than the industry average of 21%, making a reduction imperative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of a total of 7,043 customers, 1,186 have left the company, resulting in a churn rate of approximately </a:t>
            </a:r>
            <a:r>
              <a:rPr lang="en-ID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would require an investment CAC of approximately $823,084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new customer.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 the churn rate by 10% could significantly lower the costs associated with acquiring new customers.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8F124-1D18-3B30-5992-1A2B5F967D36}"/>
              </a:ext>
            </a:extLst>
          </p:cNvPr>
          <p:cNvSpPr txBox="1"/>
          <p:nvPr/>
        </p:nvSpPr>
        <p:spPr>
          <a:xfrm>
            <a:off x="490325" y="4594805"/>
            <a:ext cx="11191247" cy="157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analysing customer churn based on behaviour enables a 8% reduction in churn rate</a:t>
            </a:r>
            <a:endParaRPr lang="en-ID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solution could reduce CAC by </a:t>
            </a:r>
            <a:r>
              <a:rPr lang="en-ID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% or 2.6x more efficient.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proposed solution highlights tenure and </a:t>
            </a:r>
            <a:r>
              <a:rPr lang="en-ID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charges </a:t>
            </a:r>
            <a:r>
              <a:rPr lang="en-ID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key predictors of customer churn.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Doing interventions on at-risk customers based on these features possible reduce churn rate to 18,5%.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CAE43E-EE9D-6302-9B6A-5AE9D99AF602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6C32AA-5D31-5D72-D588-5E29EE6B6956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F1716-3E90-1676-7696-3C76E27BA2B5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51622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88E084-A01C-A5DA-054A-67E5051044C5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61FD21-5B0E-77E0-3F25-9F99AD431CA4}"/>
              </a:ext>
            </a:extLst>
          </p:cNvPr>
          <p:cNvSpPr txBox="1"/>
          <p:nvPr/>
        </p:nvSpPr>
        <p:spPr>
          <a:xfrm>
            <a:off x="706044" y="1679197"/>
            <a:ext cx="5095316" cy="362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customer churn?</a:t>
            </a:r>
          </a:p>
          <a:p>
            <a:pPr>
              <a:lnSpc>
                <a:spcPct val="150000"/>
              </a:lnSpc>
              <a:spcBef>
                <a:spcPts val="130"/>
              </a:spcBef>
            </a:pP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3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churn happens when customers stop using a product or services, requiring the company to acquire new customers to maintain its base.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 acquisition costs at $694 per person and retention at $173.3 per person*,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churn rates and costly acquisitions can hinder business growth and profits.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85401-2B29-B461-605A-4EE3B3948EB6}"/>
              </a:ext>
            </a:extLst>
          </p:cNvPr>
          <p:cNvSpPr txBox="1"/>
          <p:nvPr/>
        </p:nvSpPr>
        <p:spPr>
          <a:xfrm>
            <a:off x="7245288" y="2603681"/>
            <a:ext cx="1985838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ts val="192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F37E0-969E-4579-57E3-E9B97FF5EE08}"/>
              </a:ext>
            </a:extLst>
          </p:cNvPr>
          <p:cNvSpPr/>
          <p:nvPr/>
        </p:nvSpPr>
        <p:spPr>
          <a:xfrm>
            <a:off x="5801360" y="1930356"/>
            <a:ext cx="370268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Costumer Acquisition Cost (CAC)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pPr algn="r"/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 retention cost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41151-6027-1421-DE65-3029A5815A57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05598B-BFF1-9C05-171F-77D6A91C0F1C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B6DF1-F0DF-8AD9-FBF5-6E17A960E7AE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3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89916CE-3C27-491B-9D89-13E5AFCB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30" y="216331"/>
            <a:ext cx="11281681" cy="8313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churn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Key insights and business consequences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43F3FA-2B7A-4B84-3D39-07F7A3CB44D7}"/>
              </a:ext>
            </a:extLst>
          </p:cNvPr>
          <p:cNvSpPr txBox="1"/>
          <p:nvPr/>
        </p:nvSpPr>
        <p:spPr>
          <a:xfrm>
            <a:off x="706044" y="6000811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*Reference link: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Average CAC by industry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D21EC1A-51C8-0086-C04A-3D017B9E1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59" t="7741" r="14225" b="7558"/>
          <a:stretch/>
        </p:blipFill>
        <p:spPr bwMode="auto">
          <a:xfrm>
            <a:off x="9429889" y="1816482"/>
            <a:ext cx="1924860" cy="34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A496-071E-99A7-4A2C-6B5460501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528EF2B-8622-1270-B85F-D202233E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4" y="2393379"/>
            <a:ext cx="4606325" cy="3870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C82AA-B0B1-CAE3-F165-56C98CA5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31" y="216331"/>
            <a:ext cx="11271634" cy="83130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churn rate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exceeded the 21% telco average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we need strategy for significant reduction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60BD10-3952-A0D1-DF87-E14DEF2E230A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E5F88C-48FB-9729-A29B-1B8A281610BC}"/>
              </a:ext>
            </a:extLst>
          </p:cNvPr>
          <p:cNvSpPr txBox="1"/>
          <p:nvPr/>
        </p:nvSpPr>
        <p:spPr>
          <a:xfrm>
            <a:off x="699470" y="1474445"/>
            <a:ext cx="4575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How many customers left?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02F6C9-685B-97CB-0566-A68EF06E6CB3}"/>
              </a:ext>
            </a:extLst>
          </p:cNvPr>
          <p:cNvGrpSpPr/>
          <p:nvPr/>
        </p:nvGrpSpPr>
        <p:grpSpPr>
          <a:xfrm>
            <a:off x="5905330" y="1744671"/>
            <a:ext cx="5509598" cy="4699483"/>
            <a:chOff x="5516545" y="1518160"/>
            <a:chExt cx="6181020" cy="469948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69436D-9B66-1F5F-C62C-1AF7220D41F1}"/>
                </a:ext>
              </a:extLst>
            </p:cNvPr>
            <p:cNvGrpSpPr/>
            <p:nvPr/>
          </p:nvGrpSpPr>
          <p:grpSpPr>
            <a:xfrm>
              <a:off x="5516545" y="1518160"/>
              <a:ext cx="6181020" cy="4699483"/>
              <a:chOff x="6075844" y="1534935"/>
              <a:chExt cx="5128985" cy="4178177"/>
            </a:xfrm>
          </p:grpSpPr>
          <p:sp>
            <p:nvSpPr>
              <p:cNvPr id="24" name="TextBox 4">
                <a:extLst>
                  <a:ext uri="{FF2B5EF4-FFF2-40B4-BE49-F238E27FC236}">
                    <a16:creationId xmlns:a16="http://schemas.microsoft.com/office/drawing/2014/main" id="{F2B48636-0D9E-4851-4ED7-9F13A162B8AF}"/>
                  </a:ext>
                </a:extLst>
              </p:cNvPr>
              <p:cNvSpPr txBox="1"/>
              <p:nvPr/>
            </p:nvSpPr>
            <p:spPr>
              <a:xfrm>
                <a:off x="6075844" y="1550656"/>
                <a:ext cx="5128985" cy="4162456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820"/>
                  </a:lnSpc>
                </a:pPr>
                <a:endParaRPr sz="1200"/>
              </a:p>
            </p:txBody>
          </p:sp>
          <p:sp>
            <p:nvSpPr>
              <p:cNvPr id="28" name="TextBox 15">
                <a:extLst>
                  <a:ext uri="{FF2B5EF4-FFF2-40B4-BE49-F238E27FC236}">
                    <a16:creationId xmlns:a16="http://schemas.microsoft.com/office/drawing/2014/main" id="{05F7CACA-F0B8-8C7A-6B3F-3191E3A3E767}"/>
                  </a:ext>
                </a:extLst>
              </p:cNvPr>
              <p:cNvSpPr txBox="1"/>
              <p:nvPr/>
            </p:nvSpPr>
            <p:spPr>
              <a:xfrm>
                <a:off x="6075844" y="1550656"/>
                <a:ext cx="5128985" cy="551047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820"/>
                  </a:lnSpc>
                </a:pPr>
                <a:endParaRPr sz="12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96EAA4-CC2C-C3C3-1C81-E1DC7B191989}"/>
                  </a:ext>
                </a:extLst>
              </p:cNvPr>
              <p:cNvSpPr txBox="1"/>
              <p:nvPr/>
            </p:nvSpPr>
            <p:spPr>
              <a:xfrm>
                <a:off x="7199636" y="1534935"/>
                <a:ext cx="2881399" cy="355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2000" b="1" dirty="0">
                    <a:solidFill>
                      <a:srgbClr val="1C411F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Key </a:t>
                </a:r>
                <a:r>
                  <a:rPr lang="en-ID" sz="2000" b="1" dirty="0">
                    <a:solidFill>
                      <a:srgbClr val="1C41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ID" sz="2000" b="1" dirty="0">
                    <a:solidFill>
                      <a:srgbClr val="1C411F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ighlights </a:t>
                </a:r>
              </a:p>
            </p:txBody>
          </p:sp>
        </p:grpSp>
        <p:sp>
          <p:nvSpPr>
            <p:cNvPr id="4" name="TextBox 7">
              <a:extLst>
                <a:ext uri="{FF2B5EF4-FFF2-40B4-BE49-F238E27FC236}">
                  <a16:creationId xmlns:a16="http://schemas.microsoft.com/office/drawing/2014/main" id="{A0F83441-0158-694B-DD89-E9295C809FAF}"/>
                </a:ext>
              </a:extLst>
            </p:cNvPr>
            <p:cNvSpPr txBox="1"/>
            <p:nvPr/>
          </p:nvSpPr>
          <p:spPr>
            <a:xfrm>
              <a:off x="5566733" y="2320397"/>
              <a:ext cx="5919866" cy="30469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88639" lvl="1" indent="-194320">
                <a:buFont typeface="Arial"/>
                <a:buChar char="•"/>
              </a:pPr>
              <a:r>
                <a:rPr lang="en-US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Out of a total of 7,043 customers, and 1,186 have left the company. This represents a </a:t>
              </a:r>
              <a:r>
                <a:rPr lang="en-US" b="1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churn rate of approximately 26%.</a:t>
              </a:r>
            </a:p>
            <a:p>
              <a:pPr marL="388639" lvl="1" indent="-194320">
                <a:buFont typeface="Arial"/>
                <a:buChar char="•"/>
              </a:pPr>
              <a:r>
                <a:rPr lang="en-US" b="1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To maintain the current customer base</a:t>
              </a:r>
              <a:r>
                <a:rPr lang="en-US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, the company would need to acquire at least 1,186 new customers</a:t>
              </a:r>
            </a:p>
            <a:p>
              <a:pPr marL="937269" lvl="2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CAC: $694 x 1,186 customers =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$823,084</a:t>
              </a:r>
            </a:p>
            <a:p>
              <a:pPr marL="937269" lvl="2" indent="-285750">
                <a:buFont typeface="Courier New" panose="02070309020205020404" pitchFamily="49" charset="0"/>
                <a:buChar char="o"/>
              </a:pPr>
              <a:r>
                <a:rPr lang="en-US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This amount is 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ONLY</a:t>
              </a:r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 for CAC </a:t>
              </a:r>
              <a:r>
                <a:rPr lang="en-US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to balance the revenue.</a:t>
              </a:r>
            </a:p>
            <a:p>
              <a:pPr marL="388639" lvl="1" indent="-194320">
                <a:buFont typeface="Arial"/>
                <a:buChar char="•"/>
              </a:pPr>
              <a:r>
                <a:rPr lang="en-US" b="1" dirty="0"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Effective churn reduction</a:t>
              </a:r>
              <a:r>
                <a:rPr lang="en-US" dirty="0"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 </a:t>
              </a:r>
              <a:r>
                <a:rPr lang="en-US" dirty="0">
                  <a:solidFill>
                    <a:srgbClr val="000001"/>
                  </a:solidFill>
                  <a:latin typeface="Arial" panose="020B0604020202020204" pitchFamily="34" charset="0"/>
                  <a:ea typeface="Poppins Light"/>
                  <a:cs typeface="Arial" panose="020B0604020202020204" pitchFamily="34" charset="0"/>
                  <a:sym typeface="Poppins Light"/>
                </a:rPr>
                <a:t>can significantly lower cost for acquiring new customers.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4CC3C9-D6F6-0878-E3DA-95A21AF9CB5D}"/>
              </a:ext>
            </a:extLst>
          </p:cNvPr>
          <p:cNvGrpSpPr/>
          <p:nvPr/>
        </p:nvGrpSpPr>
        <p:grpSpPr>
          <a:xfrm>
            <a:off x="641303" y="2464392"/>
            <a:ext cx="4468965" cy="3725745"/>
            <a:chOff x="560591" y="2185918"/>
            <a:chExt cx="4671545" cy="39384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20348F-BFDA-EEBE-372A-EC2B44376111}"/>
                </a:ext>
              </a:extLst>
            </p:cNvPr>
            <p:cNvSpPr txBox="1"/>
            <p:nvPr/>
          </p:nvSpPr>
          <p:spPr>
            <a:xfrm>
              <a:off x="560591" y="2185918"/>
              <a:ext cx="1086760" cy="5530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ID" sz="1400" dirty="0">
                  <a:latin typeface="Arial" panose="020B0604020202020204" pitchFamily="34" charset="0"/>
                  <a:cs typeface="Arial" panose="020B0604020202020204" pitchFamily="34" charset="0"/>
                </a:rPr>
                <a:t>73.5</a:t>
              </a:r>
              <a:r>
                <a:rPr lang="en-ID" sz="140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  <a:p>
              <a:pPr algn="ctr"/>
              <a:r>
                <a:rPr lang="en-ID" sz="140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Not Churn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5EBA76-3327-C3B1-124C-FB11A7E68440}"/>
                </a:ext>
              </a:extLst>
            </p:cNvPr>
            <p:cNvSpPr txBox="1"/>
            <p:nvPr/>
          </p:nvSpPr>
          <p:spPr>
            <a:xfrm>
              <a:off x="4257446" y="5571282"/>
              <a:ext cx="974690" cy="5530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ID" sz="140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26.5%</a:t>
              </a:r>
            </a:p>
            <a:p>
              <a:pPr algn="ctr"/>
              <a:r>
                <a:rPr lang="en-ID" sz="140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Churn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D4640F-D4A6-67C1-E59A-298766A18FE2}"/>
                </a:ext>
              </a:extLst>
            </p:cNvPr>
            <p:cNvSpPr txBox="1"/>
            <p:nvPr/>
          </p:nvSpPr>
          <p:spPr>
            <a:xfrm>
              <a:off x="1797878" y="3689523"/>
              <a:ext cx="2340563" cy="7483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ID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Total:</a:t>
              </a:r>
            </a:p>
            <a:p>
              <a:pPr algn="ctr"/>
              <a:r>
                <a:rPr lang="en-ID" sz="20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7043 Customers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5B21DA-D0F3-C857-A549-128C35D817C6}"/>
              </a:ext>
            </a:extLst>
          </p:cNvPr>
          <p:cNvSpPr txBox="1"/>
          <p:nvPr/>
        </p:nvSpPr>
        <p:spPr>
          <a:xfrm>
            <a:off x="699470" y="1841666"/>
            <a:ext cx="5205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vs non-churn customers (% of people)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C242BF-880E-E6B5-E75D-38962AF1FAED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E9005A-BD49-AC4A-527E-C8E2282FF268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28AF2B-4F7E-E49F-C1CD-539905718CAC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B3F79-069A-E796-C054-4A1F0723B0CB}"/>
              </a:ext>
            </a:extLst>
          </p:cNvPr>
          <p:cNvSpPr txBox="1"/>
          <p:nvPr/>
        </p:nvSpPr>
        <p:spPr>
          <a:xfrm>
            <a:off x="2987427" y="4864489"/>
            <a:ext cx="93242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ID" sz="1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D7539-B6EE-F17E-1AAB-D6ACA974769F}"/>
              </a:ext>
            </a:extLst>
          </p:cNvPr>
          <p:cNvSpPr txBox="1"/>
          <p:nvPr/>
        </p:nvSpPr>
        <p:spPr>
          <a:xfrm>
            <a:off x="1965482" y="3394710"/>
            <a:ext cx="932423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ID" sz="1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91DC8-33BF-5FAE-989A-A57E5321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F0FC-BA50-1083-5829-50F67403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30" y="216331"/>
            <a:ext cx="11281681" cy="8313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should we do now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 reduce churn rate?</a:t>
            </a:r>
            <a:endParaRPr lang="en-US" sz="3200" b="1" dirty="0">
              <a:solidFill>
                <a:srgbClr val="1C4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1452D-395F-4E9B-0F1B-F3A2F04EF3DB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1" name="Group 2">
            <a:extLst>
              <a:ext uri="{FF2B5EF4-FFF2-40B4-BE49-F238E27FC236}">
                <a16:creationId xmlns:a16="http://schemas.microsoft.com/office/drawing/2014/main" id="{EC1772D9-F591-6FED-9FFC-C1BC11CB9694}"/>
              </a:ext>
            </a:extLst>
          </p:cNvPr>
          <p:cNvGrpSpPr/>
          <p:nvPr/>
        </p:nvGrpSpPr>
        <p:grpSpPr>
          <a:xfrm>
            <a:off x="6271405" y="1612648"/>
            <a:ext cx="5128985" cy="4114236"/>
            <a:chOff x="0" y="0"/>
            <a:chExt cx="2026265" cy="1625377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E6788CE-BAE0-1072-0A55-76A84ED5532A}"/>
                </a:ext>
              </a:extLst>
            </p:cNvPr>
            <p:cNvSpPr/>
            <p:nvPr/>
          </p:nvSpPr>
          <p:spPr>
            <a:xfrm>
              <a:off x="0" y="0"/>
              <a:ext cx="2026265" cy="1625377"/>
            </a:xfrm>
            <a:custGeom>
              <a:avLst/>
              <a:gdLst/>
              <a:ahLst/>
              <a:cxnLst/>
              <a:rect l="l" t="t" r="r" b="b"/>
              <a:pathLst>
                <a:path w="2026265" h="1625377">
                  <a:moveTo>
                    <a:pt x="0" y="0"/>
                  </a:moveTo>
                  <a:lnTo>
                    <a:pt x="2026265" y="0"/>
                  </a:lnTo>
                  <a:lnTo>
                    <a:pt x="2026265" y="1625377"/>
                  </a:lnTo>
                  <a:lnTo>
                    <a:pt x="0" y="16253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F59B8C09-CDFC-869C-D27D-4DDDADC6DB67}"/>
                </a:ext>
              </a:extLst>
            </p:cNvPr>
            <p:cNvSpPr txBox="1"/>
            <p:nvPr/>
          </p:nvSpPr>
          <p:spPr>
            <a:xfrm>
              <a:off x="0" y="-19050"/>
              <a:ext cx="2026265" cy="164442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 sz="1200"/>
            </a:p>
          </p:txBody>
        </p:sp>
      </p:grpSp>
      <p:grpSp>
        <p:nvGrpSpPr>
          <p:cNvPr id="19" name="Group 6">
            <a:extLst>
              <a:ext uri="{FF2B5EF4-FFF2-40B4-BE49-F238E27FC236}">
                <a16:creationId xmlns:a16="http://schemas.microsoft.com/office/drawing/2014/main" id="{785C9D80-ADC1-EE27-D3B7-E8920CE6ADFF}"/>
              </a:ext>
            </a:extLst>
          </p:cNvPr>
          <p:cNvGrpSpPr/>
          <p:nvPr/>
        </p:nvGrpSpPr>
        <p:grpSpPr>
          <a:xfrm>
            <a:off x="651548" y="1612648"/>
            <a:ext cx="5828737" cy="4114236"/>
            <a:chOff x="0" y="0"/>
            <a:chExt cx="2302711" cy="1625377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D04109F-50F3-9151-1950-B4885B7EBF7F}"/>
                </a:ext>
              </a:extLst>
            </p:cNvPr>
            <p:cNvSpPr/>
            <p:nvPr/>
          </p:nvSpPr>
          <p:spPr>
            <a:xfrm>
              <a:off x="0" y="0"/>
              <a:ext cx="2302711" cy="1625377"/>
            </a:xfrm>
            <a:custGeom>
              <a:avLst/>
              <a:gdLst/>
              <a:ahLst/>
              <a:cxnLst/>
              <a:rect l="l" t="t" r="r" b="b"/>
              <a:pathLst>
                <a:path w="2302711" h="1625377">
                  <a:moveTo>
                    <a:pt x="2099511" y="0"/>
                  </a:moveTo>
                  <a:lnTo>
                    <a:pt x="0" y="0"/>
                  </a:lnTo>
                  <a:lnTo>
                    <a:pt x="0" y="1625377"/>
                  </a:lnTo>
                  <a:lnTo>
                    <a:pt x="2099511" y="1625377"/>
                  </a:lnTo>
                  <a:lnTo>
                    <a:pt x="2302711" y="812689"/>
                  </a:lnTo>
                  <a:lnTo>
                    <a:pt x="2099511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C17C95B9-0988-F33F-CC48-FA386EF067CD}"/>
                </a:ext>
              </a:extLst>
            </p:cNvPr>
            <p:cNvSpPr txBox="1"/>
            <p:nvPr/>
          </p:nvSpPr>
          <p:spPr>
            <a:xfrm>
              <a:off x="0" y="-19050"/>
              <a:ext cx="2188411" cy="164442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 sz="1200"/>
            </a:p>
          </p:txBody>
        </p:sp>
      </p:grpSp>
      <p:grpSp>
        <p:nvGrpSpPr>
          <p:cNvPr id="22" name="Group 9">
            <a:extLst>
              <a:ext uri="{FF2B5EF4-FFF2-40B4-BE49-F238E27FC236}">
                <a16:creationId xmlns:a16="http://schemas.microsoft.com/office/drawing/2014/main" id="{FB1195A8-69DF-5EBE-2651-62651ED0F865}"/>
              </a:ext>
            </a:extLst>
          </p:cNvPr>
          <p:cNvGrpSpPr/>
          <p:nvPr/>
        </p:nvGrpSpPr>
        <p:grpSpPr>
          <a:xfrm>
            <a:off x="651548" y="1618421"/>
            <a:ext cx="5414307" cy="483862"/>
            <a:chOff x="0" y="0"/>
            <a:chExt cx="2138986" cy="191155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3ED063E-9937-A3B2-1440-CD422D0D801A}"/>
                </a:ext>
              </a:extLst>
            </p:cNvPr>
            <p:cNvSpPr/>
            <p:nvPr/>
          </p:nvSpPr>
          <p:spPr>
            <a:xfrm>
              <a:off x="0" y="0"/>
              <a:ext cx="2138986" cy="191155"/>
            </a:xfrm>
            <a:custGeom>
              <a:avLst/>
              <a:gdLst/>
              <a:ahLst/>
              <a:cxnLst/>
              <a:rect l="l" t="t" r="r" b="b"/>
              <a:pathLst>
                <a:path w="2138986" h="191155">
                  <a:moveTo>
                    <a:pt x="0" y="0"/>
                  </a:moveTo>
                  <a:lnTo>
                    <a:pt x="2138986" y="0"/>
                  </a:lnTo>
                  <a:lnTo>
                    <a:pt x="2138986" y="191155"/>
                  </a:lnTo>
                  <a:lnTo>
                    <a:pt x="0" y="191155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9B40BC0C-8B7A-0015-11C8-5C1DE5EE8ACB}"/>
                </a:ext>
              </a:extLst>
            </p:cNvPr>
            <p:cNvSpPr txBox="1"/>
            <p:nvPr/>
          </p:nvSpPr>
          <p:spPr>
            <a:xfrm>
              <a:off x="0" y="-19050"/>
              <a:ext cx="2138986" cy="21020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 sz="1200"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7BC34E28-D0C8-616B-770D-20C92884C1C4}"/>
              </a:ext>
            </a:extLst>
          </p:cNvPr>
          <p:cNvSpPr txBox="1"/>
          <p:nvPr/>
        </p:nvSpPr>
        <p:spPr>
          <a:xfrm>
            <a:off x="6428828" y="2371885"/>
            <a:ext cx="4814137" cy="252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39" lvl="1" indent="-194320">
              <a:lnSpc>
                <a:spcPts val="216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Business metric</a:t>
            </a:r>
          </a:p>
          <a:p>
            <a:pPr marL="777279" lvl="2" indent="-259093">
              <a:lnSpc>
                <a:spcPts val="2160"/>
              </a:lnSpc>
              <a:buFont typeface="Arial"/>
              <a:buChar char="⚬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Churn rate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Percentage of customers who stop purchasing.</a:t>
            </a:r>
          </a:p>
          <a:p>
            <a:pPr marL="518186" lvl="2">
              <a:lnSpc>
                <a:spcPts val="216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Poppins Light"/>
              <a:cs typeface="Arial" panose="020B0604020202020204" pitchFamily="34" charset="0"/>
              <a:sym typeface="Poppins Light"/>
            </a:endParaRPr>
          </a:p>
          <a:p>
            <a:pPr marL="388639" lvl="1" indent="-194320">
              <a:lnSpc>
                <a:spcPts val="216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Machine learning metric</a:t>
            </a:r>
          </a:p>
          <a:p>
            <a:pPr marL="777279" lvl="2" indent="-259093">
              <a:lnSpc>
                <a:spcPts val="2160"/>
              </a:lnSpc>
              <a:buFont typeface="Arial"/>
              <a:buChar char="⚬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F5 score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Evaluates how effectively our model identifies customers are likely to churn, focusing on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capturing as many potential churners as possible.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6AB308AE-B7F2-33DF-D093-1857BB38418F}"/>
              </a:ext>
            </a:extLst>
          </p:cNvPr>
          <p:cNvGrpSpPr/>
          <p:nvPr/>
        </p:nvGrpSpPr>
        <p:grpSpPr>
          <a:xfrm>
            <a:off x="6271405" y="1612648"/>
            <a:ext cx="5128985" cy="502827"/>
            <a:chOff x="0" y="0"/>
            <a:chExt cx="2026265" cy="198648"/>
          </a:xfrm>
        </p:grpSpPr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E0EEF4C6-DDA2-12CF-B2F5-0F296936BACB}"/>
                </a:ext>
              </a:extLst>
            </p:cNvPr>
            <p:cNvSpPr/>
            <p:nvPr/>
          </p:nvSpPr>
          <p:spPr>
            <a:xfrm>
              <a:off x="0" y="0"/>
              <a:ext cx="2026265" cy="198648"/>
            </a:xfrm>
            <a:custGeom>
              <a:avLst/>
              <a:gdLst/>
              <a:ahLst/>
              <a:cxnLst/>
              <a:rect l="l" t="t" r="r" b="b"/>
              <a:pathLst>
                <a:path w="2026265" h="198648">
                  <a:moveTo>
                    <a:pt x="0" y="0"/>
                  </a:moveTo>
                  <a:lnTo>
                    <a:pt x="2026265" y="0"/>
                  </a:lnTo>
                  <a:lnTo>
                    <a:pt x="2026265" y="198648"/>
                  </a:lnTo>
                  <a:lnTo>
                    <a:pt x="0" y="198648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50A2A21B-37DA-FDC8-C954-A085B12CB192}"/>
                </a:ext>
              </a:extLst>
            </p:cNvPr>
            <p:cNvSpPr txBox="1"/>
            <p:nvPr/>
          </p:nvSpPr>
          <p:spPr>
            <a:xfrm>
              <a:off x="0" y="-19050"/>
              <a:ext cx="2026265" cy="21769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20"/>
                </a:lnSpc>
              </a:pPr>
              <a:endParaRPr sz="1200"/>
            </a:p>
          </p:txBody>
        </p:sp>
      </p:grpSp>
      <p:sp>
        <p:nvSpPr>
          <p:cNvPr id="29" name="TextBox 16">
            <a:extLst>
              <a:ext uri="{FF2B5EF4-FFF2-40B4-BE49-F238E27FC236}">
                <a16:creationId xmlns:a16="http://schemas.microsoft.com/office/drawing/2014/main" id="{CB2A7B84-7E8E-3858-35D2-912C10580596}"/>
              </a:ext>
            </a:extLst>
          </p:cNvPr>
          <p:cNvSpPr txBox="1"/>
          <p:nvPr/>
        </p:nvSpPr>
        <p:spPr>
          <a:xfrm>
            <a:off x="815197" y="2371885"/>
            <a:ext cx="5456208" cy="3085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Goal</a:t>
            </a:r>
          </a:p>
          <a:p>
            <a:pPr marL="388639" lvl="1" indent="-194320">
              <a:lnSpc>
                <a:spcPts val="2160"/>
              </a:lnSpc>
              <a:buFont typeface="Arial"/>
              <a:buChar char="•"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Reduce the churn rate by 10% </a:t>
            </a:r>
            <a:r>
              <a:rPr lang="en-US" dirty="0"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to minimize our spending on CAC.</a:t>
            </a:r>
          </a:p>
          <a:p>
            <a:pPr marL="194319" lvl="1">
              <a:lnSpc>
                <a:spcPts val="2160"/>
              </a:lnSpc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Poppins Light"/>
              <a:cs typeface="Arial" panose="020B0604020202020204" pitchFamily="34" charset="0"/>
              <a:sym typeface="Poppins Light"/>
            </a:endParaRPr>
          </a:p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Approach</a:t>
            </a:r>
          </a:p>
          <a:p>
            <a:pPr marL="388639" lvl="1" indent="-194320">
              <a:lnSpc>
                <a:spcPts val="216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Analyze historical data to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understand possible churn factors. </a:t>
            </a:r>
          </a:p>
          <a:p>
            <a:pPr marL="388639" lvl="1" indent="-194320">
              <a:lnSpc>
                <a:spcPts val="216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Build a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classification model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to flag at-risk customers. </a:t>
            </a:r>
          </a:p>
          <a:p>
            <a:pPr marL="388639" lvl="1" indent="-194320">
              <a:lnSpc>
                <a:spcPts val="216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Identify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 key factors influencing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churn predictions.</a:t>
            </a: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35C9971A-A1E1-DE71-F319-D707F2B18AB1}"/>
              </a:ext>
            </a:extLst>
          </p:cNvPr>
          <p:cNvSpPr txBox="1"/>
          <p:nvPr/>
        </p:nvSpPr>
        <p:spPr>
          <a:xfrm>
            <a:off x="651548" y="1673926"/>
            <a:ext cx="5414307" cy="324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Poppins Semi-Bold"/>
                <a:cs typeface="Arial" panose="020B0604020202020204" pitchFamily="34" charset="0"/>
                <a:sym typeface="Poppins Semi-Bold"/>
              </a:rPr>
              <a:t>Goal &amp; approach</a:t>
            </a:r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76E9489A-551B-0ADF-010F-9320ABB57710}"/>
              </a:ext>
            </a:extLst>
          </p:cNvPr>
          <p:cNvSpPr txBox="1"/>
          <p:nvPr/>
        </p:nvSpPr>
        <p:spPr>
          <a:xfrm>
            <a:off x="6271405" y="1673926"/>
            <a:ext cx="5105398" cy="324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76"/>
              </a:lnSpc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Poppins Semi-Bold"/>
                <a:cs typeface="Arial" panose="020B0604020202020204" pitchFamily="34" charset="0"/>
                <a:sym typeface="Poppins Semi-Bold"/>
              </a:rPr>
              <a:t>Success measures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C089B-0CE7-E035-BED6-20CC1E42C13C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3078BE-F7AD-09F9-CDFA-01C4C4DD88D2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3853A3-D093-C48B-D2F8-1B85DE2B3ADD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5</a:t>
            </a:r>
          </a:p>
        </p:txBody>
      </p:sp>
    </p:spTree>
    <p:extLst>
      <p:ext uri="{BB962C8B-B14F-4D97-AF65-F5344CB8AC3E}">
        <p14:creationId xmlns:p14="http://schemas.microsoft.com/office/powerpoint/2010/main" val="254609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8692" y="1326083"/>
            <a:ext cx="9708322" cy="1060264"/>
            <a:chOff x="0" y="-171450"/>
            <a:chExt cx="19416644" cy="2120527"/>
          </a:xfrm>
        </p:grpSpPr>
        <p:grpSp>
          <p:nvGrpSpPr>
            <p:cNvPr id="3" name="Group 3"/>
            <p:cNvGrpSpPr/>
            <p:nvPr/>
          </p:nvGrpSpPr>
          <p:grpSpPr>
            <a:xfrm>
              <a:off x="1824610" y="0"/>
              <a:ext cx="17592034" cy="1949077"/>
              <a:chOff x="0" y="0"/>
              <a:chExt cx="3474970" cy="38500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474970" cy="385003"/>
              </a:xfrm>
              <a:custGeom>
                <a:avLst/>
                <a:gdLst/>
                <a:ahLst/>
                <a:cxnLst/>
                <a:rect l="l" t="t" r="r" b="b"/>
                <a:pathLst>
                  <a:path w="3474970" h="385003">
                    <a:moveTo>
                      <a:pt x="10562" y="0"/>
                    </a:moveTo>
                    <a:lnTo>
                      <a:pt x="3464408" y="0"/>
                    </a:lnTo>
                    <a:cubicBezTo>
                      <a:pt x="3470241" y="0"/>
                      <a:pt x="3474970" y="4729"/>
                      <a:pt x="3474970" y="10562"/>
                    </a:cubicBezTo>
                    <a:lnTo>
                      <a:pt x="3474970" y="374441"/>
                    </a:lnTo>
                    <a:cubicBezTo>
                      <a:pt x="3474970" y="380274"/>
                      <a:pt x="3470241" y="385003"/>
                      <a:pt x="3464408" y="385003"/>
                    </a:cubicBezTo>
                    <a:lnTo>
                      <a:pt x="10562" y="385003"/>
                    </a:lnTo>
                    <a:cubicBezTo>
                      <a:pt x="4729" y="385003"/>
                      <a:pt x="0" y="380274"/>
                      <a:pt x="0" y="374441"/>
                    </a:cubicBezTo>
                    <a:lnTo>
                      <a:pt x="0" y="10562"/>
                    </a:lnTo>
                    <a:cubicBezTo>
                      <a:pt x="0" y="4729"/>
                      <a:pt x="4729" y="0"/>
                      <a:pt x="10562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/>
              <a:lstStyle/>
              <a:p>
                <a:pPr defTabSz="609630"/>
                <a:endParaRPr lang="en-US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3474970" cy="40405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defTabSz="609630">
                  <a:lnSpc>
                    <a:spcPts val="1820"/>
                  </a:lnSpc>
                </a:pPr>
                <a:endParaRPr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437156" y="365998"/>
              <a:ext cx="16366946" cy="1231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427"/>
                </a:lnSpc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Churned customer profile</a:t>
              </a: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Evaluating customers’ demography, service subscriptions, billing &amp; payment behaviors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000" b="1" dirty="0">
                  <a:solidFill>
                    <a:srgbClr val="000000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8692" y="4762879"/>
            <a:ext cx="9708322" cy="1060264"/>
            <a:chOff x="0" y="-171450"/>
            <a:chExt cx="19416644" cy="2120527"/>
          </a:xfrm>
        </p:grpSpPr>
        <p:grpSp>
          <p:nvGrpSpPr>
            <p:cNvPr id="9" name="Group 9"/>
            <p:cNvGrpSpPr/>
            <p:nvPr/>
          </p:nvGrpSpPr>
          <p:grpSpPr>
            <a:xfrm>
              <a:off x="1824610" y="0"/>
              <a:ext cx="17592034" cy="1949077"/>
              <a:chOff x="0" y="0"/>
              <a:chExt cx="3474970" cy="38500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3474970" cy="385003"/>
              </a:xfrm>
              <a:custGeom>
                <a:avLst/>
                <a:gdLst/>
                <a:ahLst/>
                <a:cxnLst/>
                <a:rect l="l" t="t" r="r" b="b"/>
                <a:pathLst>
                  <a:path w="3474970" h="385003">
                    <a:moveTo>
                      <a:pt x="10562" y="0"/>
                    </a:moveTo>
                    <a:lnTo>
                      <a:pt x="3464408" y="0"/>
                    </a:lnTo>
                    <a:cubicBezTo>
                      <a:pt x="3470241" y="0"/>
                      <a:pt x="3474970" y="4729"/>
                      <a:pt x="3474970" y="10562"/>
                    </a:cubicBezTo>
                    <a:lnTo>
                      <a:pt x="3474970" y="374441"/>
                    </a:lnTo>
                    <a:cubicBezTo>
                      <a:pt x="3474970" y="380274"/>
                      <a:pt x="3470241" y="385003"/>
                      <a:pt x="3464408" y="385003"/>
                    </a:cubicBezTo>
                    <a:lnTo>
                      <a:pt x="10562" y="385003"/>
                    </a:lnTo>
                    <a:cubicBezTo>
                      <a:pt x="4729" y="385003"/>
                      <a:pt x="0" y="380274"/>
                      <a:pt x="0" y="374441"/>
                    </a:cubicBezTo>
                    <a:lnTo>
                      <a:pt x="0" y="10562"/>
                    </a:lnTo>
                    <a:cubicBezTo>
                      <a:pt x="0" y="4729"/>
                      <a:pt x="4729" y="0"/>
                      <a:pt x="10562" y="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  <p:txBody>
              <a:bodyPr/>
              <a:lstStyle/>
              <a:p>
                <a:pPr defTabSz="609630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3474970" cy="40405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defTabSz="609630">
                  <a:lnSpc>
                    <a:spcPts val="1820"/>
                  </a:lnSpc>
                </a:pPr>
                <a:endParaRPr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Recommendations: </a:t>
              </a:r>
              <a:r>
                <a:rPr lang="en-US" sz="2000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Essential steps to foster long-term customer commitment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4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31984" y="2470901"/>
            <a:ext cx="9708322" cy="1060264"/>
            <a:chOff x="0" y="-171450"/>
            <a:chExt cx="19416644" cy="2120527"/>
          </a:xfrm>
        </p:grpSpPr>
        <p:grpSp>
          <p:nvGrpSpPr>
            <p:cNvPr id="15" name="Group 15"/>
            <p:cNvGrpSpPr/>
            <p:nvPr/>
          </p:nvGrpSpPr>
          <p:grpSpPr>
            <a:xfrm>
              <a:off x="1824610" y="-96441"/>
              <a:ext cx="17592034" cy="2045518"/>
              <a:chOff x="0" y="-19050"/>
              <a:chExt cx="3474970" cy="40405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3474970" cy="385003"/>
              </a:xfrm>
              <a:custGeom>
                <a:avLst/>
                <a:gdLst/>
                <a:ahLst/>
                <a:cxnLst/>
                <a:rect l="l" t="t" r="r" b="b"/>
                <a:pathLst>
                  <a:path w="3474970" h="385003">
                    <a:moveTo>
                      <a:pt x="10562" y="0"/>
                    </a:moveTo>
                    <a:lnTo>
                      <a:pt x="3464408" y="0"/>
                    </a:lnTo>
                    <a:cubicBezTo>
                      <a:pt x="3470241" y="0"/>
                      <a:pt x="3474970" y="4729"/>
                      <a:pt x="3474970" y="10562"/>
                    </a:cubicBezTo>
                    <a:lnTo>
                      <a:pt x="3474970" y="374441"/>
                    </a:lnTo>
                    <a:cubicBezTo>
                      <a:pt x="3474970" y="380274"/>
                      <a:pt x="3470241" y="385003"/>
                      <a:pt x="3464408" y="385003"/>
                    </a:cubicBezTo>
                    <a:lnTo>
                      <a:pt x="10562" y="385003"/>
                    </a:lnTo>
                    <a:cubicBezTo>
                      <a:pt x="4729" y="385003"/>
                      <a:pt x="0" y="380274"/>
                      <a:pt x="0" y="374441"/>
                    </a:cubicBezTo>
                    <a:lnTo>
                      <a:pt x="0" y="10562"/>
                    </a:lnTo>
                    <a:cubicBezTo>
                      <a:pt x="0" y="4729"/>
                      <a:pt x="4729" y="0"/>
                      <a:pt x="10562" y="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  <p:txBody>
              <a:bodyPr/>
              <a:lstStyle/>
              <a:p>
                <a:pPr defTabSz="609630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3474970" cy="40405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defTabSz="609630">
                  <a:lnSpc>
                    <a:spcPts val="1820"/>
                  </a:lnSpc>
                </a:pPr>
                <a:endParaRPr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Predictive model outcome</a:t>
              </a: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: </a:t>
              </a:r>
              <a:r>
                <a:rPr lang="en-US" sz="2000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Understanding the best model’s performance predicting customer churn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31984" y="3616890"/>
            <a:ext cx="9708322" cy="1060264"/>
            <a:chOff x="0" y="-171450"/>
            <a:chExt cx="19416644" cy="2120527"/>
          </a:xfrm>
        </p:grpSpPr>
        <p:grpSp>
          <p:nvGrpSpPr>
            <p:cNvPr id="21" name="Group 21"/>
            <p:cNvGrpSpPr/>
            <p:nvPr/>
          </p:nvGrpSpPr>
          <p:grpSpPr>
            <a:xfrm>
              <a:off x="1824610" y="0"/>
              <a:ext cx="17592034" cy="1949077"/>
              <a:chOff x="0" y="0"/>
              <a:chExt cx="3474970" cy="38500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3474970" cy="385003"/>
              </a:xfrm>
              <a:custGeom>
                <a:avLst/>
                <a:gdLst/>
                <a:ahLst/>
                <a:cxnLst/>
                <a:rect l="l" t="t" r="r" b="b"/>
                <a:pathLst>
                  <a:path w="3474970" h="385003">
                    <a:moveTo>
                      <a:pt x="10562" y="0"/>
                    </a:moveTo>
                    <a:lnTo>
                      <a:pt x="3464408" y="0"/>
                    </a:lnTo>
                    <a:cubicBezTo>
                      <a:pt x="3470241" y="0"/>
                      <a:pt x="3474970" y="4729"/>
                      <a:pt x="3474970" y="10562"/>
                    </a:cubicBezTo>
                    <a:lnTo>
                      <a:pt x="3474970" y="374441"/>
                    </a:lnTo>
                    <a:cubicBezTo>
                      <a:pt x="3474970" y="380274"/>
                      <a:pt x="3470241" y="385003"/>
                      <a:pt x="3464408" y="385003"/>
                    </a:cubicBezTo>
                    <a:lnTo>
                      <a:pt x="10562" y="385003"/>
                    </a:lnTo>
                    <a:cubicBezTo>
                      <a:pt x="4729" y="385003"/>
                      <a:pt x="0" y="380274"/>
                      <a:pt x="0" y="374441"/>
                    </a:cubicBezTo>
                    <a:lnTo>
                      <a:pt x="0" y="10562"/>
                    </a:lnTo>
                    <a:cubicBezTo>
                      <a:pt x="0" y="4729"/>
                      <a:pt x="4729" y="0"/>
                      <a:pt x="10562" y="0"/>
                    </a:cubicBezTo>
                    <a:close/>
                  </a:path>
                </a:pathLst>
              </a:custGeom>
              <a:solidFill>
                <a:srgbClr val="E7E9EC"/>
              </a:solidFill>
            </p:spPr>
            <p:txBody>
              <a:bodyPr/>
              <a:lstStyle/>
              <a:p>
                <a:pPr defTabSz="609630"/>
                <a:endPara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19050"/>
                <a:ext cx="3474970" cy="404053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defTabSz="609630">
                  <a:lnSpc>
                    <a:spcPts val="1820"/>
                  </a:lnSpc>
                </a:pPr>
                <a:endParaRPr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2437156" y="356472"/>
              <a:ext cx="16366946" cy="1179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333"/>
                </a:lnSpc>
              </a:pP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 Bold"/>
                  <a:cs typeface="Arial" panose="020B0604020202020204" pitchFamily="34" charset="0"/>
                  <a:sym typeface="Poppins Bold"/>
                </a:rPr>
                <a:t>Addressing customer churn:</a:t>
              </a:r>
              <a:r>
                <a:rPr lang="en-US" sz="2000" b="1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2000" dirty="0">
                  <a:solidFill>
                    <a:srgbClr val="A6A6A6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Exploring key factors contributing to customer churn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71450"/>
              <a:ext cx="1824612" cy="2069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lnSpc>
                  <a:spcPts val="8587"/>
                </a:lnSpc>
              </a:pPr>
              <a:r>
                <a:rPr lang="en-US" sz="6134" b="1" dirty="0">
                  <a:solidFill>
                    <a:srgbClr val="A6A6A6"/>
                  </a:solidFill>
                  <a:latin typeface="Arial" panose="020B0604020202020204" pitchFamily="34" charset="0"/>
                  <a:ea typeface="Canva Sans Bold"/>
                  <a:cs typeface="Arial" panose="020B0604020202020204" pitchFamily="34" charset="0"/>
                  <a:sym typeface="Canva Sans Bold"/>
                </a:rPr>
                <a:t>3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131983" y="590550"/>
            <a:ext cx="4115515" cy="54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Poppins Bold"/>
                <a:cs typeface="Arial" panose="020B0604020202020204" pitchFamily="34" charset="0"/>
                <a:sym typeface="Poppins Bold"/>
              </a:rPr>
              <a:t>Agenda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1D708-0A20-6576-FD0A-3AD230DE4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2257-025F-0416-A42D-02E1B016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8" y="221422"/>
            <a:ext cx="11635739" cy="8313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churned customers?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AE228F-F102-97FE-1790-EF7F34EACF89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6A5CE2-4A2F-85C7-5799-1ED6D2FE1371}"/>
              </a:ext>
            </a:extLst>
          </p:cNvPr>
          <p:cNvSpPr txBox="1"/>
          <p:nvPr/>
        </p:nvSpPr>
        <p:spPr>
          <a:xfrm>
            <a:off x="709518" y="1411737"/>
            <a:ext cx="508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senior citizen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E3CF3-CADB-E2AF-7524-5EA592460A1C}"/>
              </a:ext>
            </a:extLst>
          </p:cNvPr>
          <p:cNvSpPr txBox="1"/>
          <p:nvPr/>
        </p:nvSpPr>
        <p:spPr>
          <a:xfrm>
            <a:off x="709518" y="5359721"/>
            <a:ext cx="4912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 citizens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comprising 1,142 customers, have a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rate of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42%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(476 churned),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1.7 times higher 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non-senior citizens.</a:t>
            </a:r>
            <a:endParaRPr lang="en-ID" i="0" u="none" strike="noStrike" dirty="0"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BC9B54-4528-B7C9-E537-3501F999E4CE}"/>
              </a:ext>
            </a:extLst>
          </p:cNvPr>
          <p:cNvSpPr txBox="1"/>
          <p:nvPr/>
        </p:nvSpPr>
        <p:spPr>
          <a:xfrm>
            <a:off x="6290093" y="1416275"/>
            <a:ext cx="5407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They don’t have a partner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7B68F464-002E-3842-C20A-DA277AE285F9}"/>
              </a:ext>
            </a:extLst>
          </p:cNvPr>
          <p:cNvSpPr txBox="1"/>
          <p:nvPr/>
        </p:nvSpPr>
        <p:spPr>
          <a:xfrm>
            <a:off x="9624363" y="786230"/>
            <a:ext cx="2195104" cy="292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CHURN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400" b="1" dirty="0">
                <a:solidFill>
                  <a:srgbClr val="0070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6608E-1985-B547-96F8-E4D8319E4915}"/>
              </a:ext>
            </a:extLst>
          </p:cNvPr>
          <p:cNvSpPr txBox="1"/>
          <p:nvPr/>
        </p:nvSpPr>
        <p:spPr>
          <a:xfrm>
            <a:off x="709518" y="1779393"/>
            <a:ext cx="5205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proportion (in people) by senior citizen status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66A36C-2F8C-B8A7-E6C7-1384256FDCF2}"/>
              </a:ext>
            </a:extLst>
          </p:cNvPr>
          <p:cNvSpPr txBox="1"/>
          <p:nvPr/>
        </p:nvSpPr>
        <p:spPr>
          <a:xfrm>
            <a:off x="6324186" y="1779393"/>
            <a:ext cx="5205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proportion (in people) by partnership status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15F2F6-F397-674A-240C-857F9E268BA5}"/>
              </a:ext>
            </a:extLst>
          </p:cNvPr>
          <p:cNvSpPr txBox="1"/>
          <p:nvPr/>
        </p:nvSpPr>
        <p:spPr>
          <a:xfrm>
            <a:off x="6324186" y="5358493"/>
            <a:ext cx="52886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3,641 customers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partners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1,200 churned, resulting in a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33% churn rate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1.6 times higher</a:t>
            </a:r>
            <a:r>
              <a:rPr lang="en-ID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that of customers with partners.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Poppins Light"/>
              <a:cs typeface="Arial" panose="020B0604020202020204" pitchFamily="34" charset="0"/>
              <a:sym typeface="Poppins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5F169F-3F41-F4EA-D373-16CF44CB22C7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AA3191-F3DE-BAE9-BBF7-DC04557D5DCF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DF701-3A2F-2D21-59C0-5A39B8EC954E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7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A658BED-1EB1-49AD-0012-A419F021CCEA}"/>
              </a:ext>
            </a:extLst>
          </p:cNvPr>
          <p:cNvGrpSpPr/>
          <p:nvPr/>
        </p:nvGrpSpPr>
        <p:grpSpPr>
          <a:xfrm>
            <a:off x="6735363" y="2234566"/>
            <a:ext cx="3871374" cy="3064576"/>
            <a:chOff x="6735363" y="2234566"/>
            <a:chExt cx="3871374" cy="30645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126FE81-DC53-0AA2-CC41-2A83904F60A3}"/>
                </a:ext>
              </a:extLst>
            </p:cNvPr>
            <p:cNvGrpSpPr/>
            <p:nvPr/>
          </p:nvGrpSpPr>
          <p:grpSpPr>
            <a:xfrm>
              <a:off x="6735363" y="2234566"/>
              <a:ext cx="3871374" cy="3064576"/>
              <a:chOff x="6632796" y="2048698"/>
              <a:chExt cx="3871374" cy="34622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D48D7FB-4F47-F172-1499-58AA7513406F}"/>
                  </a:ext>
                </a:extLst>
              </p:cNvPr>
              <p:cNvGrpSpPr/>
              <p:nvPr/>
            </p:nvGrpSpPr>
            <p:grpSpPr>
              <a:xfrm>
                <a:off x="6632796" y="2179503"/>
                <a:ext cx="3871374" cy="3331395"/>
                <a:chOff x="6632796" y="2179503"/>
                <a:chExt cx="3871374" cy="333139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7DBF063-80CD-E16A-2605-F2C6C71DF6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2796" y="2179503"/>
                  <a:ext cx="3871374" cy="3331395"/>
                </a:xfrm>
                <a:prstGeom prst="rect">
                  <a:avLst/>
                </a:prstGeom>
              </p:spPr>
            </p:pic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019EE6C-64D6-2701-88C8-D15671DC4577}"/>
                    </a:ext>
                  </a:extLst>
                </p:cNvPr>
                <p:cNvSpPr/>
                <p:nvPr/>
              </p:nvSpPr>
              <p:spPr>
                <a:xfrm>
                  <a:off x="9782810" y="2216913"/>
                  <a:ext cx="721360" cy="5997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6170F8-2CDB-CF54-6C6E-9584B0ADE898}"/>
                  </a:ext>
                </a:extLst>
              </p:cNvPr>
              <p:cNvSpPr txBox="1"/>
              <p:nvPr/>
            </p:nvSpPr>
            <p:spPr>
              <a:xfrm>
                <a:off x="6843864" y="2363390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2441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AE39180-AB5B-275C-CED3-3757CA1CF974}"/>
                  </a:ext>
                </a:extLst>
              </p:cNvPr>
              <p:cNvSpPr txBox="1"/>
              <p:nvPr/>
            </p:nvSpPr>
            <p:spPr>
              <a:xfrm>
                <a:off x="7453464" y="3715471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1200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32B64-1653-5FE4-50B8-D0CA21E68672}"/>
                  </a:ext>
                </a:extLst>
              </p:cNvPr>
              <p:cNvSpPr txBox="1"/>
              <p:nvPr/>
            </p:nvSpPr>
            <p:spPr>
              <a:xfrm>
                <a:off x="9234954" y="2048698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2733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3B566D-E603-31A4-3684-F03BE54F1E42}"/>
                  </a:ext>
                </a:extLst>
              </p:cNvPr>
              <p:cNvSpPr txBox="1"/>
              <p:nvPr/>
            </p:nvSpPr>
            <p:spPr>
              <a:xfrm>
                <a:off x="9812578" y="4307030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669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06026B-142C-EB46-495B-EA7CA7B5E9E8}"/>
                </a:ext>
              </a:extLst>
            </p:cNvPr>
            <p:cNvSpPr txBox="1"/>
            <p:nvPr/>
          </p:nvSpPr>
          <p:spPr>
            <a:xfrm>
              <a:off x="6883875" y="4996165"/>
              <a:ext cx="120985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Without Partner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9F807C-177C-0922-5CF9-EF26C1DFE6AF}"/>
                </a:ext>
              </a:extLst>
            </p:cNvPr>
            <p:cNvSpPr txBox="1"/>
            <p:nvPr/>
          </p:nvSpPr>
          <p:spPr>
            <a:xfrm>
              <a:off x="9242989" y="4986439"/>
              <a:ext cx="1209852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Have a Partner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DDEC25-DA20-2F39-955F-EB5264C4912A}"/>
              </a:ext>
            </a:extLst>
          </p:cNvPr>
          <p:cNvGrpSpPr/>
          <p:nvPr/>
        </p:nvGrpSpPr>
        <p:grpSpPr>
          <a:xfrm>
            <a:off x="1102203" y="2092699"/>
            <a:ext cx="3580892" cy="3145101"/>
            <a:chOff x="1086024" y="2152689"/>
            <a:chExt cx="3580892" cy="31451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261DC3-E742-C3F9-4513-CC439075AE8E}"/>
                </a:ext>
              </a:extLst>
            </p:cNvPr>
            <p:cNvGrpSpPr/>
            <p:nvPr/>
          </p:nvGrpSpPr>
          <p:grpSpPr>
            <a:xfrm>
              <a:off x="1086024" y="2152689"/>
              <a:ext cx="3580892" cy="3064576"/>
              <a:chOff x="1013409" y="2179762"/>
              <a:chExt cx="3580892" cy="333113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D363E9A-5716-B3B1-A3F3-4DE1FDEE7D0F}"/>
                  </a:ext>
                </a:extLst>
              </p:cNvPr>
              <p:cNvGrpSpPr/>
              <p:nvPr/>
            </p:nvGrpSpPr>
            <p:grpSpPr>
              <a:xfrm>
                <a:off x="1013409" y="2353051"/>
                <a:ext cx="3580892" cy="3157847"/>
                <a:chOff x="1074369" y="2179503"/>
                <a:chExt cx="3580892" cy="3157847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711AF741-459F-948C-ED57-083351EC14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t="2839" r="11412" b="3003"/>
                <a:stretch/>
              </p:blipFill>
              <p:spPr>
                <a:xfrm>
                  <a:off x="1074369" y="2179503"/>
                  <a:ext cx="3580892" cy="3157847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5E49FAE-F358-D8CD-CB85-F4F03B45E5F7}"/>
                    </a:ext>
                  </a:extLst>
                </p:cNvPr>
                <p:cNvSpPr/>
                <p:nvPr/>
              </p:nvSpPr>
              <p:spPr>
                <a:xfrm>
                  <a:off x="3212541" y="2193329"/>
                  <a:ext cx="1442720" cy="59971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7543B5-90AF-60DE-9F13-59BBC8A48ED5}"/>
                  </a:ext>
                </a:extLst>
              </p:cNvPr>
              <p:cNvSpPr txBox="1"/>
              <p:nvPr/>
            </p:nvSpPr>
            <p:spPr>
              <a:xfrm>
                <a:off x="1179345" y="2179762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4508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0D475F-5C10-2534-82C1-660557AB5916}"/>
                  </a:ext>
                </a:extLst>
              </p:cNvPr>
              <p:cNvSpPr txBox="1"/>
              <p:nvPr/>
            </p:nvSpPr>
            <p:spPr>
              <a:xfrm>
                <a:off x="1727201" y="4172848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1393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213CB-BEA9-F2BC-5837-484F1BB707A4}"/>
                  </a:ext>
                </a:extLst>
              </p:cNvPr>
              <p:cNvSpPr txBox="1"/>
              <p:nvPr/>
            </p:nvSpPr>
            <p:spPr>
              <a:xfrm>
                <a:off x="3474721" y="4635261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666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ADF5EA-B7FB-D1C2-85EB-71F52F8C6C65}"/>
                  </a:ext>
                </a:extLst>
              </p:cNvPr>
              <p:cNvSpPr txBox="1"/>
              <p:nvPr/>
            </p:nvSpPr>
            <p:spPr>
              <a:xfrm>
                <a:off x="4037300" y="4745746"/>
                <a:ext cx="537696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476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865943-829B-9D2A-7037-2F734591D197}"/>
                </a:ext>
              </a:extLst>
            </p:cNvPr>
            <p:cNvSpPr txBox="1"/>
            <p:nvPr/>
          </p:nvSpPr>
          <p:spPr>
            <a:xfrm>
              <a:off x="1161232" y="5043874"/>
              <a:ext cx="117628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Young Adult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A2ABA-00F8-5392-EC2F-0DAA2C93AB65}"/>
                </a:ext>
              </a:extLst>
            </p:cNvPr>
            <p:cNvSpPr txBox="1"/>
            <p:nvPr/>
          </p:nvSpPr>
          <p:spPr>
            <a:xfrm>
              <a:off x="3471331" y="5037815"/>
              <a:ext cx="1176280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Senior Citizen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89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8D63-0A1F-BDDD-5222-BA24652F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105B-D6E5-A392-4DF8-CD9F91B1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18" y="221422"/>
            <a:ext cx="11635739" cy="83130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1C4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services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churned customers uses?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E61A85-7935-D534-7B07-A3E791049C64}"/>
              </a:ext>
            </a:extLst>
          </p:cNvPr>
          <p:cNvCxnSpPr>
            <a:cxnSpLocks/>
          </p:cNvCxnSpPr>
          <p:nvPr/>
        </p:nvCxnSpPr>
        <p:spPr>
          <a:xfrm>
            <a:off x="506318" y="1214665"/>
            <a:ext cx="11191247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157D93-D448-8291-A9F6-83CC0865B1C6}"/>
              </a:ext>
            </a:extLst>
          </p:cNvPr>
          <p:cNvSpPr txBox="1"/>
          <p:nvPr/>
        </p:nvSpPr>
        <p:spPr>
          <a:xfrm>
            <a:off x="709518" y="1411737"/>
            <a:ext cx="508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 duration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inked to churn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7D11E-A1ED-58BA-BDD7-D884F08DB58F}"/>
              </a:ext>
            </a:extLst>
          </p:cNvPr>
          <p:cNvSpPr txBox="1"/>
          <p:nvPr/>
        </p:nvSpPr>
        <p:spPr>
          <a:xfrm>
            <a:off x="709519" y="5434618"/>
            <a:ext cx="4421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Churned customers </a:t>
            </a:r>
            <a:r>
              <a:rPr lang="en-ID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a median tenure that is </a:t>
            </a:r>
            <a:r>
              <a:rPr lang="en-ID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3.8</a:t>
            </a:r>
            <a:r>
              <a:rPr lang="en-ID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times shorter </a:t>
            </a:r>
            <a:r>
              <a:rPr lang="en-ID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that of </a:t>
            </a:r>
            <a:r>
              <a:rPr lang="en-ID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non-churned customers.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D907F2-3D81-314B-72B4-8744820CF02D}"/>
              </a:ext>
            </a:extLst>
          </p:cNvPr>
          <p:cNvSpPr txBox="1"/>
          <p:nvPr/>
        </p:nvSpPr>
        <p:spPr>
          <a:xfrm>
            <a:off x="6324186" y="1417399"/>
            <a:ext cx="5407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Fiber optic internet drives elevated churn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0D87652D-F9E1-20B7-1046-4FE9841CF74F}"/>
              </a:ext>
            </a:extLst>
          </p:cNvPr>
          <p:cNvSpPr txBox="1"/>
          <p:nvPr/>
        </p:nvSpPr>
        <p:spPr>
          <a:xfrm>
            <a:off x="9624363" y="786230"/>
            <a:ext cx="2195104" cy="292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CHURN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en-US" sz="1400" b="1" dirty="0">
                <a:solidFill>
                  <a:srgbClr val="0070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013396-B726-BBAD-FDE3-24B2C89E3669}"/>
              </a:ext>
            </a:extLst>
          </p:cNvPr>
          <p:cNvSpPr txBox="1"/>
          <p:nvPr/>
        </p:nvSpPr>
        <p:spPr>
          <a:xfrm>
            <a:off x="709518" y="1779393"/>
            <a:ext cx="5205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Tenure distribution (in month) by churn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7C342B-FCA4-82DA-D7C1-70916A03B58F}"/>
              </a:ext>
            </a:extLst>
          </p:cNvPr>
          <p:cNvSpPr txBox="1"/>
          <p:nvPr/>
        </p:nvSpPr>
        <p:spPr>
          <a:xfrm>
            <a:off x="6316563" y="1759710"/>
            <a:ext cx="52058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Churn proportion (in people) by 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nternet </a:t>
            </a:r>
            <a:r>
              <a:rPr lang="en-ID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D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ervice usage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BBC82-0304-F004-46E5-BFEA8FB95DAE}"/>
              </a:ext>
            </a:extLst>
          </p:cNvPr>
          <p:cNvSpPr txBox="1"/>
          <p:nvPr/>
        </p:nvSpPr>
        <p:spPr>
          <a:xfrm>
            <a:off x="6324186" y="5454186"/>
            <a:ext cx="5288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Customers with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fiber optic internet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service show a much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higher churn rate of 42%,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Poppins Light"/>
                <a:cs typeface="Arial" panose="020B0604020202020204" pitchFamily="34" charset="0"/>
                <a:sym typeface="Poppins Light"/>
              </a:rPr>
              <a:t>with 1,297 churned customers out of 3,096.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Poppins Light"/>
              <a:cs typeface="Arial" panose="020B0604020202020204" pitchFamily="34" charset="0"/>
              <a:sym typeface="Poppins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F6D5CA-A495-9B35-AD61-19CD20663A35}"/>
              </a:ext>
            </a:extLst>
          </p:cNvPr>
          <p:cNvCxnSpPr>
            <a:cxnSpLocks/>
          </p:cNvCxnSpPr>
          <p:nvPr/>
        </p:nvCxnSpPr>
        <p:spPr>
          <a:xfrm>
            <a:off x="268082" y="6458927"/>
            <a:ext cx="1163574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E945D5-EC46-CD1C-6B06-75A7E0B24340}"/>
              </a:ext>
            </a:extLst>
          </p:cNvPr>
          <p:cNvSpPr txBox="1"/>
          <p:nvPr/>
        </p:nvSpPr>
        <p:spPr>
          <a:xfrm>
            <a:off x="1386484" y="6534310"/>
            <a:ext cx="95546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This information is confidential and was prepared by 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our company</a:t>
            </a:r>
            <a:r>
              <a:rPr lang="en-ID" sz="1000" dirty="0">
                <a:solidFill>
                  <a:schemeClr val="bg1">
                    <a:lumMod val="50000"/>
                  </a:schemeClr>
                </a:solidFill>
                <a:effectLst/>
                <a:latin typeface="Verdana" panose="020B0604030504040204" pitchFamily="34" charset="0"/>
              </a:rPr>
              <a:t>; it is not to be relied on by any 3rd party without our prior written consent </a:t>
            </a:r>
            <a:endParaRPr lang="en-ID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C53F7-8CA5-A06A-0958-2FBBE2722133}"/>
              </a:ext>
            </a:extLst>
          </p:cNvPr>
          <p:cNvSpPr txBox="1"/>
          <p:nvPr/>
        </p:nvSpPr>
        <p:spPr>
          <a:xfrm>
            <a:off x="11085609" y="6455379"/>
            <a:ext cx="828261" cy="31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993"/>
              </a:lnSpc>
              <a:spcBef>
                <a:spcPct val="0"/>
              </a:spcBef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Page 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8071F9-5ABB-C0CC-46B2-9A87C668F01D}"/>
              </a:ext>
            </a:extLst>
          </p:cNvPr>
          <p:cNvGrpSpPr/>
          <p:nvPr/>
        </p:nvGrpSpPr>
        <p:grpSpPr>
          <a:xfrm>
            <a:off x="883446" y="2376574"/>
            <a:ext cx="3993520" cy="2946312"/>
            <a:chOff x="822486" y="2307017"/>
            <a:chExt cx="4137694" cy="30289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B2020A-1B60-862E-36C2-E03FFA18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403" b="10438"/>
            <a:stretch/>
          </p:blipFill>
          <p:spPr>
            <a:xfrm>
              <a:off x="822486" y="2307017"/>
              <a:ext cx="4137694" cy="302895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498783-D2A5-A51B-9CF1-00DB72A08C8A}"/>
                </a:ext>
              </a:extLst>
            </p:cNvPr>
            <p:cNvSpPr/>
            <p:nvPr/>
          </p:nvSpPr>
          <p:spPr>
            <a:xfrm>
              <a:off x="2621280" y="2307017"/>
              <a:ext cx="1442720" cy="59971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C20D4E-81AA-ADC1-1C4A-36F8F782F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395" y="2363640"/>
            <a:ext cx="3993520" cy="28556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48F218-7A56-3F8D-29F3-E5CD10F3398B}"/>
              </a:ext>
            </a:extLst>
          </p:cNvPr>
          <p:cNvSpPr/>
          <p:nvPr/>
        </p:nvSpPr>
        <p:spPr>
          <a:xfrm>
            <a:off x="10000555" y="2392050"/>
            <a:ext cx="721360" cy="53083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F9B17-35A0-9110-E595-C7E82B3B4F28}"/>
              </a:ext>
            </a:extLst>
          </p:cNvPr>
          <p:cNvSpPr txBox="1"/>
          <p:nvPr/>
        </p:nvSpPr>
        <p:spPr>
          <a:xfrm>
            <a:off x="6906649" y="2266460"/>
            <a:ext cx="53769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1962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C83650-4C34-7C10-F77A-3FBBDB9BFF67}"/>
              </a:ext>
            </a:extLst>
          </p:cNvPr>
          <p:cNvSpPr txBox="1"/>
          <p:nvPr/>
        </p:nvSpPr>
        <p:spPr>
          <a:xfrm>
            <a:off x="7334660" y="4261486"/>
            <a:ext cx="4072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459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6B6E67-1743-37C8-33B4-1C4AD5DD926C}"/>
              </a:ext>
            </a:extLst>
          </p:cNvPr>
          <p:cNvSpPr txBox="1"/>
          <p:nvPr/>
        </p:nvSpPr>
        <p:spPr>
          <a:xfrm>
            <a:off x="8362350" y="2452824"/>
            <a:ext cx="53769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1799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3E223-7DE3-A3DD-E57F-2C3D9E484472}"/>
              </a:ext>
            </a:extLst>
          </p:cNvPr>
          <p:cNvSpPr txBox="1"/>
          <p:nvPr/>
        </p:nvSpPr>
        <p:spPr>
          <a:xfrm>
            <a:off x="8799231" y="3142950"/>
            <a:ext cx="5376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1297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35483-4571-90F8-F9BD-EDB9098A696A}"/>
              </a:ext>
            </a:extLst>
          </p:cNvPr>
          <p:cNvSpPr txBox="1"/>
          <p:nvPr/>
        </p:nvSpPr>
        <p:spPr>
          <a:xfrm>
            <a:off x="9823540" y="2959924"/>
            <a:ext cx="53769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1413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22E79-AC1A-DB85-236D-06035FDD3659}"/>
              </a:ext>
            </a:extLst>
          </p:cNvPr>
          <p:cNvSpPr txBox="1"/>
          <p:nvPr/>
        </p:nvSpPr>
        <p:spPr>
          <a:xfrm>
            <a:off x="10257670" y="4617511"/>
            <a:ext cx="53769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113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2D1B54-C0EC-69DD-8C1E-2280DD795069}"/>
              </a:ext>
            </a:extLst>
          </p:cNvPr>
          <p:cNvSpPr txBox="1"/>
          <p:nvPr/>
        </p:nvSpPr>
        <p:spPr>
          <a:xfrm>
            <a:off x="6729734" y="5028572"/>
            <a:ext cx="12098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DSL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DB3243-3518-04DE-6810-A4B56202A642}"/>
              </a:ext>
            </a:extLst>
          </p:cNvPr>
          <p:cNvSpPr txBox="1"/>
          <p:nvPr/>
        </p:nvSpPr>
        <p:spPr>
          <a:xfrm>
            <a:off x="8194305" y="5028572"/>
            <a:ext cx="12098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Fiber Optic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CD6622-9AF8-0456-2BDE-EF2D2D7EC9E1}"/>
              </a:ext>
            </a:extLst>
          </p:cNvPr>
          <p:cNvSpPr txBox="1"/>
          <p:nvPr/>
        </p:nvSpPr>
        <p:spPr>
          <a:xfrm>
            <a:off x="9658876" y="5025706"/>
            <a:ext cx="12098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69936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.Lo2K9L_F8UEFfAjp0R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1958</Words>
  <Application>Microsoft Macintosh PowerPoint</Application>
  <PresentationFormat>Widescreen</PresentationFormat>
  <Paragraphs>267</Paragraphs>
  <Slides>19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Courier New</vt:lpstr>
      <vt:lpstr>Verdana</vt:lpstr>
      <vt:lpstr>Wingdings</vt:lpstr>
      <vt:lpstr>Office Theme</vt:lpstr>
      <vt:lpstr>1_Office Theme</vt:lpstr>
      <vt:lpstr>think-cell Slide</vt:lpstr>
      <vt:lpstr>Harnessing Predictive Analytics to Combat Telco Customer Churn  Reducing Churn Rate up to 10%</vt:lpstr>
      <vt:lpstr> Disclaimer This presentation is mainly intended for CX Manager. Technical explanations are intentionally minimized to match the business stakeholder interest.</vt:lpstr>
      <vt:lpstr>Executive Summary</vt:lpstr>
      <vt:lpstr>Customer churn: Key insights and business consequences</vt:lpstr>
      <vt:lpstr>Our churn rate exceeded the 21% telco average, so we need strategy for significant reduction</vt:lpstr>
      <vt:lpstr>What should we do now to reduce churn rate?</vt:lpstr>
      <vt:lpstr>PowerPoint Presentation</vt:lpstr>
      <vt:lpstr>Who are the churned customers?</vt:lpstr>
      <vt:lpstr>What services the churned customers uses? </vt:lpstr>
      <vt:lpstr>How do their transaction behaviors look like?</vt:lpstr>
      <vt:lpstr>PowerPoint Presentation</vt:lpstr>
      <vt:lpstr>The proposed solution has the potential to achieve an 62% reduction in costs</vt:lpstr>
      <vt:lpstr>PowerPoint Presentation</vt:lpstr>
      <vt:lpstr>Shorter tenure and high total charges emerge as critical drivers of customer churn</vt:lpstr>
      <vt:lpstr>So, by strategically intervening in tenure or total charges will lead customer to not churn</vt:lpstr>
      <vt:lpstr>Finally, if we assume a 50% success rate for the intervention, then our company churn rate will drop below 21%</vt:lpstr>
      <vt:lpstr>PowerPoint Presentation</vt:lpstr>
      <vt:lpstr>Three strategic advice for customer experience managers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Negative Feedback Strategies for Addressing Low Ratings in American Starbucks</dc:title>
  <dc:creator>Adelia Januarto</dc:creator>
  <cp:lastModifiedBy>shafanda nabil sembodo</cp:lastModifiedBy>
  <cp:revision>89</cp:revision>
  <dcterms:created xsi:type="dcterms:W3CDTF">2024-05-05T10:54:56Z</dcterms:created>
  <dcterms:modified xsi:type="dcterms:W3CDTF">2024-12-09T12:28:29Z</dcterms:modified>
</cp:coreProperties>
</file>