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sldIdLst>
    <p:sldId id="258" r:id="rId2"/>
    <p:sldId id="513" r:id="rId3"/>
    <p:sldId id="284" r:id="rId4"/>
    <p:sldId id="1934" r:id="rId5"/>
    <p:sldId id="1935" r:id="rId6"/>
    <p:sldId id="517" r:id="rId7"/>
    <p:sldId id="507" r:id="rId8"/>
    <p:sldId id="1936" r:id="rId9"/>
    <p:sldId id="519" r:id="rId10"/>
    <p:sldId id="524" r:id="rId11"/>
    <p:sldId id="525" r:id="rId12"/>
    <p:sldId id="50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4A"/>
    <a:srgbClr val="1C41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73"/>
    <p:restoredTop sz="96296"/>
  </p:normalViewPr>
  <p:slideViewPr>
    <p:cSldViewPr snapToGrid="0" snapToObjects="1">
      <p:cViewPr>
        <p:scale>
          <a:sx n="110" d="100"/>
          <a:sy n="110" d="100"/>
        </p:scale>
        <p:origin x="45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DD408-A54F-044A-9730-73F58FF370FE}" type="datetimeFigureOut">
              <a:rPr lang="en-US" smtClean="0"/>
              <a:t>5/16/24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C9625-2D42-7E42-B505-46A338509AF5}" type="slidenum">
              <a:rPr lang="en-US" smtClean="0"/>
              <a:t>‹#›</a:t>
            </a:fld>
            <a:endParaRPr lang="en-US"/>
          </a:p>
        </p:txBody>
      </p:sp>
    </p:spTree>
    <p:extLst>
      <p:ext uri="{BB962C8B-B14F-4D97-AF65-F5344CB8AC3E}">
        <p14:creationId xmlns:p14="http://schemas.microsoft.com/office/powerpoint/2010/main" val="1643292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04BEB9-6AD8-DB44-A829-6CBA5AD9D1CD}" type="slidenum">
              <a:rPr lang="en-US" smtClean="0"/>
              <a:t>1</a:t>
            </a:fld>
            <a:endParaRPr lang="en-US"/>
          </a:p>
        </p:txBody>
      </p:sp>
    </p:spTree>
    <p:extLst>
      <p:ext uri="{BB962C8B-B14F-4D97-AF65-F5344CB8AC3E}">
        <p14:creationId xmlns:p14="http://schemas.microsoft.com/office/powerpoint/2010/main" val="2751602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204BEB9-6AD8-DB44-A829-6CBA5AD9D1CD}" type="slidenum">
              <a:rPr lang="en-US" smtClean="0"/>
              <a:t>11</a:t>
            </a:fld>
            <a:endParaRPr lang="en-US"/>
          </a:p>
        </p:txBody>
      </p:sp>
    </p:spTree>
    <p:extLst>
      <p:ext uri="{BB962C8B-B14F-4D97-AF65-F5344CB8AC3E}">
        <p14:creationId xmlns:p14="http://schemas.microsoft.com/office/powerpoint/2010/main" val="44948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204BEB9-6AD8-DB44-A829-6CBA5AD9D1CD}" type="slidenum">
              <a:rPr lang="en-US" smtClean="0"/>
              <a:t>12</a:t>
            </a:fld>
            <a:endParaRPr lang="en-US"/>
          </a:p>
        </p:txBody>
      </p:sp>
    </p:spTree>
    <p:extLst>
      <p:ext uri="{BB962C8B-B14F-4D97-AF65-F5344CB8AC3E}">
        <p14:creationId xmlns:p14="http://schemas.microsoft.com/office/powerpoint/2010/main" val="2109425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204BEB9-6AD8-DB44-A829-6CBA5AD9D1CD}" type="slidenum">
              <a:rPr lang="en-US" smtClean="0"/>
              <a:t>2</a:t>
            </a:fld>
            <a:endParaRPr lang="en-US"/>
          </a:p>
        </p:txBody>
      </p:sp>
    </p:spTree>
    <p:extLst>
      <p:ext uri="{BB962C8B-B14F-4D97-AF65-F5344CB8AC3E}">
        <p14:creationId xmlns:p14="http://schemas.microsoft.com/office/powerpoint/2010/main" val="2700303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423C4E-3A47-FD46-B640-791D199615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10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204BEB9-6AD8-DB44-A829-6CBA5AD9D1CD}" type="slidenum">
              <a:rPr lang="en-US" smtClean="0"/>
              <a:t>5</a:t>
            </a:fld>
            <a:endParaRPr lang="en-US"/>
          </a:p>
        </p:txBody>
      </p:sp>
    </p:spTree>
    <p:extLst>
      <p:ext uri="{BB962C8B-B14F-4D97-AF65-F5344CB8AC3E}">
        <p14:creationId xmlns:p14="http://schemas.microsoft.com/office/powerpoint/2010/main" val="3301579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04BEB9-6AD8-DB44-A829-6CBA5AD9D1CD}" type="slidenum">
              <a:rPr lang="en-US" smtClean="0"/>
              <a:t>6</a:t>
            </a:fld>
            <a:endParaRPr lang="en-US"/>
          </a:p>
        </p:txBody>
      </p:sp>
    </p:spTree>
    <p:extLst>
      <p:ext uri="{BB962C8B-B14F-4D97-AF65-F5344CB8AC3E}">
        <p14:creationId xmlns:p14="http://schemas.microsoft.com/office/powerpoint/2010/main" val="2821498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204BEB9-6AD8-DB44-A829-6CBA5AD9D1CD}" type="slidenum">
              <a:rPr lang="en-US" smtClean="0"/>
              <a:t>7</a:t>
            </a:fld>
            <a:endParaRPr lang="en-US"/>
          </a:p>
        </p:txBody>
      </p:sp>
    </p:spTree>
    <p:extLst>
      <p:ext uri="{BB962C8B-B14F-4D97-AF65-F5344CB8AC3E}">
        <p14:creationId xmlns:p14="http://schemas.microsoft.com/office/powerpoint/2010/main" val="4041276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204BEB9-6AD8-DB44-A829-6CBA5AD9D1CD}" type="slidenum">
              <a:rPr lang="en-US" smtClean="0"/>
              <a:t>8</a:t>
            </a:fld>
            <a:endParaRPr lang="en-US"/>
          </a:p>
        </p:txBody>
      </p:sp>
    </p:spTree>
    <p:extLst>
      <p:ext uri="{BB962C8B-B14F-4D97-AF65-F5344CB8AC3E}">
        <p14:creationId xmlns:p14="http://schemas.microsoft.com/office/powerpoint/2010/main" val="218416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204BEB9-6AD8-DB44-A829-6CBA5AD9D1CD}" type="slidenum">
              <a:rPr lang="en-US" smtClean="0"/>
              <a:t>9</a:t>
            </a:fld>
            <a:endParaRPr lang="en-US"/>
          </a:p>
        </p:txBody>
      </p:sp>
    </p:spTree>
    <p:extLst>
      <p:ext uri="{BB962C8B-B14F-4D97-AF65-F5344CB8AC3E}">
        <p14:creationId xmlns:p14="http://schemas.microsoft.com/office/powerpoint/2010/main" val="2946462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b="0" i="0" dirty="0">
                <a:solidFill>
                  <a:srgbClr val="222222"/>
                </a:solidFill>
                <a:effectLst/>
                <a:latin typeface="Arial" panose="020B0604020202020204" pitchFamily="34" charset="0"/>
              </a:rPr>
              <a:t>Check </a:t>
            </a:r>
            <a:r>
              <a:rPr lang="en-ID" b="0" i="0" dirty="0" err="1">
                <a:solidFill>
                  <a:srgbClr val="222222"/>
                </a:solidFill>
                <a:effectLst/>
                <a:latin typeface="Arial" panose="020B0604020202020204" pitchFamily="34" charset="0"/>
              </a:rPr>
              <a:t>Su</a:t>
            </a:r>
            <a:r>
              <a:rPr lang="en-ID" b="0" i="0" dirty="0">
                <a:solidFill>
                  <a:srgbClr val="222222"/>
                </a:solidFill>
                <a:effectLst/>
                <a:latin typeface="Arial" panose="020B0604020202020204" pitchFamily="34" charset="0"/>
              </a:rPr>
              <a:t> (2016) for the n-gram span</a:t>
            </a:r>
          </a:p>
          <a:p>
            <a:endParaRPr lang="en-ID" b="0" i="0" dirty="0">
              <a:solidFill>
                <a:srgbClr val="222222"/>
              </a:solidFill>
              <a:effectLst/>
              <a:latin typeface="Arial" panose="020B0604020202020204" pitchFamily="34" charset="0"/>
            </a:endParaRPr>
          </a:p>
          <a:p>
            <a:r>
              <a:rPr lang="en-ID" b="0" i="0" dirty="0" err="1">
                <a:solidFill>
                  <a:srgbClr val="222222"/>
                </a:solidFill>
                <a:effectLst/>
                <a:latin typeface="Arial" panose="020B0604020202020204" pitchFamily="34" charset="0"/>
              </a:rPr>
              <a:t>Su</a:t>
            </a:r>
            <a:r>
              <a:rPr lang="en-ID" b="0" i="0" dirty="0">
                <a:solidFill>
                  <a:srgbClr val="222222"/>
                </a:solidFill>
                <a:effectLst/>
                <a:latin typeface="Arial" panose="020B0604020202020204" pitchFamily="34" charset="0"/>
              </a:rPr>
              <a:t>, H. (2016). How products are evaluated? Evaluation in customer review texts. </a:t>
            </a:r>
            <a:r>
              <a:rPr lang="en-ID" b="0" i="1" dirty="0">
                <a:solidFill>
                  <a:srgbClr val="222222"/>
                </a:solidFill>
                <a:effectLst/>
                <a:latin typeface="Arial" panose="020B0604020202020204" pitchFamily="34" charset="0"/>
              </a:rPr>
              <a:t>Language Resources and Evaluation</a:t>
            </a:r>
            <a:r>
              <a:rPr lang="en-ID" b="0" i="0" dirty="0">
                <a:solidFill>
                  <a:srgbClr val="222222"/>
                </a:solidFill>
                <a:effectLst/>
                <a:latin typeface="Arial" panose="020B0604020202020204" pitchFamily="34" charset="0"/>
              </a:rPr>
              <a:t>, </a:t>
            </a:r>
            <a:r>
              <a:rPr lang="en-ID" b="0" i="1" dirty="0">
                <a:solidFill>
                  <a:srgbClr val="222222"/>
                </a:solidFill>
                <a:effectLst/>
                <a:latin typeface="Arial" panose="020B0604020202020204" pitchFamily="34" charset="0"/>
              </a:rPr>
              <a:t>50</a:t>
            </a:r>
            <a:r>
              <a:rPr lang="en-ID" b="0" i="0" dirty="0">
                <a:solidFill>
                  <a:srgbClr val="222222"/>
                </a:solidFill>
                <a:effectLst/>
                <a:latin typeface="Arial" panose="020B0604020202020204" pitchFamily="34" charset="0"/>
              </a:rPr>
              <a:t>, 475-495.</a:t>
            </a:r>
            <a:endParaRPr lang="en-US" dirty="0"/>
          </a:p>
        </p:txBody>
      </p:sp>
      <p:sp>
        <p:nvSpPr>
          <p:cNvPr id="4" name="Slide Number Placeholder 3"/>
          <p:cNvSpPr>
            <a:spLocks noGrp="1"/>
          </p:cNvSpPr>
          <p:nvPr>
            <p:ph type="sldNum" sz="quarter" idx="5"/>
          </p:nvPr>
        </p:nvSpPr>
        <p:spPr/>
        <p:txBody>
          <a:bodyPr/>
          <a:lstStyle/>
          <a:p>
            <a:fld id="{4204BEB9-6AD8-DB44-A829-6CBA5AD9D1CD}" type="slidenum">
              <a:rPr lang="en-US" smtClean="0"/>
              <a:t>10</a:t>
            </a:fld>
            <a:endParaRPr lang="en-US"/>
          </a:p>
        </p:txBody>
      </p:sp>
    </p:spTree>
    <p:extLst>
      <p:ext uri="{BB962C8B-B14F-4D97-AF65-F5344CB8AC3E}">
        <p14:creationId xmlns:p14="http://schemas.microsoft.com/office/powerpoint/2010/main" val="1452534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1A9B7-0241-3B4B-9E95-93FD3B6A5E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75883D-EAB2-BF48-BE3B-49A0B224B5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182486-FACC-A34B-8D87-2DA4D2D954B9}"/>
              </a:ext>
            </a:extLst>
          </p:cNvPr>
          <p:cNvSpPr>
            <a:spLocks noGrp="1"/>
          </p:cNvSpPr>
          <p:nvPr>
            <p:ph type="dt" sz="half" idx="10"/>
          </p:nvPr>
        </p:nvSpPr>
        <p:spPr/>
        <p:txBody>
          <a:bodyPr/>
          <a:lstStyle/>
          <a:p>
            <a:fld id="{A58212AE-8B4A-7E4D-BBB8-120C6BF32DC5}" type="datetime1">
              <a:rPr lang="en-ID" smtClean="0"/>
              <a:t>16/05/24</a:t>
            </a:fld>
            <a:endParaRPr lang="en-US"/>
          </a:p>
        </p:txBody>
      </p:sp>
      <p:sp>
        <p:nvSpPr>
          <p:cNvPr id="5" name="Footer Placeholder 4">
            <a:extLst>
              <a:ext uri="{FF2B5EF4-FFF2-40B4-BE49-F238E27FC236}">
                <a16:creationId xmlns:a16="http://schemas.microsoft.com/office/drawing/2014/main" id="{1F1228C6-B735-6944-8C1C-B0A1E6AAF0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676C66-0553-D845-BE16-510FA26746F0}"/>
              </a:ext>
            </a:extLst>
          </p:cNvPr>
          <p:cNvSpPr>
            <a:spLocks noGrp="1"/>
          </p:cNvSpPr>
          <p:nvPr>
            <p:ph type="sldNum" sz="quarter" idx="12"/>
          </p:nvPr>
        </p:nvSpPr>
        <p:spPr/>
        <p:txBody>
          <a:bodyPr/>
          <a:lstStyle/>
          <a:p>
            <a:fld id="{F7331210-954E-1448-9CFA-7A4043D6E7E5}" type="slidenum">
              <a:rPr lang="en-US" smtClean="0"/>
              <a:t>‹#›</a:t>
            </a:fld>
            <a:endParaRPr lang="en-US"/>
          </a:p>
        </p:txBody>
      </p:sp>
    </p:spTree>
    <p:extLst>
      <p:ext uri="{BB962C8B-B14F-4D97-AF65-F5344CB8AC3E}">
        <p14:creationId xmlns:p14="http://schemas.microsoft.com/office/powerpoint/2010/main" val="1914320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A521-9FB2-4C40-AA81-E29DA9B426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6B5D6C-6EE0-0C4D-B74D-EDB4C242DA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3C5F1D-A0C2-FA40-8BA3-BF4463F85628}"/>
              </a:ext>
            </a:extLst>
          </p:cNvPr>
          <p:cNvSpPr>
            <a:spLocks noGrp="1"/>
          </p:cNvSpPr>
          <p:nvPr>
            <p:ph type="dt" sz="half" idx="10"/>
          </p:nvPr>
        </p:nvSpPr>
        <p:spPr/>
        <p:txBody>
          <a:bodyPr/>
          <a:lstStyle/>
          <a:p>
            <a:fld id="{0B34B76E-DE42-4C41-AC14-1203203BE3DF}" type="datetime1">
              <a:rPr lang="en-ID" smtClean="0"/>
              <a:t>16/05/24</a:t>
            </a:fld>
            <a:endParaRPr lang="en-US"/>
          </a:p>
        </p:txBody>
      </p:sp>
      <p:sp>
        <p:nvSpPr>
          <p:cNvPr id="5" name="Footer Placeholder 4">
            <a:extLst>
              <a:ext uri="{FF2B5EF4-FFF2-40B4-BE49-F238E27FC236}">
                <a16:creationId xmlns:a16="http://schemas.microsoft.com/office/drawing/2014/main" id="{083D22AD-7AA8-8849-B50E-EE22A2E9C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C07BA-1979-3B4B-807F-B7A7205BEE1F}"/>
              </a:ext>
            </a:extLst>
          </p:cNvPr>
          <p:cNvSpPr>
            <a:spLocks noGrp="1"/>
          </p:cNvSpPr>
          <p:nvPr>
            <p:ph type="sldNum" sz="quarter" idx="12"/>
          </p:nvPr>
        </p:nvSpPr>
        <p:spPr/>
        <p:txBody>
          <a:bodyPr/>
          <a:lstStyle/>
          <a:p>
            <a:fld id="{F7331210-954E-1448-9CFA-7A4043D6E7E5}" type="slidenum">
              <a:rPr lang="en-US" smtClean="0"/>
              <a:t>‹#›</a:t>
            </a:fld>
            <a:endParaRPr lang="en-US"/>
          </a:p>
        </p:txBody>
      </p:sp>
    </p:spTree>
    <p:extLst>
      <p:ext uri="{BB962C8B-B14F-4D97-AF65-F5344CB8AC3E}">
        <p14:creationId xmlns:p14="http://schemas.microsoft.com/office/powerpoint/2010/main" val="521908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17F67F-728B-924D-82B9-CAA8A29574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C6D900-20F1-E34A-A5F0-38F52AC7EF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42CA2-B1F2-4245-AB17-939A66DFB745}"/>
              </a:ext>
            </a:extLst>
          </p:cNvPr>
          <p:cNvSpPr>
            <a:spLocks noGrp="1"/>
          </p:cNvSpPr>
          <p:nvPr>
            <p:ph type="dt" sz="half" idx="10"/>
          </p:nvPr>
        </p:nvSpPr>
        <p:spPr/>
        <p:txBody>
          <a:bodyPr/>
          <a:lstStyle/>
          <a:p>
            <a:fld id="{64DA0563-4D86-1942-8F5F-3DB467E1D247}" type="datetime1">
              <a:rPr lang="en-ID" smtClean="0"/>
              <a:t>16/05/24</a:t>
            </a:fld>
            <a:endParaRPr lang="en-US"/>
          </a:p>
        </p:txBody>
      </p:sp>
      <p:sp>
        <p:nvSpPr>
          <p:cNvPr id="5" name="Footer Placeholder 4">
            <a:extLst>
              <a:ext uri="{FF2B5EF4-FFF2-40B4-BE49-F238E27FC236}">
                <a16:creationId xmlns:a16="http://schemas.microsoft.com/office/drawing/2014/main" id="{5F85076C-C83D-D041-BED7-A6B89E4819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ABCEBA-5C0A-B845-B52F-22EC5DF56462}"/>
              </a:ext>
            </a:extLst>
          </p:cNvPr>
          <p:cNvSpPr>
            <a:spLocks noGrp="1"/>
          </p:cNvSpPr>
          <p:nvPr>
            <p:ph type="sldNum" sz="quarter" idx="12"/>
          </p:nvPr>
        </p:nvSpPr>
        <p:spPr/>
        <p:txBody>
          <a:bodyPr/>
          <a:lstStyle/>
          <a:p>
            <a:fld id="{F7331210-954E-1448-9CFA-7A4043D6E7E5}" type="slidenum">
              <a:rPr lang="en-US" smtClean="0"/>
              <a:t>‹#›</a:t>
            </a:fld>
            <a:endParaRPr lang="en-US"/>
          </a:p>
        </p:txBody>
      </p:sp>
    </p:spTree>
    <p:extLst>
      <p:ext uri="{BB962C8B-B14F-4D97-AF65-F5344CB8AC3E}">
        <p14:creationId xmlns:p14="http://schemas.microsoft.com/office/powerpoint/2010/main" val="3825633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FE0DC-3185-4340-9632-D06A2B0252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8F8516-91E6-A043-9670-C98D8FB5FB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B61143-74E3-544D-BBA9-B3A526BD566B}"/>
              </a:ext>
            </a:extLst>
          </p:cNvPr>
          <p:cNvSpPr>
            <a:spLocks noGrp="1"/>
          </p:cNvSpPr>
          <p:nvPr>
            <p:ph type="dt" sz="half" idx="10"/>
          </p:nvPr>
        </p:nvSpPr>
        <p:spPr/>
        <p:txBody>
          <a:bodyPr/>
          <a:lstStyle/>
          <a:p>
            <a:fld id="{D6B51DC2-CF82-184D-AD4D-1CFF166D9BEE}" type="datetime1">
              <a:rPr lang="en-ID" smtClean="0"/>
              <a:t>16/05/24</a:t>
            </a:fld>
            <a:endParaRPr lang="en-US"/>
          </a:p>
        </p:txBody>
      </p:sp>
      <p:sp>
        <p:nvSpPr>
          <p:cNvPr id="5" name="Footer Placeholder 4">
            <a:extLst>
              <a:ext uri="{FF2B5EF4-FFF2-40B4-BE49-F238E27FC236}">
                <a16:creationId xmlns:a16="http://schemas.microsoft.com/office/drawing/2014/main" id="{6D51361A-F49A-494C-9A57-AE471E9B3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5D863-38FA-B44B-A226-28C503C32857}"/>
              </a:ext>
            </a:extLst>
          </p:cNvPr>
          <p:cNvSpPr>
            <a:spLocks noGrp="1"/>
          </p:cNvSpPr>
          <p:nvPr>
            <p:ph type="sldNum" sz="quarter" idx="12"/>
          </p:nvPr>
        </p:nvSpPr>
        <p:spPr/>
        <p:txBody>
          <a:bodyPr/>
          <a:lstStyle/>
          <a:p>
            <a:fld id="{F7331210-954E-1448-9CFA-7A4043D6E7E5}" type="slidenum">
              <a:rPr lang="en-US" smtClean="0"/>
              <a:t>‹#›</a:t>
            </a:fld>
            <a:endParaRPr lang="en-US"/>
          </a:p>
        </p:txBody>
      </p:sp>
    </p:spTree>
    <p:extLst>
      <p:ext uri="{BB962C8B-B14F-4D97-AF65-F5344CB8AC3E}">
        <p14:creationId xmlns:p14="http://schemas.microsoft.com/office/powerpoint/2010/main" val="353349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C87D-23E2-D044-9E6D-4530564EBA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6EBBF8-29FD-314B-A774-822100787B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C738BE-53FB-6145-B122-515735E1C778}"/>
              </a:ext>
            </a:extLst>
          </p:cNvPr>
          <p:cNvSpPr>
            <a:spLocks noGrp="1"/>
          </p:cNvSpPr>
          <p:nvPr>
            <p:ph type="dt" sz="half" idx="10"/>
          </p:nvPr>
        </p:nvSpPr>
        <p:spPr/>
        <p:txBody>
          <a:bodyPr/>
          <a:lstStyle/>
          <a:p>
            <a:fld id="{5DD4A58D-3B95-AF43-B376-3EA517D73E50}" type="datetime1">
              <a:rPr lang="en-ID" smtClean="0"/>
              <a:t>16/05/24</a:t>
            </a:fld>
            <a:endParaRPr lang="en-US"/>
          </a:p>
        </p:txBody>
      </p:sp>
      <p:sp>
        <p:nvSpPr>
          <p:cNvPr id="5" name="Footer Placeholder 4">
            <a:extLst>
              <a:ext uri="{FF2B5EF4-FFF2-40B4-BE49-F238E27FC236}">
                <a16:creationId xmlns:a16="http://schemas.microsoft.com/office/drawing/2014/main" id="{F4733242-7F4C-8345-A7B5-31EB58ADF7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89CCB-194D-9D4C-A111-09522B5B9C26}"/>
              </a:ext>
            </a:extLst>
          </p:cNvPr>
          <p:cNvSpPr>
            <a:spLocks noGrp="1"/>
          </p:cNvSpPr>
          <p:nvPr>
            <p:ph type="sldNum" sz="quarter" idx="12"/>
          </p:nvPr>
        </p:nvSpPr>
        <p:spPr/>
        <p:txBody>
          <a:bodyPr/>
          <a:lstStyle/>
          <a:p>
            <a:fld id="{F7331210-954E-1448-9CFA-7A4043D6E7E5}" type="slidenum">
              <a:rPr lang="en-US" smtClean="0"/>
              <a:t>‹#›</a:t>
            </a:fld>
            <a:endParaRPr lang="en-US"/>
          </a:p>
        </p:txBody>
      </p:sp>
    </p:spTree>
    <p:extLst>
      <p:ext uri="{BB962C8B-B14F-4D97-AF65-F5344CB8AC3E}">
        <p14:creationId xmlns:p14="http://schemas.microsoft.com/office/powerpoint/2010/main" val="2001130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A019C-1B41-A14A-8562-D4F4CD0D33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A7687D-5CAD-374F-B914-CCCF7A1502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02019A-C9DE-5143-BBD4-0AD16A06D0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6DEC9D-CADA-6544-BA2D-FF883BCC8E85}"/>
              </a:ext>
            </a:extLst>
          </p:cNvPr>
          <p:cNvSpPr>
            <a:spLocks noGrp="1"/>
          </p:cNvSpPr>
          <p:nvPr>
            <p:ph type="dt" sz="half" idx="10"/>
          </p:nvPr>
        </p:nvSpPr>
        <p:spPr/>
        <p:txBody>
          <a:bodyPr/>
          <a:lstStyle/>
          <a:p>
            <a:fld id="{E3C1503F-BCDA-FD49-8E6E-948893AE88C7}" type="datetime1">
              <a:rPr lang="en-ID" smtClean="0"/>
              <a:t>16/05/24</a:t>
            </a:fld>
            <a:endParaRPr lang="en-US"/>
          </a:p>
        </p:txBody>
      </p:sp>
      <p:sp>
        <p:nvSpPr>
          <p:cNvPr id="6" name="Footer Placeholder 5">
            <a:extLst>
              <a:ext uri="{FF2B5EF4-FFF2-40B4-BE49-F238E27FC236}">
                <a16:creationId xmlns:a16="http://schemas.microsoft.com/office/drawing/2014/main" id="{2DD1E85D-E61B-944E-8C18-49521E3BE9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84E7E5-7D14-744E-B221-D3B9C02C1624}"/>
              </a:ext>
            </a:extLst>
          </p:cNvPr>
          <p:cNvSpPr>
            <a:spLocks noGrp="1"/>
          </p:cNvSpPr>
          <p:nvPr>
            <p:ph type="sldNum" sz="quarter" idx="12"/>
          </p:nvPr>
        </p:nvSpPr>
        <p:spPr/>
        <p:txBody>
          <a:bodyPr/>
          <a:lstStyle/>
          <a:p>
            <a:fld id="{F7331210-954E-1448-9CFA-7A4043D6E7E5}" type="slidenum">
              <a:rPr lang="en-US" smtClean="0"/>
              <a:t>‹#›</a:t>
            </a:fld>
            <a:endParaRPr lang="en-US"/>
          </a:p>
        </p:txBody>
      </p:sp>
    </p:spTree>
    <p:extLst>
      <p:ext uri="{BB962C8B-B14F-4D97-AF65-F5344CB8AC3E}">
        <p14:creationId xmlns:p14="http://schemas.microsoft.com/office/powerpoint/2010/main" val="881081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4C6A8-A5D3-DB4E-A7FF-775E0CB8E4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BC00B9-BEDE-BC4C-B0C7-80E5F4F54B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CC37BF-9512-7647-9AE9-F8327C5D93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3544C9-8675-D946-B328-1350623F58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060322-C738-BF4A-9A3E-D2ADDC5A76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FBF813-1469-EB4E-A2DE-FF810B77B20F}"/>
              </a:ext>
            </a:extLst>
          </p:cNvPr>
          <p:cNvSpPr>
            <a:spLocks noGrp="1"/>
          </p:cNvSpPr>
          <p:nvPr>
            <p:ph type="dt" sz="half" idx="10"/>
          </p:nvPr>
        </p:nvSpPr>
        <p:spPr/>
        <p:txBody>
          <a:bodyPr/>
          <a:lstStyle/>
          <a:p>
            <a:fld id="{590BFC50-CDF9-A24B-A72C-5E12AEFC2289}" type="datetime1">
              <a:rPr lang="en-ID" smtClean="0"/>
              <a:t>16/05/24</a:t>
            </a:fld>
            <a:endParaRPr lang="en-US"/>
          </a:p>
        </p:txBody>
      </p:sp>
      <p:sp>
        <p:nvSpPr>
          <p:cNvPr id="8" name="Footer Placeholder 7">
            <a:extLst>
              <a:ext uri="{FF2B5EF4-FFF2-40B4-BE49-F238E27FC236}">
                <a16:creationId xmlns:a16="http://schemas.microsoft.com/office/drawing/2014/main" id="{6DA115B9-471C-6540-8F7A-F803881BE2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36BA8E-103C-744F-A5AA-3715E7FB490D}"/>
              </a:ext>
            </a:extLst>
          </p:cNvPr>
          <p:cNvSpPr>
            <a:spLocks noGrp="1"/>
          </p:cNvSpPr>
          <p:nvPr>
            <p:ph type="sldNum" sz="quarter" idx="12"/>
          </p:nvPr>
        </p:nvSpPr>
        <p:spPr/>
        <p:txBody>
          <a:bodyPr/>
          <a:lstStyle/>
          <a:p>
            <a:fld id="{F7331210-954E-1448-9CFA-7A4043D6E7E5}" type="slidenum">
              <a:rPr lang="en-US" smtClean="0"/>
              <a:t>‹#›</a:t>
            </a:fld>
            <a:endParaRPr lang="en-US"/>
          </a:p>
        </p:txBody>
      </p:sp>
    </p:spTree>
    <p:extLst>
      <p:ext uri="{BB962C8B-B14F-4D97-AF65-F5344CB8AC3E}">
        <p14:creationId xmlns:p14="http://schemas.microsoft.com/office/powerpoint/2010/main" val="3328002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BC33-9033-6647-91E4-AAD642D163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51D290-6401-9049-A2C1-2208BDAA7429}"/>
              </a:ext>
            </a:extLst>
          </p:cNvPr>
          <p:cNvSpPr>
            <a:spLocks noGrp="1"/>
          </p:cNvSpPr>
          <p:nvPr>
            <p:ph type="dt" sz="half" idx="10"/>
          </p:nvPr>
        </p:nvSpPr>
        <p:spPr/>
        <p:txBody>
          <a:bodyPr/>
          <a:lstStyle/>
          <a:p>
            <a:fld id="{81EE7988-D79C-3A41-9501-F8DBF467EFCC}" type="datetime1">
              <a:rPr lang="en-ID" smtClean="0"/>
              <a:t>16/05/24</a:t>
            </a:fld>
            <a:endParaRPr lang="en-US"/>
          </a:p>
        </p:txBody>
      </p:sp>
      <p:sp>
        <p:nvSpPr>
          <p:cNvPr id="4" name="Footer Placeholder 3">
            <a:extLst>
              <a:ext uri="{FF2B5EF4-FFF2-40B4-BE49-F238E27FC236}">
                <a16:creationId xmlns:a16="http://schemas.microsoft.com/office/drawing/2014/main" id="{7ADADEE0-0C72-0D45-9407-B053159959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0A385E-0AC0-8149-BACF-1A327FAC2E77}"/>
              </a:ext>
            </a:extLst>
          </p:cNvPr>
          <p:cNvSpPr>
            <a:spLocks noGrp="1"/>
          </p:cNvSpPr>
          <p:nvPr>
            <p:ph type="sldNum" sz="quarter" idx="12"/>
          </p:nvPr>
        </p:nvSpPr>
        <p:spPr/>
        <p:txBody>
          <a:bodyPr/>
          <a:lstStyle/>
          <a:p>
            <a:fld id="{F7331210-954E-1448-9CFA-7A4043D6E7E5}" type="slidenum">
              <a:rPr lang="en-US" smtClean="0"/>
              <a:t>‹#›</a:t>
            </a:fld>
            <a:endParaRPr lang="en-US"/>
          </a:p>
        </p:txBody>
      </p:sp>
    </p:spTree>
    <p:extLst>
      <p:ext uri="{BB962C8B-B14F-4D97-AF65-F5344CB8AC3E}">
        <p14:creationId xmlns:p14="http://schemas.microsoft.com/office/powerpoint/2010/main" val="16649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6D2C37-AFE9-2C45-B6FA-7038CF28AB66}"/>
              </a:ext>
            </a:extLst>
          </p:cNvPr>
          <p:cNvSpPr>
            <a:spLocks noGrp="1"/>
          </p:cNvSpPr>
          <p:nvPr>
            <p:ph type="dt" sz="half" idx="10"/>
          </p:nvPr>
        </p:nvSpPr>
        <p:spPr/>
        <p:txBody>
          <a:bodyPr/>
          <a:lstStyle/>
          <a:p>
            <a:fld id="{E3997177-A706-184C-AE48-E16B3E4EC8F9}" type="datetime1">
              <a:rPr lang="en-ID" smtClean="0"/>
              <a:t>16/05/24</a:t>
            </a:fld>
            <a:endParaRPr lang="en-US"/>
          </a:p>
        </p:txBody>
      </p:sp>
      <p:sp>
        <p:nvSpPr>
          <p:cNvPr id="3" name="Footer Placeholder 2">
            <a:extLst>
              <a:ext uri="{FF2B5EF4-FFF2-40B4-BE49-F238E27FC236}">
                <a16:creationId xmlns:a16="http://schemas.microsoft.com/office/drawing/2014/main" id="{453D9C89-BB21-E54F-8D40-56770B7974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550FA0-A072-AE42-BB80-7879B8237AAA}"/>
              </a:ext>
            </a:extLst>
          </p:cNvPr>
          <p:cNvSpPr>
            <a:spLocks noGrp="1"/>
          </p:cNvSpPr>
          <p:nvPr>
            <p:ph type="sldNum" sz="quarter" idx="12"/>
          </p:nvPr>
        </p:nvSpPr>
        <p:spPr/>
        <p:txBody>
          <a:bodyPr/>
          <a:lstStyle/>
          <a:p>
            <a:fld id="{F7331210-954E-1448-9CFA-7A4043D6E7E5}" type="slidenum">
              <a:rPr lang="en-US" smtClean="0"/>
              <a:t>‹#›</a:t>
            </a:fld>
            <a:endParaRPr lang="en-US"/>
          </a:p>
        </p:txBody>
      </p:sp>
    </p:spTree>
    <p:extLst>
      <p:ext uri="{BB962C8B-B14F-4D97-AF65-F5344CB8AC3E}">
        <p14:creationId xmlns:p14="http://schemas.microsoft.com/office/powerpoint/2010/main" val="2947450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BDC0B-95D2-2943-8309-9D57C61F1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C868BC-CDEA-0141-B430-7364AAD3B8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B280BC-45F2-B547-8AC4-27017290C6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A29CC3-6AA7-E04C-B6DC-DD3559A8661C}"/>
              </a:ext>
            </a:extLst>
          </p:cNvPr>
          <p:cNvSpPr>
            <a:spLocks noGrp="1"/>
          </p:cNvSpPr>
          <p:nvPr>
            <p:ph type="dt" sz="half" idx="10"/>
          </p:nvPr>
        </p:nvSpPr>
        <p:spPr/>
        <p:txBody>
          <a:bodyPr/>
          <a:lstStyle/>
          <a:p>
            <a:fld id="{078FBA1D-C97E-CF4B-8F1A-0D6D05EB3A40}" type="datetime1">
              <a:rPr lang="en-ID" smtClean="0"/>
              <a:t>16/05/24</a:t>
            </a:fld>
            <a:endParaRPr lang="en-US"/>
          </a:p>
        </p:txBody>
      </p:sp>
      <p:sp>
        <p:nvSpPr>
          <p:cNvPr id="6" name="Footer Placeholder 5">
            <a:extLst>
              <a:ext uri="{FF2B5EF4-FFF2-40B4-BE49-F238E27FC236}">
                <a16:creationId xmlns:a16="http://schemas.microsoft.com/office/drawing/2014/main" id="{1A5EA5D1-4698-AF4F-BD3F-A493E115D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948090-2810-034E-A7AF-16BE2EC94058}"/>
              </a:ext>
            </a:extLst>
          </p:cNvPr>
          <p:cNvSpPr>
            <a:spLocks noGrp="1"/>
          </p:cNvSpPr>
          <p:nvPr>
            <p:ph type="sldNum" sz="quarter" idx="12"/>
          </p:nvPr>
        </p:nvSpPr>
        <p:spPr/>
        <p:txBody>
          <a:bodyPr/>
          <a:lstStyle/>
          <a:p>
            <a:fld id="{F7331210-954E-1448-9CFA-7A4043D6E7E5}" type="slidenum">
              <a:rPr lang="en-US" smtClean="0"/>
              <a:t>‹#›</a:t>
            </a:fld>
            <a:endParaRPr lang="en-US"/>
          </a:p>
        </p:txBody>
      </p:sp>
    </p:spTree>
    <p:extLst>
      <p:ext uri="{BB962C8B-B14F-4D97-AF65-F5344CB8AC3E}">
        <p14:creationId xmlns:p14="http://schemas.microsoft.com/office/powerpoint/2010/main" val="3523698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F779-BE1B-C24F-80B1-C56C047F7D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7E2839-F04A-CA44-A12B-AED5B0D76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351A72-3DAB-9840-A709-012AEC5CC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F06831-1F93-9049-A98B-EE711B34D812}"/>
              </a:ext>
            </a:extLst>
          </p:cNvPr>
          <p:cNvSpPr>
            <a:spLocks noGrp="1"/>
          </p:cNvSpPr>
          <p:nvPr>
            <p:ph type="dt" sz="half" idx="10"/>
          </p:nvPr>
        </p:nvSpPr>
        <p:spPr/>
        <p:txBody>
          <a:bodyPr/>
          <a:lstStyle/>
          <a:p>
            <a:fld id="{9DA703B6-CA10-A241-A28E-2875D7BD5234}" type="datetime1">
              <a:rPr lang="en-ID" smtClean="0"/>
              <a:t>16/05/24</a:t>
            </a:fld>
            <a:endParaRPr lang="en-US"/>
          </a:p>
        </p:txBody>
      </p:sp>
      <p:sp>
        <p:nvSpPr>
          <p:cNvPr id="6" name="Footer Placeholder 5">
            <a:extLst>
              <a:ext uri="{FF2B5EF4-FFF2-40B4-BE49-F238E27FC236}">
                <a16:creationId xmlns:a16="http://schemas.microsoft.com/office/drawing/2014/main" id="{4A65E368-B66D-4741-836F-DE3B703146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68A251-F148-F444-8F70-A8B0462FF5C4}"/>
              </a:ext>
            </a:extLst>
          </p:cNvPr>
          <p:cNvSpPr>
            <a:spLocks noGrp="1"/>
          </p:cNvSpPr>
          <p:nvPr>
            <p:ph type="sldNum" sz="quarter" idx="12"/>
          </p:nvPr>
        </p:nvSpPr>
        <p:spPr/>
        <p:txBody>
          <a:bodyPr/>
          <a:lstStyle/>
          <a:p>
            <a:fld id="{F7331210-954E-1448-9CFA-7A4043D6E7E5}" type="slidenum">
              <a:rPr lang="en-US" smtClean="0"/>
              <a:t>‹#›</a:t>
            </a:fld>
            <a:endParaRPr lang="en-US"/>
          </a:p>
        </p:txBody>
      </p:sp>
    </p:spTree>
    <p:extLst>
      <p:ext uri="{BB962C8B-B14F-4D97-AF65-F5344CB8AC3E}">
        <p14:creationId xmlns:p14="http://schemas.microsoft.com/office/powerpoint/2010/main" val="3684398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414205-4785-8345-B6DB-F60C34D243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682249-B224-5F45-9CF9-28866C32BF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F4B639-E9AD-8A47-952C-39361A2B86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BBAB45-7E7E-4D4D-8C5B-FDC4E704E08A}" type="datetime1">
              <a:rPr lang="en-ID" smtClean="0"/>
              <a:t>16/05/24</a:t>
            </a:fld>
            <a:endParaRPr lang="en-US"/>
          </a:p>
        </p:txBody>
      </p:sp>
      <p:sp>
        <p:nvSpPr>
          <p:cNvPr id="5" name="Footer Placeholder 4">
            <a:extLst>
              <a:ext uri="{FF2B5EF4-FFF2-40B4-BE49-F238E27FC236}">
                <a16:creationId xmlns:a16="http://schemas.microsoft.com/office/drawing/2014/main" id="{F141D2D1-F5A9-434B-904A-0132B2B3ED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A245A1-FCBA-BD4F-8E05-C18CA54610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331210-954E-1448-9CFA-7A4043D6E7E5}" type="slidenum">
              <a:rPr lang="en-US" smtClean="0"/>
              <a:t>‹#›</a:t>
            </a:fld>
            <a:endParaRPr lang="en-US"/>
          </a:p>
        </p:txBody>
      </p:sp>
    </p:spTree>
    <p:extLst>
      <p:ext uri="{BB962C8B-B14F-4D97-AF65-F5344CB8AC3E}">
        <p14:creationId xmlns:p14="http://schemas.microsoft.com/office/powerpoint/2010/main" val="589411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2.xml"/><Relationship Id="rId7" Type="http://schemas.openxmlformats.org/officeDocument/2006/relationships/image" Target="../media/image2.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crapehero.com/location-reports/Starbucks-USA/"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xml"/><Relationship Id="rId7" Type="http://schemas.openxmlformats.org/officeDocument/2006/relationships/image" Target="../media/image4.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scrapehero.com/location-reports/Starbucks-USA/"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C288-B009-AE41-82AB-57408B5F114F}"/>
              </a:ext>
            </a:extLst>
          </p:cNvPr>
          <p:cNvSpPr>
            <a:spLocks noGrp="1"/>
          </p:cNvSpPr>
          <p:nvPr>
            <p:ph type="ctrTitle"/>
          </p:nvPr>
        </p:nvSpPr>
        <p:spPr>
          <a:xfrm>
            <a:off x="1333500" y="1822158"/>
            <a:ext cx="7594602" cy="1343615"/>
          </a:xfrm>
        </p:spPr>
        <p:txBody>
          <a:bodyPr>
            <a:noAutofit/>
          </a:bodyPr>
          <a:lstStyle/>
          <a:p>
            <a:pPr algn="l"/>
            <a:r>
              <a:rPr lang="en-US" sz="3600" dirty="0">
                <a:solidFill>
                  <a:srgbClr val="00704A"/>
                </a:solidFill>
                <a:latin typeface="Arial" panose="020B0604020202020204" pitchFamily="34" charset="0"/>
                <a:cs typeface="Arial" panose="020B0604020202020204" pitchFamily="34" charset="0"/>
              </a:rPr>
              <a:t>Navigating Negative Feedback</a:t>
            </a:r>
            <a:br>
              <a:rPr lang="en-US" sz="36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Strategies for Addressing Low Ratings in American Starbucks</a:t>
            </a:r>
            <a:endParaRPr lang="en-US" sz="3600" baseline="300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8BEBECCB-7CAC-6C45-8E5E-9CBFE60A961D}"/>
              </a:ext>
            </a:extLst>
          </p:cNvPr>
          <p:cNvSpPr>
            <a:spLocks noGrp="1"/>
          </p:cNvSpPr>
          <p:nvPr>
            <p:ph type="subTitle" idx="1"/>
          </p:nvPr>
        </p:nvSpPr>
        <p:spPr>
          <a:xfrm>
            <a:off x="1333500" y="3692228"/>
            <a:ext cx="2235200" cy="660400"/>
          </a:xfrm>
        </p:spPr>
        <p:txBody>
          <a:bodyPr>
            <a:noAutofit/>
          </a:bodyPr>
          <a:lstStyle/>
          <a:p>
            <a:pPr algn="l">
              <a:lnSpc>
                <a:spcPct val="100000"/>
              </a:lnSpc>
            </a:pPr>
            <a:r>
              <a:rPr lang="en-US" sz="1800" dirty="0">
                <a:latin typeface="Arial" panose="020B0604020202020204" pitchFamily="34" charset="0"/>
                <a:cs typeface="Arial" panose="020B0604020202020204" pitchFamily="34" charset="0"/>
              </a:rPr>
              <a:t>Adelia Januarto</a:t>
            </a:r>
          </a:p>
        </p:txBody>
      </p:sp>
      <p:sp>
        <p:nvSpPr>
          <p:cNvPr id="8" name="Subtitle 2">
            <a:extLst>
              <a:ext uri="{FF2B5EF4-FFF2-40B4-BE49-F238E27FC236}">
                <a16:creationId xmlns:a16="http://schemas.microsoft.com/office/drawing/2014/main" id="{719875BD-FD2F-BC4E-A153-DCA651030747}"/>
              </a:ext>
            </a:extLst>
          </p:cNvPr>
          <p:cNvSpPr txBox="1">
            <a:spLocks/>
          </p:cNvSpPr>
          <p:nvPr/>
        </p:nvSpPr>
        <p:spPr>
          <a:xfrm>
            <a:off x="1333500" y="3987503"/>
            <a:ext cx="2235200" cy="3651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400" dirty="0">
                <a:solidFill>
                  <a:schemeClr val="tx1">
                    <a:lumMod val="50000"/>
                    <a:lumOff val="50000"/>
                  </a:schemeClr>
                </a:solidFill>
              </a:rPr>
              <a:t>Data Analyst</a:t>
            </a:r>
          </a:p>
        </p:txBody>
      </p:sp>
      <p:pic>
        <p:nvPicPr>
          <p:cNvPr id="5" name="Picture 4">
            <a:extLst>
              <a:ext uri="{FF2B5EF4-FFF2-40B4-BE49-F238E27FC236}">
                <a16:creationId xmlns:a16="http://schemas.microsoft.com/office/drawing/2014/main" id="{0E2E5599-9817-AF43-88A2-24EB3CEC64B0}"/>
              </a:ext>
            </a:extLst>
          </p:cNvPr>
          <p:cNvPicPr>
            <a:picLocks noChangeAspect="1"/>
          </p:cNvPicPr>
          <p:nvPr/>
        </p:nvPicPr>
        <p:blipFill>
          <a:blip r:embed="rId3"/>
          <a:stretch>
            <a:fillRect/>
          </a:stretch>
        </p:blipFill>
        <p:spPr>
          <a:xfrm>
            <a:off x="8314544" y="2317544"/>
            <a:ext cx="2749367" cy="2749367"/>
          </a:xfrm>
          <a:prstGeom prst="rect">
            <a:avLst/>
          </a:prstGeom>
        </p:spPr>
      </p:pic>
    </p:spTree>
    <p:extLst>
      <p:ext uri="{BB962C8B-B14F-4D97-AF65-F5344CB8AC3E}">
        <p14:creationId xmlns:p14="http://schemas.microsoft.com/office/powerpoint/2010/main" val="1850819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F750-22C4-D740-AD58-3FC36618E401}"/>
              </a:ext>
            </a:extLst>
          </p:cNvPr>
          <p:cNvSpPr>
            <a:spLocks noGrp="1"/>
          </p:cNvSpPr>
          <p:nvPr>
            <p:ph type="title"/>
          </p:nvPr>
        </p:nvSpPr>
        <p:spPr>
          <a:xfrm>
            <a:off x="454584" y="559498"/>
            <a:ext cx="11278488" cy="568325"/>
          </a:xfrm>
        </p:spPr>
        <p:txBody>
          <a:bodyPr>
            <a:noAutofit/>
          </a:bodyPr>
          <a:lstStyle/>
          <a:p>
            <a:r>
              <a:rPr lang="en-US" sz="2800" dirty="0">
                <a:latin typeface="Arial" panose="020B0604020202020204" pitchFamily="34" charset="0"/>
                <a:cs typeface="Arial" panose="020B0604020202020204" pitchFamily="34" charset="0"/>
              </a:rPr>
              <a:t>Dissatisfaction occurred in customer visits at shops</a:t>
            </a:r>
          </a:p>
        </p:txBody>
      </p:sp>
      <p:sp>
        <p:nvSpPr>
          <p:cNvPr id="4" name="Rectangle 3">
            <a:extLst>
              <a:ext uri="{FF2B5EF4-FFF2-40B4-BE49-F238E27FC236}">
                <a16:creationId xmlns:a16="http://schemas.microsoft.com/office/drawing/2014/main" id="{4AB58BF9-5934-F146-ADB9-B24D81F7175D}"/>
              </a:ext>
            </a:extLst>
          </p:cNvPr>
          <p:cNvSpPr/>
          <p:nvPr/>
        </p:nvSpPr>
        <p:spPr>
          <a:xfrm>
            <a:off x="455892" y="1513840"/>
            <a:ext cx="8190398" cy="46736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t"/>
          <a:lstStyle/>
          <a:p>
            <a:pPr>
              <a:lnSpc>
                <a:spcPct val="120000"/>
              </a:lnSpc>
            </a:pPr>
            <a:endParaRPr lang="en-US" sz="1400" dirty="0">
              <a:solidFill>
                <a:sysClr val="windowText" lastClr="000000"/>
              </a:solidFill>
            </a:endParaRPr>
          </a:p>
        </p:txBody>
      </p:sp>
      <p:sp>
        <p:nvSpPr>
          <p:cNvPr id="6" name="Rectangle 5">
            <a:extLst>
              <a:ext uri="{FF2B5EF4-FFF2-40B4-BE49-F238E27FC236}">
                <a16:creationId xmlns:a16="http://schemas.microsoft.com/office/drawing/2014/main" id="{B67AFB44-AE89-6F4B-B4C9-0D16E617D77D}"/>
              </a:ext>
            </a:extLst>
          </p:cNvPr>
          <p:cNvSpPr/>
          <p:nvPr/>
        </p:nvSpPr>
        <p:spPr>
          <a:xfrm>
            <a:off x="454584" y="1501775"/>
            <a:ext cx="8190399" cy="400050"/>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Arial" panose="020B0604020202020204" pitchFamily="34" charset="0"/>
                <a:cs typeface="Arial" panose="020B0604020202020204" pitchFamily="34" charset="0"/>
              </a:rPr>
              <a:t>Visit-related expressions are the most common phrase in 1-stared reviews</a:t>
            </a:r>
          </a:p>
        </p:txBody>
      </p:sp>
      <p:sp>
        <p:nvSpPr>
          <p:cNvPr id="7" name="Rectangle 6">
            <a:extLst>
              <a:ext uri="{FF2B5EF4-FFF2-40B4-BE49-F238E27FC236}">
                <a16:creationId xmlns:a16="http://schemas.microsoft.com/office/drawing/2014/main" id="{D944BD5E-FC98-CA44-9E21-B618B051BD9C}"/>
              </a:ext>
            </a:extLst>
          </p:cNvPr>
          <p:cNvSpPr/>
          <p:nvPr/>
        </p:nvSpPr>
        <p:spPr>
          <a:xfrm>
            <a:off x="8780663" y="1513840"/>
            <a:ext cx="2952411" cy="467375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t"/>
          <a:lstStyle/>
          <a:p>
            <a:pPr>
              <a:lnSpc>
                <a:spcPct val="120000"/>
              </a:lnSpc>
            </a:pPr>
            <a:endParaRPr lang="en-US" sz="1400" dirty="0">
              <a:solidFill>
                <a:schemeClr val="tx1"/>
              </a:solidFill>
            </a:endParaRPr>
          </a:p>
        </p:txBody>
      </p:sp>
      <p:sp>
        <p:nvSpPr>
          <p:cNvPr id="8" name="Rectangle 7">
            <a:extLst>
              <a:ext uri="{FF2B5EF4-FFF2-40B4-BE49-F238E27FC236}">
                <a16:creationId xmlns:a16="http://schemas.microsoft.com/office/drawing/2014/main" id="{4670F763-143C-404B-88E1-DD25EA89A6D8}"/>
              </a:ext>
            </a:extLst>
          </p:cNvPr>
          <p:cNvSpPr/>
          <p:nvPr/>
        </p:nvSpPr>
        <p:spPr>
          <a:xfrm>
            <a:off x="8780662" y="1501140"/>
            <a:ext cx="2952411" cy="401289"/>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Arial" panose="020B0604020202020204" pitchFamily="34" charset="0"/>
                <a:cs typeface="Arial" panose="020B0604020202020204" pitchFamily="34" charset="0"/>
              </a:rPr>
              <a:t>Insights</a:t>
            </a:r>
          </a:p>
        </p:txBody>
      </p:sp>
      <p:sp>
        <p:nvSpPr>
          <p:cNvPr id="9" name="Rectangle 8">
            <a:extLst>
              <a:ext uri="{FF2B5EF4-FFF2-40B4-BE49-F238E27FC236}">
                <a16:creationId xmlns:a16="http://schemas.microsoft.com/office/drawing/2014/main" id="{5D00DE6A-C954-1A43-8182-5D965F24DA6D}"/>
              </a:ext>
            </a:extLst>
          </p:cNvPr>
          <p:cNvSpPr/>
          <p:nvPr/>
        </p:nvSpPr>
        <p:spPr>
          <a:xfrm>
            <a:off x="8780662" y="1910262"/>
            <a:ext cx="2952410" cy="4388240"/>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Phrasing allow us to capture the most prominent chunks in negative reviews. </a:t>
            </a:r>
          </a:p>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The combinations ‘</a:t>
            </a:r>
            <a:r>
              <a:rPr lang="en-US" sz="1400" dirty="0" err="1">
                <a:solidFill>
                  <a:schemeClr val="tx2"/>
                </a:solidFill>
                <a:latin typeface="Arial" panose="020B0604020202020204" pitchFamily="34" charset="0"/>
                <a:cs typeface="Arial" panose="020B0604020202020204" pitchFamily="34" charset="0"/>
              </a:rPr>
              <a:t>i</a:t>
            </a:r>
            <a:r>
              <a:rPr lang="en-US" sz="1400" dirty="0">
                <a:solidFill>
                  <a:schemeClr val="tx2"/>
                </a:solidFill>
                <a:latin typeface="Arial" panose="020B0604020202020204" pitchFamily="34" charset="0"/>
                <a:cs typeface="Arial" panose="020B0604020202020204" pitchFamily="34" charset="0"/>
              </a:rPr>
              <a:t> went to </a:t>
            </a:r>
            <a:r>
              <a:rPr lang="en-US" sz="1400" dirty="0" err="1">
                <a:solidFill>
                  <a:schemeClr val="tx2"/>
                </a:solidFill>
                <a:latin typeface="Arial" panose="020B0604020202020204" pitchFamily="34" charset="0"/>
                <a:cs typeface="Arial" panose="020B0604020202020204" pitchFamily="34" charset="0"/>
              </a:rPr>
              <a:t>starbucks</a:t>
            </a:r>
            <a:r>
              <a:rPr lang="en-US" sz="1400" dirty="0">
                <a:solidFill>
                  <a:schemeClr val="tx2"/>
                </a:solidFill>
                <a:latin typeface="Arial" panose="020B0604020202020204" pitchFamily="34" charset="0"/>
                <a:cs typeface="Arial" panose="020B0604020202020204" pitchFamily="34" charset="0"/>
              </a:rPr>
              <a:t>’ and ‘went to the </a:t>
            </a:r>
            <a:r>
              <a:rPr lang="en-US" sz="1400" dirty="0" err="1">
                <a:solidFill>
                  <a:schemeClr val="tx2"/>
                </a:solidFill>
                <a:latin typeface="Arial" panose="020B0604020202020204" pitchFamily="34" charset="0"/>
                <a:cs typeface="Arial" panose="020B0604020202020204" pitchFamily="34" charset="0"/>
              </a:rPr>
              <a:t>starbucks</a:t>
            </a:r>
            <a:r>
              <a:rPr lang="en-US" sz="1400" dirty="0">
                <a:solidFill>
                  <a:schemeClr val="tx2"/>
                </a:solidFill>
                <a:latin typeface="Arial" panose="020B0604020202020204" pitchFamily="34" charset="0"/>
                <a:cs typeface="Arial" panose="020B0604020202020204" pitchFamily="34" charset="0"/>
              </a:rPr>
              <a:t>’ suggest customers commonly express their bad experiences related to </a:t>
            </a:r>
            <a:r>
              <a:rPr lang="en-US" sz="1400" b="1" dirty="0">
                <a:solidFill>
                  <a:srgbClr val="00704A"/>
                </a:solidFill>
                <a:latin typeface="Arial" panose="020B0604020202020204" pitchFamily="34" charset="0"/>
                <a:cs typeface="Arial" panose="020B0604020202020204" pitchFamily="34" charset="0"/>
              </a:rPr>
              <a:t>their visits</a:t>
            </a:r>
            <a:r>
              <a:rPr lang="en-US" sz="1400" dirty="0">
                <a:solidFill>
                  <a:schemeClr val="tx1"/>
                </a:solidFill>
                <a:latin typeface="Arial" panose="020B0604020202020204" pitchFamily="34" charset="0"/>
                <a:cs typeface="Arial" panose="020B0604020202020204" pitchFamily="34" charset="0"/>
              </a:rPr>
              <a:t>. </a:t>
            </a:r>
          </a:p>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The prevalence of ‘at the </a:t>
            </a:r>
            <a:r>
              <a:rPr lang="en-US" sz="1400" dirty="0" err="1">
                <a:solidFill>
                  <a:schemeClr val="tx2"/>
                </a:solidFill>
                <a:latin typeface="Arial" panose="020B0604020202020204" pitchFamily="34" charset="0"/>
                <a:cs typeface="Arial" panose="020B0604020202020204" pitchFamily="34" charset="0"/>
              </a:rPr>
              <a:t>starbucks</a:t>
            </a:r>
            <a:r>
              <a:rPr lang="en-US" sz="1400" dirty="0">
                <a:solidFill>
                  <a:schemeClr val="tx2"/>
                </a:solidFill>
                <a:latin typeface="Arial" panose="020B0604020202020204" pitchFamily="34" charset="0"/>
                <a:cs typeface="Arial" panose="020B0604020202020204" pitchFamily="34" charset="0"/>
              </a:rPr>
              <a:t> in’ and ‘to the </a:t>
            </a:r>
            <a:r>
              <a:rPr lang="en-US" sz="1400" dirty="0" err="1">
                <a:solidFill>
                  <a:schemeClr val="tx2"/>
                </a:solidFill>
                <a:latin typeface="Arial" panose="020B0604020202020204" pitchFamily="34" charset="0"/>
                <a:cs typeface="Arial" panose="020B0604020202020204" pitchFamily="34" charset="0"/>
              </a:rPr>
              <a:t>starbucks</a:t>
            </a:r>
            <a:r>
              <a:rPr lang="en-US" sz="1400" dirty="0">
                <a:solidFill>
                  <a:schemeClr val="tx2"/>
                </a:solidFill>
                <a:latin typeface="Arial" panose="020B0604020202020204" pitchFamily="34" charset="0"/>
                <a:cs typeface="Arial" panose="020B0604020202020204" pitchFamily="34" charset="0"/>
              </a:rPr>
              <a:t> on’ indicates </a:t>
            </a:r>
            <a:r>
              <a:rPr lang="en-US" sz="1400" b="1" dirty="0">
                <a:solidFill>
                  <a:srgbClr val="00704A"/>
                </a:solidFill>
                <a:latin typeface="Arial" panose="020B0604020202020204" pitchFamily="34" charset="0"/>
                <a:cs typeface="Arial" panose="020B0604020202020204" pitchFamily="34" charset="0"/>
              </a:rPr>
              <a:t>location specific details</a:t>
            </a:r>
            <a:r>
              <a:rPr lang="en-US" sz="1400" dirty="0">
                <a:solidFill>
                  <a:schemeClr val="tx1"/>
                </a:solidFill>
                <a:latin typeface="Arial" panose="020B0604020202020204" pitchFamily="34" charset="0"/>
                <a:cs typeface="Arial" panose="020B0604020202020204" pitchFamily="34" charset="0"/>
              </a:rPr>
              <a:t> </a:t>
            </a:r>
            <a:r>
              <a:rPr lang="en-US" sz="1400" dirty="0">
                <a:solidFill>
                  <a:schemeClr val="tx2"/>
                </a:solidFill>
                <a:latin typeface="Arial" panose="020B0604020202020204" pitchFamily="34" charset="0"/>
                <a:cs typeface="Arial" panose="020B0604020202020204" pitchFamily="34" charset="0"/>
              </a:rPr>
              <a:t>in their 1-rating score reviews, potentially highlighting recurring issues across different Starbucks shops.</a:t>
            </a:r>
          </a:p>
        </p:txBody>
      </p:sp>
      <p:sp>
        <p:nvSpPr>
          <p:cNvPr id="13" name="Rectangle 12">
            <a:extLst>
              <a:ext uri="{FF2B5EF4-FFF2-40B4-BE49-F238E27FC236}">
                <a16:creationId xmlns:a16="http://schemas.microsoft.com/office/drawing/2014/main" id="{C4F88D6C-5ECF-054E-849B-7F23996E0183}"/>
              </a:ext>
            </a:extLst>
          </p:cNvPr>
          <p:cNvSpPr/>
          <p:nvPr/>
        </p:nvSpPr>
        <p:spPr>
          <a:xfrm>
            <a:off x="482078" y="400469"/>
            <a:ext cx="2952411" cy="31805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0704A"/>
                </a:solidFill>
                <a:latin typeface="Arial" panose="020B0604020202020204" pitchFamily="34" charset="0"/>
                <a:cs typeface="Arial" panose="020B0604020202020204" pitchFamily="34" charset="0"/>
              </a:rPr>
              <a:t>Review Content</a:t>
            </a:r>
          </a:p>
        </p:txBody>
      </p:sp>
      <p:pic>
        <p:nvPicPr>
          <p:cNvPr id="5" name="Picture 4">
            <a:extLst>
              <a:ext uri="{FF2B5EF4-FFF2-40B4-BE49-F238E27FC236}">
                <a16:creationId xmlns:a16="http://schemas.microsoft.com/office/drawing/2014/main" id="{14694B98-EDD9-1D49-846A-CF385893F3F8}"/>
              </a:ext>
            </a:extLst>
          </p:cNvPr>
          <p:cNvPicPr>
            <a:picLocks noChangeAspect="1"/>
          </p:cNvPicPr>
          <p:nvPr/>
        </p:nvPicPr>
        <p:blipFill rotWithShape="1">
          <a:blip r:embed="rId3"/>
          <a:srcRect t="7632"/>
          <a:stretch/>
        </p:blipFill>
        <p:spPr>
          <a:xfrm>
            <a:off x="454583" y="1901824"/>
            <a:ext cx="8240065" cy="4453200"/>
          </a:xfrm>
          <a:prstGeom prst="rect">
            <a:avLst/>
          </a:prstGeom>
          <a:ln w="28575">
            <a:solidFill>
              <a:schemeClr val="bg1"/>
            </a:solidFill>
          </a:ln>
          <a:effectLst>
            <a:outerShdw blurRad="50800" dist="50800" dir="5400000" algn="ctr" rotWithShape="0">
              <a:schemeClr val="bg1"/>
            </a:outerShdw>
          </a:effectLst>
        </p:spPr>
      </p:pic>
      <p:sp>
        <p:nvSpPr>
          <p:cNvPr id="3" name="Slide Number Placeholder 2">
            <a:extLst>
              <a:ext uri="{FF2B5EF4-FFF2-40B4-BE49-F238E27FC236}">
                <a16:creationId xmlns:a16="http://schemas.microsoft.com/office/drawing/2014/main" id="{77F0D13F-9C02-7449-920A-F377FFE860F6}"/>
              </a:ext>
            </a:extLst>
          </p:cNvPr>
          <p:cNvSpPr>
            <a:spLocks noGrp="1"/>
          </p:cNvSpPr>
          <p:nvPr>
            <p:ph type="sldNum" sz="quarter" idx="12"/>
          </p:nvPr>
        </p:nvSpPr>
        <p:spPr/>
        <p:txBody>
          <a:bodyPr/>
          <a:lstStyle/>
          <a:p>
            <a:fld id="{F7331210-954E-1448-9CFA-7A4043D6E7E5}" type="slidenum">
              <a:rPr lang="en-US" smtClean="0"/>
              <a:t>10</a:t>
            </a:fld>
            <a:endParaRPr lang="en-US"/>
          </a:p>
        </p:txBody>
      </p:sp>
      <p:sp>
        <p:nvSpPr>
          <p:cNvPr id="12" name="TextBox 11">
            <a:extLst>
              <a:ext uri="{FF2B5EF4-FFF2-40B4-BE49-F238E27FC236}">
                <a16:creationId xmlns:a16="http://schemas.microsoft.com/office/drawing/2014/main" id="{67D02DFB-E142-0E4F-A991-0F08B22A0758}"/>
              </a:ext>
            </a:extLst>
          </p:cNvPr>
          <p:cNvSpPr txBox="1"/>
          <p:nvPr/>
        </p:nvSpPr>
        <p:spPr>
          <a:xfrm>
            <a:off x="10531959" y="404286"/>
            <a:ext cx="1210588" cy="369332"/>
          </a:xfrm>
          <a:prstGeom prst="rect">
            <a:avLst/>
          </a:prstGeom>
          <a:noFill/>
        </p:spPr>
        <p:txBody>
          <a:bodyPr wrap="none" rtlCol="0">
            <a:spAutoFit/>
          </a:bodyPr>
          <a:lstStyle/>
          <a:p>
            <a:r>
              <a:rPr lang="id-ID" dirty="0">
                <a:solidFill>
                  <a:srgbClr val="00704A"/>
                </a:solidFill>
                <a:latin typeface="Arial" panose="020B0604020202020204" pitchFamily="34" charset="0"/>
                <a:cs typeface="Arial" panose="020B0604020202020204" pitchFamily="34" charset="0"/>
              </a:rPr>
              <a:t>Starbucks</a:t>
            </a:r>
            <a:endParaRPr lang="en-US" b="1" dirty="0">
              <a:solidFill>
                <a:srgbClr val="00704A"/>
              </a:solidFill>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E4386E79-65B7-8040-AA5C-917533838072}"/>
              </a:ext>
            </a:extLst>
          </p:cNvPr>
          <p:cNvPicPr>
            <a:picLocks noChangeAspect="1"/>
          </p:cNvPicPr>
          <p:nvPr/>
        </p:nvPicPr>
        <p:blipFill>
          <a:blip r:embed="rId4"/>
          <a:stretch>
            <a:fillRect/>
          </a:stretch>
        </p:blipFill>
        <p:spPr>
          <a:xfrm>
            <a:off x="10206018" y="392205"/>
            <a:ext cx="395773" cy="395773"/>
          </a:xfrm>
          <a:prstGeom prst="rect">
            <a:avLst/>
          </a:prstGeom>
        </p:spPr>
      </p:pic>
      <p:sp>
        <p:nvSpPr>
          <p:cNvPr id="10" name="Rectangle 9">
            <a:extLst>
              <a:ext uri="{FF2B5EF4-FFF2-40B4-BE49-F238E27FC236}">
                <a16:creationId xmlns:a16="http://schemas.microsoft.com/office/drawing/2014/main" id="{B0DB8AEF-7057-6B46-BB88-17884B30995B}"/>
              </a:ext>
            </a:extLst>
          </p:cNvPr>
          <p:cNvSpPr/>
          <p:nvPr/>
        </p:nvSpPr>
        <p:spPr>
          <a:xfrm>
            <a:off x="454581" y="2050603"/>
            <a:ext cx="1267341" cy="1998883"/>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C06CC18-F3CE-1947-B2A5-5A187DB206EC}"/>
              </a:ext>
            </a:extLst>
          </p:cNvPr>
          <p:cNvSpPr/>
          <p:nvPr/>
        </p:nvSpPr>
        <p:spPr>
          <a:xfrm>
            <a:off x="452602" y="4690754"/>
            <a:ext cx="1267341" cy="259921"/>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901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F750-22C4-D740-AD58-3FC36618E401}"/>
              </a:ext>
            </a:extLst>
          </p:cNvPr>
          <p:cNvSpPr>
            <a:spLocks noGrp="1"/>
          </p:cNvSpPr>
          <p:nvPr>
            <p:ph type="title"/>
          </p:nvPr>
        </p:nvSpPr>
        <p:spPr>
          <a:xfrm>
            <a:off x="454584" y="559498"/>
            <a:ext cx="11278488" cy="568325"/>
          </a:xfrm>
        </p:spPr>
        <p:txBody>
          <a:bodyPr>
            <a:noAutofit/>
          </a:bodyPr>
          <a:lstStyle/>
          <a:p>
            <a:r>
              <a:rPr lang="en-US" sz="2800" dirty="0">
                <a:latin typeface="Arial" panose="020B0604020202020204" pitchFamily="34" charset="0"/>
                <a:cs typeface="Arial" panose="020B0604020202020204" pitchFamily="34" charset="0"/>
              </a:rPr>
              <a:t>Examples: Visit-related expressions</a:t>
            </a:r>
          </a:p>
        </p:txBody>
      </p:sp>
      <p:sp>
        <p:nvSpPr>
          <p:cNvPr id="7" name="Rectangle 6">
            <a:extLst>
              <a:ext uri="{FF2B5EF4-FFF2-40B4-BE49-F238E27FC236}">
                <a16:creationId xmlns:a16="http://schemas.microsoft.com/office/drawing/2014/main" id="{D944BD5E-FC98-CA44-9E21-B618B051BD9C}"/>
              </a:ext>
            </a:extLst>
          </p:cNvPr>
          <p:cNvSpPr/>
          <p:nvPr/>
        </p:nvSpPr>
        <p:spPr>
          <a:xfrm>
            <a:off x="8780663" y="1513840"/>
            <a:ext cx="2952411" cy="467375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t"/>
          <a:lstStyle/>
          <a:p>
            <a:pPr>
              <a:lnSpc>
                <a:spcPct val="120000"/>
              </a:lnSpc>
            </a:pPr>
            <a:endParaRPr lang="en-US" sz="1400" dirty="0">
              <a:solidFill>
                <a:schemeClr val="tx1"/>
              </a:solidFill>
            </a:endParaRPr>
          </a:p>
        </p:txBody>
      </p:sp>
      <p:sp>
        <p:nvSpPr>
          <p:cNvPr id="13" name="Rectangle 12">
            <a:extLst>
              <a:ext uri="{FF2B5EF4-FFF2-40B4-BE49-F238E27FC236}">
                <a16:creationId xmlns:a16="http://schemas.microsoft.com/office/drawing/2014/main" id="{C4F88D6C-5ECF-054E-849B-7F23996E0183}"/>
              </a:ext>
            </a:extLst>
          </p:cNvPr>
          <p:cNvSpPr/>
          <p:nvPr/>
        </p:nvSpPr>
        <p:spPr>
          <a:xfrm>
            <a:off x="482078" y="400469"/>
            <a:ext cx="2952411" cy="31805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0704A"/>
                </a:solidFill>
                <a:latin typeface="Arial" panose="020B0604020202020204" pitchFamily="34" charset="0"/>
                <a:cs typeface="Arial" panose="020B0604020202020204" pitchFamily="34" charset="0"/>
              </a:rPr>
              <a:t>Review Content</a:t>
            </a:r>
          </a:p>
        </p:txBody>
      </p:sp>
      <p:sp>
        <p:nvSpPr>
          <p:cNvPr id="12" name="Rectangle 11">
            <a:extLst>
              <a:ext uri="{FF2B5EF4-FFF2-40B4-BE49-F238E27FC236}">
                <a16:creationId xmlns:a16="http://schemas.microsoft.com/office/drawing/2014/main" id="{FF45457F-E321-E64B-9ED7-6859FFB2203F}"/>
              </a:ext>
            </a:extLst>
          </p:cNvPr>
          <p:cNvSpPr/>
          <p:nvPr/>
        </p:nvSpPr>
        <p:spPr>
          <a:xfrm>
            <a:off x="458927" y="1513683"/>
            <a:ext cx="11274147" cy="467375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t"/>
          <a:lstStyle/>
          <a:p>
            <a:pPr>
              <a:lnSpc>
                <a:spcPct val="120000"/>
              </a:lnSpc>
            </a:pPr>
            <a:endParaRPr lang="en-US" sz="1400" dirty="0">
              <a:solidFill>
                <a:schemeClr val="tx1"/>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75CDF98-A426-3048-A5FB-4646610EDA69}"/>
              </a:ext>
            </a:extLst>
          </p:cNvPr>
          <p:cNvSpPr/>
          <p:nvPr/>
        </p:nvSpPr>
        <p:spPr>
          <a:xfrm>
            <a:off x="585639" y="1470751"/>
            <a:ext cx="3348409" cy="40128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704A"/>
                </a:solidFill>
                <a:latin typeface="Arial" panose="020B0604020202020204" pitchFamily="34" charset="0"/>
                <a:cs typeface="Arial" panose="020B0604020202020204" pitchFamily="34" charset="0"/>
              </a:rPr>
              <a:t>Product Quality</a:t>
            </a:r>
          </a:p>
        </p:txBody>
      </p:sp>
      <p:grpSp>
        <p:nvGrpSpPr>
          <p:cNvPr id="15" name="Group 14">
            <a:extLst>
              <a:ext uri="{FF2B5EF4-FFF2-40B4-BE49-F238E27FC236}">
                <a16:creationId xmlns:a16="http://schemas.microsoft.com/office/drawing/2014/main" id="{AA3EE0BD-B3C9-644A-8592-E8CC3A8890B3}"/>
              </a:ext>
            </a:extLst>
          </p:cNvPr>
          <p:cNvGrpSpPr/>
          <p:nvPr/>
        </p:nvGrpSpPr>
        <p:grpSpPr>
          <a:xfrm>
            <a:off x="4113812" y="1435501"/>
            <a:ext cx="3947282" cy="4384814"/>
            <a:chOff x="4113812" y="2381692"/>
            <a:chExt cx="3947282" cy="3646968"/>
          </a:xfrm>
        </p:grpSpPr>
        <p:cxnSp>
          <p:nvCxnSpPr>
            <p:cNvPr id="16" name="Straight Connector 15">
              <a:extLst>
                <a:ext uri="{FF2B5EF4-FFF2-40B4-BE49-F238E27FC236}">
                  <a16:creationId xmlns:a16="http://schemas.microsoft.com/office/drawing/2014/main" id="{34E14239-EA24-2647-BDFF-72ADC7498639}"/>
                </a:ext>
              </a:extLst>
            </p:cNvPr>
            <p:cNvCxnSpPr>
              <a:cxnSpLocks/>
            </p:cNvCxnSpPr>
            <p:nvPr/>
          </p:nvCxnSpPr>
          <p:spPr>
            <a:xfrm flipV="1">
              <a:off x="4113812" y="2381693"/>
              <a:ext cx="0" cy="3646967"/>
            </a:xfrm>
            <a:prstGeom prst="line">
              <a:avLst/>
            </a:prstGeom>
            <a:ln w="15875">
              <a:solidFill>
                <a:srgbClr val="00704A"/>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59B885-C90C-A64A-B973-9910E9B1F14B}"/>
                </a:ext>
              </a:extLst>
            </p:cNvPr>
            <p:cNvCxnSpPr>
              <a:cxnSpLocks/>
            </p:cNvCxnSpPr>
            <p:nvPr/>
          </p:nvCxnSpPr>
          <p:spPr>
            <a:xfrm flipV="1">
              <a:off x="8061094" y="2381692"/>
              <a:ext cx="0" cy="3646967"/>
            </a:xfrm>
            <a:prstGeom prst="line">
              <a:avLst/>
            </a:prstGeom>
            <a:ln w="15875">
              <a:solidFill>
                <a:srgbClr val="00704A"/>
              </a:solidFill>
              <a:prstDash val="sysDot"/>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DD0EA919-C203-DA41-8E7D-4748AC161D48}"/>
              </a:ext>
            </a:extLst>
          </p:cNvPr>
          <p:cNvSpPr/>
          <p:nvPr/>
        </p:nvSpPr>
        <p:spPr>
          <a:xfrm>
            <a:off x="585640" y="1824604"/>
            <a:ext cx="3348408" cy="4160560"/>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t"/>
          <a:lstStyle/>
          <a:p>
            <a:pPr marL="285750" indent="-285750">
              <a:lnSpc>
                <a:spcPct val="120000"/>
              </a:lnSpc>
              <a:buFont typeface="Arial" panose="020B0604020202020204" pitchFamily="34" charset="0"/>
              <a:buChar char="•"/>
            </a:pPr>
            <a:r>
              <a:rPr lang="en-US" sz="1400" dirty="0" err="1">
                <a:solidFill>
                  <a:schemeClr val="tx2"/>
                </a:solidFill>
                <a:latin typeface="Arial" panose="020B0604020202020204" pitchFamily="34" charset="0"/>
                <a:cs typeface="Arial" panose="020B0604020202020204" pitchFamily="34" charset="0"/>
              </a:rPr>
              <a:t>i</a:t>
            </a:r>
            <a:r>
              <a:rPr lang="en-US" sz="1400" dirty="0">
                <a:solidFill>
                  <a:schemeClr val="tx2"/>
                </a:solidFill>
                <a:latin typeface="Arial" panose="020B0604020202020204" pitchFamily="34" charset="0"/>
                <a:cs typeface="Arial" panose="020B0604020202020204" pitchFamily="34" charset="0"/>
              </a:rPr>
              <a:t> purchased a </a:t>
            </a:r>
            <a:r>
              <a:rPr lang="en-US" sz="1400" dirty="0" err="1">
                <a:solidFill>
                  <a:schemeClr val="tx2"/>
                </a:solidFill>
                <a:latin typeface="Arial" panose="020B0604020202020204" pitchFamily="34" charset="0"/>
                <a:cs typeface="Arial" panose="020B0604020202020204" pitchFamily="34" charset="0"/>
              </a:rPr>
              <a:t>starbucks</a:t>
            </a:r>
            <a:r>
              <a:rPr lang="en-US" sz="1400" dirty="0">
                <a:solidFill>
                  <a:schemeClr val="tx2"/>
                </a:solidFill>
                <a:latin typeface="Arial" panose="020B0604020202020204" pitchFamily="34" charset="0"/>
                <a:cs typeface="Arial" panose="020B0604020202020204" pitchFamily="34" charset="0"/>
              </a:rPr>
              <a:t> tumbler and used my </a:t>
            </a:r>
            <a:r>
              <a:rPr lang="en-US" sz="1400" dirty="0" err="1">
                <a:solidFill>
                  <a:schemeClr val="tx2"/>
                </a:solidFill>
                <a:latin typeface="Arial" panose="020B0604020202020204" pitchFamily="34" charset="0"/>
                <a:cs typeface="Arial" panose="020B0604020202020204" pitchFamily="34" charset="0"/>
              </a:rPr>
              <a:t>starbucks</a:t>
            </a:r>
            <a:r>
              <a:rPr lang="en-US" sz="1400" dirty="0">
                <a:solidFill>
                  <a:schemeClr val="tx2"/>
                </a:solidFill>
                <a:latin typeface="Arial" panose="020B0604020202020204" pitchFamily="34" charset="0"/>
                <a:cs typeface="Arial" panose="020B0604020202020204" pitchFamily="34" charset="0"/>
              </a:rPr>
              <a:t> card </a:t>
            </a:r>
            <a:r>
              <a:rPr lang="en-US" sz="1400" dirty="0" err="1">
                <a:solidFill>
                  <a:schemeClr val="tx2"/>
                </a:solidFill>
                <a:latin typeface="Arial" panose="020B0604020202020204" pitchFamily="34" charset="0"/>
                <a:cs typeface="Arial" panose="020B0604020202020204" pitchFamily="34" charset="0"/>
              </a:rPr>
              <a:t>i</a:t>
            </a:r>
            <a:r>
              <a:rPr lang="en-US" sz="1400" dirty="0">
                <a:solidFill>
                  <a:schemeClr val="tx2"/>
                </a:solidFill>
                <a:latin typeface="Arial" panose="020B0604020202020204" pitchFamily="34" charset="0"/>
                <a:cs typeface="Arial" panose="020B0604020202020204" pitchFamily="34" charset="0"/>
              </a:rPr>
              <a:t> put it away for summer drinks as oz of hot coffee would buzz me to bits last week </a:t>
            </a:r>
            <a:r>
              <a:rPr lang="en-US" sz="1400" b="1" dirty="0" err="1">
                <a:solidFill>
                  <a:srgbClr val="00704A"/>
                </a:solidFill>
                <a:latin typeface="Arial" panose="020B0604020202020204" pitchFamily="34" charset="0"/>
                <a:cs typeface="Arial" panose="020B0604020202020204" pitchFamily="34" charset="0"/>
              </a:rPr>
              <a:t>i</a:t>
            </a:r>
            <a:r>
              <a:rPr lang="en-US" sz="1400" b="1" dirty="0">
                <a:solidFill>
                  <a:srgbClr val="00704A"/>
                </a:solidFill>
                <a:latin typeface="Arial" panose="020B0604020202020204" pitchFamily="34" charset="0"/>
                <a:cs typeface="Arial" panose="020B0604020202020204" pitchFamily="34" charset="0"/>
              </a:rPr>
              <a:t> went to </a:t>
            </a:r>
            <a:r>
              <a:rPr lang="en-US" sz="1400" b="1" dirty="0" err="1">
                <a:solidFill>
                  <a:srgbClr val="00704A"/>
                </a:solidFill>
                <a:latin typeface="Arial" panose="020B0604020202020204" pitchFamily="34" charset="0"/>
                <a:cs typeface="Arial" panose="020B0604020202020204" pitchFamily="34" charset="0"/>
              </a:rPr>
              <a:t>starbucks</a:t>
            </a:r>
            <a:r>
              <a:rPr lang="en-US" sz="1400" dirty="0">
                <a:solidFill>
                  <a:schemeClr val="tx2"/>
                </a:solidFill>
                <a:latin typeface="Arial" panose="020B0604020202020204" pitchFamily="34" charset="0"/>
                <a:cs typeface="Arial" panose="020B0604020202020204" pitchFamily="34" charset="0"/>
              </a:rPr>
              <a:t> and had them put an iced coffee in there […] and noticed that </a:t>
            </a:r>
            <a:r>
              <a:rPr lang="en-US" sz="1400" b="1" dirty="0">
                <a:solidFill>
                  <a:srgbClr val="FF0000"/>
                </a:solidFill>
                <a:latin typeface="Arial" panose="020B0604020202020204" pitchFamily="34" charset="0"/>
                <a:cs typeface="Arial" panose="020B0604020202020204" pitchFamily="34" charset="0"/>
              </a:rPr>
              <a:t>the cap </a:t>
            </a:r>
            <a:r>
              <a:rPr lang="en-US" sz="1400" b="1" dirty="0" err="1">
                <a:solidFill>
                  <a:srgbClr val="FF0000"/>
                </a:solidFill>
                <a:latin typeface="Arial" panose="020B0604020202020204" pitchFamily="34" charset="0"/>
                <a:cs typeface="Arial" panose="020B0604020202020204" pitchFamily="34" charset="0"/>
              </a:rPr>
              <a:t>didnt</a:t>
            </a:r>
            <a:r>
              <a:rPr lang="en-US" sz="1400" b="1" dirty="0">
                <a:solidFill>
                  <a:srgbClr val="FF0000"/>
                </a:solidFill>
                <a:latin typeface="Arial" panose="020B0604020202020204" pitchFamily="34" charset="0"/>
                <a:cs typeface="Arial" panose="020B0604020202020204" pitchFamily="34" charset="0"/>
              </a:rPr>
              <a:t> stay closed </a:t>
            </a:r>
            <a:r>
              <a:rPr lang="en-US" sz="1400" dirty="0" err="1">
                <a:solidFill>
                  <a:schemeClr val="tx2"/>
                </a:solidFill>
                <a:latin typeface="Arial" panose="020B0604020202020204" pitchFamily="34" charset="0"/>
                <a:cs typeface="Arial" panose="020B0604020202020204" pitchFamily="34" charset="0"/>
              </a:rPr>
              <a:t>i</a:t>
            </a:r>
            <a:r>
              <a:rPr lang="en-US" sz="1400" dirty="0">
                <a:solidFill>
                  <a:schemeClr val="tx2"/>
                </a:solidFill>
                <a:latin typeface="Arial" panose="020B0604020202020204" pitchFamily="34" charset="0"/>
                <a:cs typeface="Arial" panose="020B0604020202020204" pitchFamily="34" charset="0"/>
              </a:rPr>
              <a:t> drank and the next thing </a:t>
            </a:r>
            <a:r>
              <a:rPr lang="en-US" sz="1400" dirty="0" err="1">
                <a:solidFill>
                  <a:schemeClr val="tx2"/>
                </a:solidFill>
                <a:latin typeface="Arial" panose="020B0604020202020204" pitchFamily="34" charset="0"/>
                <a:cs typeface="Arial" panose="020B0604020202020204" pitchFamily="34" charset="0"/>
              </a:rPr>
              <a:t>i</a:t>
            </a:r>
            <a:r>
              <a:rPr lang="en-US" sz="1400" dirty="0">
                <a:solidFill>
                  <a:schemeClr val="tx2"/>
                </a:solidFill>
                <a:latin typeface="Arial" panose="020B0604020202020204" pitchFamily="34" charset="0"/>
                <a:cs typeface="Arial" panose="020B0604020202020204" pitchFamily="34" charset="0"/>
              </a:rPr>
              <a:t> knew </a:t>
            </a:r>
            <a:r>
              <a:rPr lang="en-US" sz="1400" dirty="0" err="1">
                <a:solidFill>
                  <a:schemeClr val="tx2"/>
                </a:solidFill>
                <a:latin typeface="Arial" panose="020B0604020202020204" pitchFamily="34" charset="0"/>
                <a:cs typeface="Arial" panose="020B0604020202020204" pitchFamily="34" charset="0"/>
              </a:rPr>
              <a:t>i</a:t>
            </a:r>
            <a:r>
              <a:rPr lang="en-US" sz="1400" dirty="0">
                <a:solidFill>
                  <a:schemeClr val="tx2"/>
                </a:solidFill>
                <a:latin typeface="Arial" panose="020B0604020202020204" pitchFamily="34" charset="0"/>
                <a:cs typeface="Arial" panose="020B0604020202020204" pitchFamily="34" charset="0"/>
              </a:rPr>
              <a:t> almost choked on a piece of plastic which fell into the tumbler it scared the life out of me choking hazard who knew </a:t>
            </a:r>
            <a:r>
              <a:rPr lang="en-US" sz="1400" dirty="0" err="1">
                <a:solidFill>
                  <a:schemeClr val="tx2"/>
                </a:solidFill>
                <a:latin typeface="Arial" panose="020B0604020202020204" pitchFamily="34" charset="0"/>
                <a:cs typeface="Arial" panose="020B0604020202020204" pitchFamily="34" charset="0"/>
              </a:rPr>
              <a:t>i</a:t>
            </a:r>
            <a:r>
              <a:rPr lang="en-US" sz="1400" dirty="0">
                <a:solidFill>
                  <a:schemeClr val="tx2"/>
                </a:solidFill>
                <a:latin typeface="Arial" panose="020B0604020202020204" pitchFamily="34" charset="0"/>
                <a:cs typeface="Arial" panose="020B0604020202020204" pitchFamily="34" charset="0"/>
              </a:rPr>
              <a:t> called </a:t>
            </a:r>
            <a:r>
              <a:rPr lang="en-US" sz="1400" dirty="0" err="1">
                <a:solidFill>
                  <a:schemeClr val="tx2"/>
                </a:solidFill>
                <a:latin typeface="Arial" panose="020B0604020202020204" pitchFamily="34" charset="0"/>
                <a:cs typeface="Arial" panose="020B0604020202020204" pitchFamily="34" charset="0"/>
              </a:rPr>
              <a:t>starbucks</a:t>
            </a:r>
            <a:r>
              <a:rPr lang="en-US" sz="1400" dirty="0">
                <a:solidFill>
                  <a:schemeClr val="tx2"/>
                </a:solidFill>
                <a:latin typeface="Arial" panose="020B0604020202020204" pitchFamily="34" charset="0"/>
                <a:cs typeface="Arial" panose="020B0604020202020204" pitchFamily="34" charset="0"/>
              </a:rPr>
              <a:t> and they said the only way to return it was with a receipt which </a:t>
            </a:r>
            <a:r>
              <a:rPr lang="en-US" sz="1400" dirty="0" err="1">
                <a:solidFill>
                  <a:schemeClr val="tx2"/>
                </a:solidFill>
                <a:latin typeface="Arial" panose="020B0604020202020204" pitchFamily="34" charset="0"/>
                <a:cs typeface="Arial" panose="020B0604020202020204" pitchFamily="34" charset="0"/>
              </a:rPr>
              <a:t>i</a:t>
            </a:r>
            <a:r>
              <a:rPr lang="en-US" sz="1400" dirty="0">
                <a:solidFill>
                  <a:schemeClr val="tx2"/>
                </a:solidFill>
                <a:latin typeface="Arial" panose="020B0604020202020204" pitchFamily="34" charset="0"/>
                <a:cs typeface="Arial" panose="020B0604020202020204" pitchFamily="34" charset="0"/>
              </a:rPr>
              <a:t> </a:t>
            </a:r>
            <a:r>
              <a:rPr lang="en-US" sz="1400" dirty="0" err="1">
                <a:solidFill>
                  <a:schemeClr val="tx2"/>
                </a:solidFill>
                <a:latin typeface="Arial" panose="020B0604020202020204" pitchFamily="34" charset="0"/>
                <a:cs typeface="Arial" panose="020B0604020202020204" pitchFamily="34" charset="0"/>
              </a:rPr>
              <a:t>didnt</a:t>
            </a:r>
            <a:r>
              <a:rPr lang="en-US" sz="1400" dirty="0">
                <a:solidFill>
                  <a:schemeClr val="tx2"/>
                </a:solidFill>
                <a:latin typeface="Arial" panose="020B0604020202020204" pitchFamily="34" charset="0"/>
                <a:cs typeface="Arial" panose="020B0604020202020204" pitchFamily="34" charset="0"/>
              </a:rPr>
              <a:t> keep since </a:t>
            </a:r>
            <a:r>
              <a:rPr lang="en-US" sz="1400" dirty="0" err="1">
                <a:solidFill>
                  <a:schemeClr val="tx2"/>
                </a:solidFill>
                <a:latin typeface="Arial" panose="020B0604020202020204" pitchFamily="34" charset="0"/>
                <a:cs typeface="Arial" panose="020B0604020202020204" pitchFamily="34" charset="0"/>
              </a:rPr>
              <a:t>i</a:t>
            </a:r>
            <a:r>
              <a:rPr lang="en-US" sz="1400" dirty="0">
                <a:solidFill>
                  <a:schemeClr val="tx2"/>
                </a:solidFill>
                <a:latin typeface="Arial" panose="020B0604020202020204" pitchFamily="34" charset="0"/>
                <a:cs typeface="Arial" panose="020B0604020202020204" pitchFamily="34" charset="0"/>
              </a:rPr>
              <a:t> used my </a:t>
            </a:r>
            <a:r>
              <a:rPr lang="en-US" sz="1400" dirty="0" err="1">
                <a:solidFill>
                  <a:schemeClr val="tx2"/>
                </a:solidFill>
                <a:latin typeface="Arial" panose="020B0604020202020204" pitchFamily="34" charset="0"/>
                <a:cs typeface="Arial" panose="020B0604020202020204" pitchFamily="34" charset="0"/>
              </a:rPr>
              <a:t>starbucks</a:t>
            </a:r>
            <a:r>
              <a:rPr lang="en-US" sz="1400" dirty="0">
                <a:solidFill>
                  <a:schemeClr val="tx2"/>
                </a:solidFill>
                <a:latin typeface="Arial" panose="020B0604020202020204" pitchFamily="34" charset="0"/>
                <a:cs typeface="Arial" panose="020B0604020202020204" pitchFamily="34" charset="0"/>
              </a:rPr>
              <a:t> card</a:t>
            </a:r>
          </a:p>
        </p:txBody>
      </p:sp>
      <p:sp>
        <p:nvSpPr>
          <p:cNvPr id="19" name="Rectangle 18">
            <a:extLst>
              <a:ext uri="{FF2B5EF4-FFF2-40B4-BE49-F238E27FC236}">
                <a16:creationId xmlns:a16="http://schemas.microsoft.com/office/drawing/2014/main" id="{39D14D34-D8D5-C441-8DA4-90F57249EC5F}"/>
              </a:ext>
            </a:extLst>
          </p:cNvPr>
          <p:cNvSpPr/>
          <p:nvPr/>
        </p:nvSpPr>
        <p:spPr>
          <a:xfrm>
            <a:off x="8252434" y="1824604"/>
            <a:ext cx="3348408" cy="3863120"/>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t"/>
          <a:lstStyle/>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so </a:t>
            </a:r>
            <a:r>
              <a:rPr lang="en-US" sz="1400" b="1" dirty="0" err="1">
                <a:solidFill>
                  <a:srgbClr val="00704A"/>
                </a:solidFill>
                <a:latin typeface="Arial" panose="020B0604020202020204" pitchFamily="34" charset="0"/>
                <a:cs typeface="Arial" panose="020B0604020202020204" pitchFamily="34" charset="0"/>
              </a:rPr>
              <a:t>i</a:t>
            </a:r>
            <a:r>
              <a:rPr lang="en-US" sz="1400" b="1" dirty="0">
                <a:solidFill>
                  <a:srgbClr val="00704A"/>
                </a:solidFill>
                <a:latin typeface="Arial" panose="020B0604020202020204" pitchFamily="34" charset="0"/>
                <a:cs typeface="Arial" panose="020B0604020202020204" pitchFamily="34" charset="0"/>
              </a:rPr>
              <a:t> went to </a:t>
            </a:r>
            <a:r>
              <a:rPr lang="en-US" sz="1400" b="1" dirty="0" err="1">
                <a:solidFill>
                  <a:srgbClr val="00704A"/>
                </a:solidFill>
                <a:latin typeface="Arial" panose="020B0604020202020204" pitchFamily="34" charset="0"/>
                <a:cs typeface="Arial" panose="020B0604020202020204" pitchFamily="34" charset="0"/>
              </a:rPr>
              <a:t>starbucks</a:t>
            </a:r>
            <a:r>
              <a:rPr lang="en-US" sz="1400" b="1" dirty="0">
                <a:solidFill>
                  <a:srgbClr val="00704A"/>
                </a:solidFill>
                <a:latin typeface="Arial" panose="020B0604020202020204" pitchFamily="34" charset="0"/>
                <a:cs typeface="Arial" panose="020B0604020202020204" pitchFamily="34" charset="0"/>
              </a:rPr>
              <a:t> </a:t>
            </a:r>
            <a:r>
              <a:rPr lang="en-US" sz="1400" dirty="0">
                <a:solidFill>
                  <a:schemeClr val="tx2"/>
                </a:solidFill>
                <a:latin typeface="Arial" panose="020B0604020202020204" pitchFamily="34" charset="0"/>
                <a:cs typeface="Arial" panose="020B0604020202020204" pitchFamily="34" charset="0"/>
              </a:rPr>
              <a:t>[…] and there was this old man serving coffee there so </a:t>
            </a:r>
            <a:r>
              <a:rPr lang="en-US" sz="1400" dirty="0" err="1">
                <a:solidFill>
                  <a:schemeClr val="tx2"/>
                </a:solidFill>
                <a:latin typeface="Arial" panose="020B0604020202020204" pitchFamily="34" charset="0"/>
                <a:cs typeface="Arial" panose="020B0604020202020204" pitchFamily="34" charset="0"/>
              </a:rPr>
              <a:t>i</a:t>
            </a:r>
            <a:r>
              <a:rPr lang="en-US" sz="1400" dirty="0">
                <a:solidFill>
                  <a:schemeClr val="tx2"/>
                </a:solidFill>
                <a:latin typeface="Arial" panose="020B0604020202020204" pitchFamily="34" charset="0"/>
                <a:cs typeface="Arial" panose="020B0604020202020204" pitchFamily="34" charset="0"/>
              </a:rPr>
              <a:t> went up to there and asked for a tall americano and he asked my name and </a:t>
            </a:r>
            <a:r>
              <a:rPr lang="en-US" sz="1400" dirty="0" err="1">
                <a:solidFill>
                  <a:schemeClr val="tx2"/>
                </a:solidFill>
                <a:latin typeface="Arial" panose="020B0604020202020204" pitchFamily="34" charset="0"/>
                <a:cs typeface="Arial" panose="020B0604020202020204" pitchFamily="34" charset="0"/>
              </a:rPr>
              <a:t>i</a:t>
            </a:r>
            <a:r>
              <a:rPr lang="en-US" sz="1400" dirty="0">
                <a:solidFill>
                  <a:schemeClr val="tx2"/>
                </a:solidFill>
                <a:latin typeface="Arial" panose="020B0604020202020204" pitchFamily="34" charset="0"/>
                <a:cs typeface="Arial" panose="020B0604020202020204" pitchFamily="34" charset="0"/>
              </a:rPr>
              <a:t> said it but he said he </a:t>
            </a:r>
            <a:r>
              <a:rPr lang="en-US" sz="1400" dirty="0" err="1">
                <a:solidFill>
                  <a:schemeClr val="tx2"/>
                </a:solidFill>
                <a:latin typeface="Arial" panose="020B0604020202020204" pitchFamily="34" charset="0"/>
                <a:cs typeface="Arial" panose="020B0604020202020204" pitchFamily="34" charset="0"/>
              </a:rPr>
              <a:t>didnt</a:t>
            </a:r>
            <a:r>
              <a:rPr lang="en-US" sz="1400" dirty="0">
                <a:solidFill>
                  <a:schemeClr val="tx2"/>
                </a:solidFill>
                <a:latin typeface="Arial" panose="020B0604020202020204" pitchFamily="34" charset="0"/>
                <a:cs typeface="Arial" panose="020B0604020202020204" pitchFamily="34" charset="0"/>
              </a:rPr>
              <a:t> hear me so </a:t>
            </a:r>
            <a:r>
              <a:rPr lang="en-US" sz="1400" dirty="0" err="1">
                <a:solidFill>
                  <a:schemeClr val="tx2"/>
                </a:solidFill>
                <a:latin typeface="Arial" panose="020B0604020202020204" pitchFamily="34" charset="0"/>
                <a:cs typeface="Arial" panose="020B0604020202020204" pitchFamily="34" charset="0"/>
              </a:rPr>
              <a:t>i</a:t>
            </a:r>
            <a:r>
              <a:rPr lang="en-US" sz="1400" dirty="0">
                <a:solidFill>
                  <a:schemeClr val="tx2"/>
                </a:solidFill>
                <a:latin typeface="Arial" panose="020B0604020202020204" pitchFamily="34" charset="0"/>
                <a:cs typeface="Arial" panose="020B0604020202020204" pitchFamily="34" charset="0"/>
              </a:rPr>
              <a:t> said it louder so when </a:t>
            </a:r>
            <a:r>
              <a:rPr lang="en-US" sz="1400" dirty="0" err="1">
                <a:solidFill>
                  <a:schemeClr val="tx2"/>
                </a:solidFill>
                <a:latin typeface="Arial" panose="020B0604020202020204" pitchFamily="34" charset="0"/>
                <a:cs typeface="Arial" panose="020B0604020202020204" pitchFamily="34" charset="0"/>
              </a:rPr>
              <a:t>i</a:t>
            </a:r>
            <a:r>
              <a:rPr lang="en-US" sz="1400" dirty="0">
                <a:solidFill>
                  <a:schemeClr val="tx2"/>
                </a:solidFill>
                <a:latin typeface="Arial" panose="020B0604020202020204" pitchFamily="34" charset="0"/>
                <a:cs typeface="Arial" panose="020B0604020202020204" pitchFamily="34" charset="0"/>
              </a:rPr>
              <a:t> got my drink </a:t>
            </a:r>
            <a:r>
              <a:rPr lang="en-US" sz="1400" dirty="0" err="1">
                <a:solidFill>
                  <a:schemeClr val="tx2"/>
                </a:solidFill>
                <a:latin typeface="Arial" panose="020B0604020202020204" pitchFamily="34" charset="0"/>
                <a:cs typeface="Arial" panose="020B0604020202020204" pitchFamily="34" charset="0"/>
              </a:rPr>
              <a:t>i</a:t>
            </a:r>
            <a:r>
              <a:rPr lang="en-US" sz="1400" dirty="0">
                <a:solidFill>
                  <a:schemeClr val="tx2"/>
                </a:solidFill>
                <a:latin typeface="Arial" panose="020B0604020202020204" pitchFamily="34" charset="0"/>
                <a:cs typeface="Arial" panose="020B0604020202020204" pitchFamily="34" charset="0"/>
              </a:rPr>
              <a:t> was just sipping it until </a:t>
            </a:r>
            <a:r>
              <a:rPr lang="en-US" sz="1400" dirty="0" err="1">
                <a:solidFill>
                  <a:schemeClr val="tx2"/>
                </a:solidFill>
                <a:latin typeface="Arial" panose="020B0604020202020204" pitchFamily="34" charset="0"/>
                <a:cs typeface="Arial" panose="020B0604020202020204" pitchFamily="34" charset="0"/>
              </a:rPr>
              <a:t>i</a:t>
            </a:r>
            <a:r>
              <a:rPr lang="en-US" sz="1400" dirty="0">
                <a:solidFill>
                  <a:schemeClr val="tx2"/>
                </a:solidFill>
                <a:latin typeface="Arial" panose="020B0604020202020204" pitchFamily="34" charset="0"/>
                <a:cs typeface="Arial" panose="020B0604020202020204" pitchFamily="34" charset="0"/>
              </a:rPr>
              <a:t> looked at the receipt on my cup </a:t>
            </a:r>
            <a:r>
              <a:rPr lang="en-US" sz="1400" b="1" dirty="0">
                <a:solidFill>
                  <a:srgbClr val="FF0000"/>
                </a:solidFill>
                <a:latin typeface="Arial" panose="020B0604020202020204" pitchFamily="34" charset="0"/>
                <a:cs typeface="Arial" panose="020B0604020202020204" pitchFamily="34" charset="0"/>
              </a:rPr>
              <a:t>it said </a:t>
            </a:r>
            <a:r>
              <a:rPr lang="en-US" sz="1400" b="1" dirty="0" err="1">
                <a:solidFill>
                  <a:srgbClr val="FF0000"/>
                </a:solidFill>
                <a:latin typeface="Arial" panose="020B0604020202020204" pitchFamily="34" charset="0"/>
                <a:cs typeface="Arial" panose="020B0604020202020204" pitchFamily="34" charset="0"/>
              </a:rPr>
              <a:t>trenae</a:t>
            </a:r>
            <a:r>
              <a:rPr lang="en-US" sz="1400" b="1" dirty="0">
                <a:solidFill>
                  <a:srgbClr val="FF0000"/>
                </a:solidFill>
                <a:latin typeface="Arial" panose="020B0604020202020204" pitchFamily="34" charset="0"/>
                <a:cs typeface="Arial" panose="020B0604020202020204" pitchFamily="34" charset="0"/>
              </a:rPr>
              <a:t> </a:t>
            </a:r>
            <a:r>
              <a:rPr lang="en-US" sz="1400" dirty="0">
                <a:solidFill>
                  <a:schemeClr val="tx2"/>
                </a:solidFill>
                <a:latin typeface="Arial" panose="020B0604020202020204" pitchFamily="34" charset="0"/>
                <a:cs typeface="Arial" panose="020B0604020202020204" pitchFamily="34" charset="0"/>
              </a:rPr>
              <a:t>worst service ever</a:t>
            </a:r>
          </a:p>
          <a:p>
            <a:pPr algn="r">
              <a:lnSpc>
                <a:spcPct val="120000"/>
              </a:lnSpc>
            </a:pPr>
            <a:endParaRPr lang="en-US" sz="1400" dirty="0">
              <a:solidFill>
                <a:schemeClr val="tx2"/>
              </a:solidFill>
              <a:latin typeface="Arial" panose="020B0604020202020204" pitchFamily="34" charset="0"/>
              <a:cs typeface="Arial" panose="020B0604020202020204" pitchFamily="34" charset="0"/>
            </a:endParaRPr>
          </a:p>
          <a:p>
            <a:pPr algn="r">
              <a:lnSpc>
                <a:spcPct val="120000"/>
              </a:lnSpc>
            </a:pPr>
            <a:r>
              <a:rPr lang="en-US" sz="1400" dirty="0">
                <a:solidFill>
                  <a:schemeClr val="tx2"/>
                </a:solidFill>
                <a:latin typeface="Arial" panose="020B0604020202020204" pitchFamily="34" charset="0"/>
                <a:cs typeface="Arial" panose="020B0604020202020204" pitchFamily="34" charset="0"/>
              </a:rPr>
              <a:t>(Trenton, row 41)</a:t>
            </a:r>
          </a:p>
        </p:txBody>
      </p:sp>
      <p:sp>
        <p:nvSpPr>
          <p:cNvPr id="20" name="Rectangle 19">
            <a:extLst>
              <a:ext uri="{FF2B5EF4-FFF2-40B4-BE49-F238E27FC236}">
                <a16:creationId xmlns:a16="http://schemas.microsoft.com/office/drawing/2014/main" id="{41902A08-2EFD-314F-A5CD-8B3C578B23B7}"/>
              </a:ext>
            </a:extLst>
          </p:cNvPr>
          <p:cNvSpPr/>
          <p:nvPr/>
        </p:nvSpPr>
        <p:spPr>
          <a:xfrm>
            <a:off x="4293576" y="1824604"/>
            <a:ext cx="3576175" cy="3863120"/>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t"/>
          <a:lstStyle/>
          <a:p>
            <a:pPr marL="285750" indent="-285750">
              <a:lnSpc>
                <a:spcPct val="120000"/>
              </a:lnSpc>
              <a:buFont typeface="Arial" panose="020B0604020202020204" pitchFamily="34" charset="0"/>
              <a:buChar char="•"/>
            </a:pPr>
            <a:r>
              <a:rPr lang="en-US" sz="1400" b="1" dirty="0" err="1">
                <a:solidFill>
                  <a:srgbClr val="00704A"/>
                </a:solidFill>
                <a:latin typeface="Arial" panose="020B0604020202020204" pitchFamily="34" charset="0"/>
                <a:cs typeface="Arial" panose="020B0604020202020204" pitchFamily="34" charset="0"/>
              </a:rPr>
              <a:t>i</a:t>
            </a:r>
            <a:r>
              <a:rPr lang="en-US" sz="1400" b="1" dirty="0">
                <a:solidFill>
                  <a:srgbClr val="00704A"/>
                </a:solidFill>
                <a:latin typeface="Arial" panose="020B0604020202020204" pitchFamily="34" charset="0"/>
                <a:cs typeface="Arial" panose="020B0604020202020204" pitchFamily="34" charset="0"/>
              </a:rPr>
              <a:t> went to </a:t>
            </a:r>
            <a:r>
              <a:rPr lang="en-US" sz="1400" b="1" dirty="0" err="1">
                <a:solidFill>
                  <a:srgbClr val="00704A"/>
                </a:solidFill>
                <a:latin typeface="Arial" panose="020B0604020202020204" pitchFamily="34" charset="0"/>
                <a:cs typeface="Arial" panose="020B0604020202020204" pitchFamily="34" charset="0"/>
              </a:rPr>
              <a:t>starbucks</a:t>
            </a:r>
            <a:r>
              <a:rPr lang="en-US" sz="1400" dirty="0">
                <a:solidFill>
                  <a:schemeClr val="tx2"/>
                </a:solidFill>
                <a:latin typeface="Arial" panose="020B0604020202020204" pitchFamily="34" charset="0"/>
                <a:cs typeface="Arial" panose="020B0604020202020204" pitchFamily="34" charset="0"/>
              </a:rPr>
              <a:t> and asked for a vanilla and and the </a:t>
            </a:r>
            <a:r>
              <a:rPr lang="en-US" sz="1400" b="1" dirty="0">
                <a:solidFill>
                  <a:srgbClr val="FF0000"/>
                </a:solidFill>
                <a:latin typeface="Arial" panose="020B0604020202020204" pitchFamily="34" charset="0"/>
                <a:cs typeface="Arial" panose="020B0604020202020204" pitchFamily="34" charset="0"/>
              </a:rPr>
              <a:t>barista gave me what was left in</a:t>
            </a:r>
            <a:r>
              <a:rPr lang="en-US" sz="1400" dirty="0">
                <a:solidFill>
                  <a:schemeClr val="tx2"/>
                </a:solidFill>
                <a:latin typeface="Arial" panose="020B0604020202020204" pitchFamily="34" charset="0"/>
                <a:cs typeface="Arial" panose="020B0604020202020204" pitchFamily="34" charset="0"/>
              </a:rPr>
              <a:t> the blender </a:t>
            </a:r>
            <a:r>
              <a:rPr lang="en-US" sz="1400" dirty="0" err="1">
                <a:solidFill>
                  <a:schemeClr val="tx2"/>
                </a:solidFill>
                <a:latin typeface="Arial" panose="020B0604020202020204" pitchFamily="34" charset="0"/>
                <a:cs typeface="Arial" panose="020B0604020202020204" pitchFamily="34" charset="0"/>
              </a:rPr>
              <a:t>i</a:t>
            </a:r>
            <a:r>
              <a:rPr lang="en-US" sz="1400" dirty="0">
                <a:solidFill>
                  <a:schemeClr val="tx2"/>
                </a:solidFill>
                <a:latin typeface="Arial" panose="020B0604020202020204" pitchFamily="34" charset="0"/>
                <a:cs typeface="Arial" panose="020B0604020202020204" pitchFamily="34" charset="0"/>
              </a:rPr>
              <a:t> asked for a new one and the barista charged me double for it do not go to </a:t>
            </a:r>
            <a:r>
              <a:rPr lang="en-US" sz="1400" dirty="0" err="1">
                <a:solidFill>
                  <a:schemeClr val="tx2"/>
                </a:solidFill>
                <a:latin typeface="Arial" panose="020B0604020202020204" pitchFamily="34" charset="0"/>
                <a:cs typeface="Arial" panose="020B0604020202020204" pitchFamily="34" charset="0"/>
              </a:rPr>
              <a:t>jefferson</a:t>
            </a:r>
            <a:r>
              <a:rPr lang="en-US" sz="1400" dirty="0">
                <a:solidFill>
                  <a:schemeClr val="tx2"/>
                </a:solidFill>
                <a:latin typeface="Arial" panose="020B0604020202020204" pitchFamily="34" charset="0"/>
                <a:cs typeface="Arial" panose="020B0604020202020204" pitchFamily="34" charset="0"/>
              </a:rPr>
              <a:t> </a:t>
            </a:r>
            <a:r>
              <a:rPr lang="en-US" sz="1400" dirty="0" err="1">
                <a:solidFill>
                  <a:schemeClr val="tx2"/>
                </a:solidFill>
                <a:latin typeface="Arial" panose="020B0604020202020204" pitchFamily="34" charset="0"/>
                <a:cs typeface="Arial" panose="020B0604020202020204" pitchFamily="34" charset="0"/>
              </a:rPr>
              <a:t>davis</a:t>
            </a:r>
            <a:r>
              <a:rPr lang="en-US" sz="1400" dirty="0">
                <a:solidFill>
                  <a:schemeClr val="tx2"/>
                </a:solidFill>
                <a:latin typeface="Arial" panose="020B0604020202020204" pitchFamily="34" charset="0"/>
                <a:cs typeface="Arial" panose="020B0604020202020204" pitchFamily="34" charset="0"/>
              </a:rPr>
              <a:t> highway </a:t>
            </a:r>
            <a:r>
              <a:rPr lang="en-US" sz="1400" dirty="0" err="1">
                <a:solidFill>
                  <a:schemeClr val="tx2"/>
                </a:solidFill>
                <a:latin typeface="Arial" panose="020B0604020202020204" pitchFamily="34" charset="0"/>
                <a:cs typeface="Arial" panose="020B0604020202020204" pitchFamily="34" charset="0"/>
              </a:rPr>
              <a:t>bermuda</a:t>
            </a:r>
            <a:r>
              <a:rPr lang="en-US" sz="1400" dirty="0">
                <a:solidFill>
                  <a:schemeClr val="tx2"/>
                </a:solidFill>
                <a:latin typeface="Arial" panose="020B0604020202020204" pitchFamily="34" charset="0"/>
                <a:cs typeface="Arial" panose="020B0604020202020204" pitchFamily="34" charset="0"/>
              </a:rPr>
              <a:t> square </a:t>
            </a:r>
            <a:r>
              <a:rPr lang="en-US" sz="1400" dirty="0" err="1">
                <a:solidFill>
                  <a:schemeClr val="tx2"/>
                </a:solidFill>
                <a:latin typeface="Arial" panose="020B0604020202020204" pitchFamily="34" charset="0"/>
                <a:cs typeface="Arial" panose="020B0604020202020204" pitchFamily="34" charset="0"/>
              </a:rPr>
              <a:t>chester</a:t>
            </a:r>
            <a:r>
              <a:rPr lang="en-US" sz="1400" dirty="0">
                <a:solidFill>
                  <a:schemeClr val="tx2"/>
                </a:solidFill>
                <a:latin typeface="Arial" panose="020B0604020202020204" pitchFamily="34" charset="0"/>
                <a:cs typeface="Arial" panose="020B0604020202020204" pitchFamily="34" charset="0"/>
              </a:rPr>
              <a:t> </a:t>
            </a:r>
            <a:r>
              <a:rPr lang="en-US" sz="1400" dirty="0" err="1">
                <a:solidFill>
                  <a:schemeClr val="tx2"/>
                </a:solidFill>
                <a:latin typeface="Arial" panose="020B0604020202020204" pitchFamily="34" charset="0"/>
                <a:cs typeface="Arial" panose="020B0604020202020204" pitchFamily="34" charset="0"/>
              </a:rPr>
              <a:t>va</a:t>
            </a:r>
            <a:r>
              <a:rPr lang="en-US" sz="1400" dirty="0">
                <a:solidFill>
                  <a:schemeClr val="tx2"/>
                </a:solidFill>
                <a:latin typeface="Arial" panose="020B0604020202020204" pitchFamily="34" charset="0"/>
                <a:cs typeface="Arial" panose="020B0604020202020204" pitchFamily="34" charset="0"/>
              </a:rPr>
              <a:t> </a:t>
            </a:r>
          </a:p>
          <a:p>
            <a:pPr algn="r">
              <a:lnSpc>
                <a:spcPct val="120000"/>
              </a:lnSpc>
            </a:pPr>
            <a:endParaRPr lang="en-US" sz="1400" dirty="0">
              <a:solidFill>
                <a:schemeClr val="tx2"/>
              </a:solidFill>
              <a:latin typeface="Arial" panose="020B0604020202020204" pitchFamily="34" charset="0"/>
              <a:cs typeface="Arial" panose="020B0604020202020204" pitchFamily="34" charset="0"/>
            </a:endParaRPr>
          </a:p>
          <a:p>
            <a:pPr algn="r">
              <a:lnSpc>
                <a:spcPct val="120000"/>
              </a:lnSpc>
            </a:pPr>
            <a:r>
              <a:rPr lang="en-US" sz="1400" dirty="0">
                <a:solidFill>
                  <a:schemeClr val="tx2"/>
                </a:solidFill>
                <a:latin typeface="Arial" panose="020B0604020202020204" pitchFamily="34" charset="0"/>
                <a:cs typeface="Arial" panose="020B0604020202020204" pitchFamily="34" charset="0"/>
              </a:rPr>
              <a:t>(</a:t>
            </a:r>
            <a:r>
              <a:rPr lang="en-US" sz="1400" dirty="0" err="1">
                <a:solidFill>
                  <a:schemeClr val="tx2"/>
                </a:solidFill>
                <a:latin typeface="Arial" panose="020B0604020202020204" pitchFamily="34" charset="0"/>
                <a:cs typeface="Arial" panose="020B0604020202020204" pitchFamily="34" charset="0"/>
              </a:rPr>
              <a:t>Aryelle</a:t>
            </a:r>
            <a:r>
              <a:rPr lang="en-US" sz="1400" dirty="0">
                <a:solidFill>
                  <a:schemeClr val="tx2"/>
                </a:solidFill>
                <a:latin typeface="Arial" panose="020B0604020202020204" pitchFamily="34" charset="0"/>
                <a:cs typeface="Arial" panose="020B0604020202020204" pitchFamily="34" charset="0"/>
              </a:rPr>
              <a:t>, row 56)</a:t>
            </a:r>
          </a:p>
        </p:txBody>
      </p:sp>
      <p:sp>
        <p:nvSpPr>
          <p:cNvPr id="21" name="Rectangle 20">
            <a:extLst>
              <a:ext uri="{FF2B5EF4-FFF2-40B4-BE49-F238E27FC236}">
                <a16:creationId xmlns:a16="http://schemas.microsoft.com/office/drawing/2014/main" id="{CA53CB76-86BC-7B44-B36D-6A005E4049D5}"/>
              </a:ext>
            </a:extLst>
          </p:cNvPr>
          <p:cNvSpPr/>
          <p:nvPr/>
        </p:nvSpPr>
        <p:spPr>
          <a:xfrm>
            <a:off x="4279892" y="1470751"/>
            <a:ext cx="3590892" cy="40128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704A"/>
                </a:solidFill>
                <a:latin typeface="Arial" panose="020B0604020202020204" pitchFamily="34" charset="0"/>
                <a:cs typeface="Arial" panose="020B0604020202020204" pitchFamily="34" charset="0"/>
              </a:rPr>
              <a:t>Poor service</a:t>
            </a:r>
          </a:p>
        </p:txBody>
      </p:sp>
      <p:sp>
        <p:nvSpPr>
          <p:cNvPr id="22" name="Rectangle 21">
            <a:extLst>
              <a:ext uri="{FF2B5EF4-FFF2-40B4-BE49-F238E27FC236}">
                <a16:creationId xmlns:a16="http://schemas.microsoft.com/office/drawing/2014/main" id="{5A9F2C43-42AA-BD4E-B042-3C4B266EA75D}"/>
              </a:ext>
            </a:extLst>
          </p:cNvPr>
          <p:cNvSpPr/>
          <p:nvPr/>
        </p:nvSpPr>
        <p:spPr>
          <a:xfrm>
            <a:off x="8228667" y="1470751"/>
            <a:ext cx="3348409" cy="40128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704A"/>
                </a:solidFill>
                <a:latin typeface="Arial" panose="020B0604020202020204" pitchFamily="34" charset="0"/>
                <a:cs typeface="Arial" panose="020B0604020202020204" pitchFamily="34" charset="0"/>
              </a:rPr>
              <a:t>Poor Service</a:t>
            </a:r>
          </a:p>
        </p:txBody>
      </p:sp>
      <p:sp>
        <p:nvSpPr>
          <p:cNvPr id="3" name="Slide Number Placeholder 2">
            <a:extLst>
              <a:ext uri="{FF2B5EF4-FFF2-40B4-BE49-F238E27FC236}">
                <a16:creationId xmlns:a16="http://schemas.microsoft.com/office/drawing/2014/main" id="{30D215FA-AA08-5847-9DE0-237DD38FF993}"/>
              </a:ext>
            </a:extLst>
          </p:cNvPr>
          <p:cNvSpPr>
            <a:spLocks noGrp="1"/>
          </p:cNvSpPr>
          <p:nvPr>
            <p:ph type="sldNum" sz="quarter" idx="12"/>
          </p:nvPr>
        </p:nvSpPr>
        <p:spPr/>
        <p:txBody>
          <a:bodyPr/>
          <a:lstStyle/>
          <a:p>
            <a:fld id="{F7331210-954E-1448-9CFA-7A4043D6E7E5}" type="slidenum">
              <a:rPr lang="en-US" smtClean="0"/>
              <a:t>11</a:t>
            </a:fld>
            <a:endParaRPr lang="en-US"/>
          </a:p>
        </p:txBody>
      </p:sp>
      <p:sp>
        <p:nvSpPr>
          <p:cNvPr id="26" name="TextBox 25">
            <a:extLst>
              <a:ext uri="{FF2B5EF4-FFF2-40B4-BE49-F238E27FC236}">
                <a16:creationId xmlns:a16="http://schemas.microsoft.com/office/drawing/2014/main" id="{119C5FE3-8F10-624E-A93F-7789FE6C1262}"/>
              </a:ext>
            </a:extLst>
          </p:cNvPr>
          <p:cNvSpPr txBox="1"/>
          <p:nvPr/>
        </p:nvSpPr>
        <p:spPr>
          <a:xfrm>
            <a:off x="10531959" y="404286"/>
            <a:ext cx="1210588" cy="369332"/>
          </a:xfrm>
          <a:prstGeom prst="rect">
            <a:avLst/>
          </a:prstGeom>
          <a:noFill/>
        </p:spPr>
        <p:txBody>
          <a:bodyPr wrap="none" rtlCol="0">
            <a:spAutoFit/>
          </a:bodyPr>
          <a:lstStyle/>
          <a:p>
            <a:r>
              <a:rPr lang="id-ID" dirty="0">
                <a:solidFill>
                  <a:srgbClr val="00704A"/>
                </a:solidFill>
                <a:latin typeface="Arial" panose="020B0604020202020204" pitchFamily="34" charset="0"/>
                <a:cs typeface="Arial" panose="020B0604020202020204" pitchFamily="34" charset="0"/>
              </a:rPr>
              <a:t>Starbucks</a:t>
            </a:r>
            <a:endParaRPr lang="en-US" b="1" dirty="0">
              <a:solidFill>
                <a:srgbClr val="00704A"/>
              </a:solidFill>
              <a:latin typeface="Arial" panose="020B0604020202020204" pitchFamily="34" charset="0"/>
              <a:cs typeface="Arial" panose="020B0604020202020204" pitchFamily="34" charset="0"/>
            </a:endParaRPr>
          </a:p>
        </p:txBody>
      </p:sp>
      <p:pic>
        <p:nvPicPr>
          <p:cNvPr id="27" name="Picture 26">
            <a:extLst>
              <a:ext uri="{FF2B5EF4-FFF2-40B4-BE49-F238E27FC236}">
                <a16:creationId xmlns:a16="http://schemas.microsoft.com/office/drawing/2014/main" id="{643216AD-CAB7-5245-AD68-18527EB5B3E1}"/>
              </a:ext>
            </a:extLst>
          </p:cNvPr>
          <p:cNvPicPr>
            <a:picLocks noChangeAspect="1"/>
          </p:cNvPicPr>
          <p:nvPr/>
        </p:nvPicPr>
        <p:blipFill>
          <a:blip r:embed="rId3"/>
          <a:stretch>
            <a:fillRect/>
          </a:stretch>
        </p:blipFill>
        <p:spPr>
          <a:xfrm>
            <a:off x="10206018" y="392205"/>
            <a:ext cx="395773" cy="395773"/>
          </a:xfrm>
          <a:prstGeom prst="rect">
            <a:avLst/>
          </a:prstGeom>
        </p:spPr>
      </p:pic>
      <p:sp>
        <p:nvSpPr>
          <p:cNvPr id="23" name="TextBox 22">
            <a:extLst>
              <a:ext uri="{FF2B5EF4-FFF2-40B4-BE49-F238E27FC236}">
                <a16:creationId xmlns:a16="http://schemas.microsoft.com/office/drawing/2014/main" id="{58C17EED-955A-E747-BBD8-6D3CE68259DA}"/>
              </a:ext>
            </a:extLst>
          </p:cNvPr>
          <p:cNvSpPr txBox="1"/>
          <p:nvPr/>
        </p:nvSpPr>
        <p:spPr>
          <a:xfrm>
            <a:off x="9158589" y="5893508"/>
            <a:ext cx="2589072" cy="461665"/>
          </a:xfrm>
          <a:prstGeom prst="rect">
            <a:avLst/>
          </a:prstGeom>
          <a:noFill/>
        </p:spPr>
        <p:txBody>
          <a:bodyPr wrap="square" rtlCol="0">
            <a:spAutoFit/>
          </a:bodyPr>
          <a:lstStyle/>
          <a:p>
            <a:r>
              <a:rPr lang="en-US" sz="1200" b="1" dirty="0">
                <a:solidFill>
                  <a:schemeClr val="tx2"/>
                </a:solidFill>
                <a:latin typeface="Arial" panose="020B0604020202020204" pitchFamily="34" charset="0"/>
                <a:cs typeface="Arial" panose="020B0604020202020204" pitchFamily="34" charset="0"/>
              </a:rPr>
              <a:t>Note</a:t>
            </a:r>
            <a:r>
              <a:rPr lang="en-US" sz="1200" dirty="0">
                <a:solidFill>
                  <a:schemeClr val="tx2"/>
                </a:solidFill>
                <a:latin typeface="Arial" panose="020B0604020202020204" pitchFamily="34" charset="0"/>
                <a:cs typeface="Arial" panose="020B0604020202020204" pitchFamily="34" charset="0"/>
              </a:rPr>
              <a:t>: Punctuation marks were removed for text analysis purposes</a:t>
            </a:r>
          </a:p>
        </p:txBody>
      </p:sp>
    </p:spTree>
    <p:extLst>
      <p:ext uri="{BB962C8B-B14F-4D97-AF65-F5344CB8AC3E}">
        <p14:creationId xmlns:p14="http://schemas.microsoft.com/office/powerpoint/2010/main" val="272254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F750-22C4-D740-AD58-3FC36618E401}"/>
              </a:ext>
            </a:extLst>
          </p:cNvPr>
          <p:cNvSpPr>
            <a:spLocks noGrp="1"/>
          </p:cNvSpPr>
          <p:nvPr>
            <p:ph type="title"/>
          </p:nvPr>
        </p:nvSpPr>
        <p:spPr>
          <a:xfrm>
            <a:off x="677252" y="530977"/>
            <a:ext cx="10454711" cy="568325"/>
          </a:xfrm>
        </p:spPr>
        <p:txBody>
          <a:bodyPr>
            <a:noAutofit/>
          </a:bodyPr>
          <a:lstStyle/>
          <a:p>
            <a:r>
              <a:rPr lang="en-US" sz="2800" dirty="0">
                <a:latin typeface="Arial" panose="020B0604020202020204" pitchFamily="34" charset="0"/>
                <a:cs typeface="Arial" panose="020B0604020202020204" pitchFamily="34" charset="0"/>
              </a:rPr>
              <a:t>Conclusions and recommendations</a:t>
            </a:r>
            <a:endParaRPr lang="en-US" sz="32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555408FB-7BC9-F349-83A4-1528B4E10BD7}"/>
              </a:ext>
            </a:extLst>
          </p:cNvPr>
          <p:cNvSpPr>
            <a:spLocks noGrp="1"/>
          </p:cNvSpPr>
          <p:nvPr>
            <p:ph type="sldNum" sz="quarter" idx="12"/>
          </p:nvPr>
        </p:nvSpPr>
        <p:spPr/>
        <p:txBody>
          <a:bodyPr/>
          <a:lstStyle/>
          <a:p>
            <a:fld id="{65584C5F-AC8F-AB45-98CD-0DC496F3921E}" type="slidenum">
              <a:rPr lang="en-US" smtClean="0"/>
              <a:t>12</a:t>
            </a:fld>
            <a:endParaRPr lang="en-US"/>
          </a:p>
        </p:txBody>
      </p:sp>
      <p:sp>
        <p:nvSpPr>
          <p:cNvPr id="39" name="Rectangle 38">
            <a:extLst>
              <a:ext uri="{FF2B5EF4-FFF2-40B4-BE49-F238E27FC236}">
                <a16:creationId xmlns:a16="http://schemas.microsoft.com/office/drawing/2014/main" id="{11C1C867-1B88-264C-9961-ACDB5BDDB84F}"/>
              </a:ext>
            </a:extLst>
          </p:cNvPr>
          <p:cNvSpPr/>
          <p:nvPr/>
        </p:nvSpPr>
        <p:spPr>
          <a:xfrm>
            <a:off x="677253" y="1343200"/>
            <a:ext cx="5248534" cy="3757611"/>
          </a:xfrm>
          <a:prstGeom prst="rect">
            <a:avLst/>
          </a:prstGeom>
          <a:solidFill>
            <a:schemeClr val="bg1"/>
          </a:solidFill>
          <a:ln w="19050">
            <a:solidFill>
              <a:srgbClr val="00704A"/>
            </a:solidFill>
            <a:prstDash val="sysDot"/>
          </a:ln>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t"/>
          <a:lstStyle/>
          <a:p>
            <a:pPr>
              <a:lnSpc>
                <a:spcPct val="120000"/>
              </a:lnSpc>
            </a:pPr>
            <a:endParaRPr lang="en-US" sz="1400" dirty="0">
              <a:solidFill>
                <a:schemeClr val="tx1"/>
              </a:solidFill>
            </a:endParaRPr>
          </a:p>
        </p:txBody>
      </p:sp>
      <p:sp>
        <p:nvSpPr>
          <p:cNvPr id="40" name="Rectangle 39">
            <a:extLst>
              <a:ext uri="{FF2B5EF4-FFF2-40B4-BE49-F238E27FC236}">
                <a16:creationId xmlns:a16="http://schemas.microsoft.com/office/drawing/2014/main" id="{71BFAEEA-B997-8644-8639-221A6D76B449}"/>
              </a:ext>
            </a:extLst>
          </p:cNvPr>
          <p:cNvSpPr/>
          <p:nvPr/>
        </p:nvSpPr>
        <p:spPr>
          <a:xfrm>
            <a:off x="677252" y="1330499"/>
            <a:ext cx="5248534" cy="401289"/>
          </a:xfrm>
          <a:prstGeom prst="rect">
            <a:avLst/>
          </a:prstGeom>
          <a:solidFill>
            <a:srgbClr val="00704A"/>
          </a:solidFill>
          <a:ln w="19050">
            <a:solidFill>
              <a:srgbClr val="0070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Summary</a:t>
            </a:r>
          </a:p>
        </p:txBody>
      </p:sp>
      <p:sp>
        <p:nvSpPr>
          <p:cNvPr id="41" name="Rectangle 40">
            <a:extLst>
              <a:ext uri="{FF2B5EF4-FFF2-40B4-BE49-F238E27FC236}">
                <a16:creationId xmlns:a16="http://schemas.microsoft.com/office/drawing/2014/main" id="{AE75D566-1336-F845-BF33-B861314E057C}"/>
              </a:ext>
            </a:extLst>
          </p:cNvPr>
          <p:cNvSpPr/>
          <p:nvPr/>
        </p:nvSpPr>
        <p:spPr>
          <a:xfrm>
            <a:off x="724947" y="1786109"/>
            <a:ext cx="4883722" cy="3154025"/>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This analysis aims to explore the customer pain points in their 1-rating score reviews</a:t>
            </a:r>
          </a:p>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Starbucks shops in California has the highest cases of 1-rating scores. </a:t>
            </a:r>
          </a:p>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When writing the low rating reviews, customers’ complaints typically related to their visit experiences as expressed by the use of recurrent word combinations such as ‘went’ and ‘</a:t>
            </a:r>
            <a:r>
              <a:rPr lang="en-US" sz="1400" dirty="0" err="1">
                <a:solidFill>
                  <a:schemeClr val="tx2"/>
                </a:solidFill>
                <a:latin typeface="Arial" panose="020B0604020202020204" pitchFamily="34" charset="0"/>
                <a:cs typeface="Arial" panose="020B0604020202020204" pitchFamily="34" charset="0"/>
              </a:rPr>
              <a:t>starbucks</a:t>
            </a:r>
            <a:r>
              <a:rPr lang="en-US" sz="1400" dirty="0">
                <a:solidFill>
                  <a:schemeClr val="tx2"/>
                </a:solidFill>
                <a:latin typeface="Arial" panose="020B0604020202020204" pitchFamily="34" charset="0"/>
                <a:cs typeface="Arial" panose="020B0604020202020204" pitchFamily="34" charset="0"/>
              </a:rPr>
              <a:t>’. </a:t>
            </a:r>
          </a:p>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In the analysis, we have also seen that their pain points are situated on the product and service quality.</a:t>
            </a:r>
          </a:p>
        </p:txBody>
      </p:sp>
      <p:sp>
        <p:nvSpPr>
          <p:cNvPr id="77" name="Rectangle 76">
            <a:extLst>
              <a:ext uri="{FF2B5EF4-FFF2-40B4-BE49-F238E27FC236}">
                <a16:creationId xmlns:a16="http://schemas.microsoft.com/office/drawing/2014/main" id="{106F1B12-DAD8-584C-8688-131CEDC5B286}"/>
              </a:ext>
            </a:extLst>
          </p:cNvPr>
          <p:cNvSpPr/>
          <p:nvPr/>
        </p:nvSpPr>
        <p:spPr>
          <a:xfrm>
            <a:off x="6266215" y="1355901"/>
            <a:ext cx="5476332" cy="3757611"/>
          </a:xfrm>
          <a:prstGeom prst="rect">
            <a:avLst/>
          </a:prstGeom>
          <a:solidFill>
            <a:schemeClr val="bg1"/>
          </a:solidFill>
          <a:ln w="19050">
            <a:solidFill>
              <a:srgbClr val="00704A"/>
            </a:solidFill>
            <a:prstDash val="sysDot"/>
          </a:ln>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t"/>
          <a:lstStyle/>
          <a:p>
            <a:pPr>
              <a:lnSpc>
                <a:spcPct val="120000"/>
              </a:lnSpc>
            </a:pPr>
            <a:endParaRPr lang="en-US" sz="1400" dirty="0">
              <a:solidFill>
                <a:schemeClr val="tx1"/>
              </a:solidFill>
            </a:endParaRPr>
          </a:p>
        </p:txBody>
      </p:sp>
      <p:sp>
        <p:nvSpPr>
          <p:cNvPr id="78" name="Rectangle 77">
            <a:extLst>
              <a:ext uri="{FF2B5EF4-FFF2-40B4-BE49-F238E27FC236}">
                <a16:creationId xmlns:a16="http://schemas.microsoft.com/office/drawing/2014/main" id="{FCE2A286-00B0-2545-A702-DF52F756FAFC}"/>
              </a:ext>
            </a:extLst>
          </p:cNvPr>
          <p:cNvSpPr/>
          <p:nvPr/>
        </p:nvSpPr>
        <p:spPr>
          <a:xfrm>
            <a:off x="6266214" y="1343200"/>
            <a:ext cx="5476332" cy="401289"/>
          </a:xfrm>
          <a:prstGeom prst="rect">
            <a:avLst/>
          </a:prstGeom>
          <a:solidFill>
            <a:srgbClr val="00704A"/>
          </a:solidFill>
          <a:ln w="19050">
            <a:solidFill>
              <a:srgbClr val="0070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Recommendations</a:t>
            </a:r>
          </a:p>
        </p:txBody>
      </p:sp>
      <p:sp>
        <p:nvSpPr>
          <p:cNvPr id="79" name="Rectangle 78">
            <a:extLst>
              <a:ext uri="{FF2B5EF4-FFF2-40B4-BE49-F238E27FC236}">
                <a16:creationId xmlns:a16="http://schemas.microsoft.com/office/drawing/2014/main" id="{F60C4C1F-3557-0346-B8F2-C85D7532C63A}"/>
              </a:ext>
            </a:extLst>
          </p:cNvPr>
          <p:cNvSpPr/>
          <p:nvPr/>
        </p:nvSpPr>
        <p:spPr>
          <a:xfrm>
            <a:off x="6352522" y="1798811"/>
            <a:ext cx="5273421" cy="2868190"/>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US" sz="1400" dirty="0">
                <a:solidFill>
                  <a:schemeClr val="tx2"/>
                </a:solidFill>
                <a:latin typeface="Arial" panose="020B0604020202020204" pitchFamily="34" charset="0"/>
                <a:cs typeface="Arial" panose="020B0604020202020204" pitchFamily="34" charset="0"/>
              </a:rPr>
              <a:t>To the</a:t>
            </a:r>
            <a:r>
              <a:rPr lang="en-US" sz="1400" b="1" dirty="0">
                <a:solidFill>
                  <a:schemeClr val="tx2"/>
                </a:solidFill>
                <a:latin typeface="Arial" panose="020B0604020202020204" pitchFamily="34" charset="0"/>
                <a:cs typeface="Arial" panose="020B0604020202020204" pitchFamily="34" charset="0"/>
              </a:rPr>
              <a:t> </a:t>
            </a:r>
            <a:r>
              <a:rPr lang="en-US" sz="1400" b="1" dirty="0">
                <a:solidFill>
                  <a:srgbClr val="00704A"/>
                </a:solidFill>
                <a:latin typeface="Arial" panose="020B0604020202020204" pitchFamily="34" charset="0"/>
                <a:cs typeface="Arial" panose="020B0604020202020204" pitchFamily="34" charset="0"/>
              </a:rPr>
              <a:t>Customer Satisfaction Manager in Starbucks </a:t>
            </a:r>
          </a:p>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Prioritize localized issues, particularly in California; </a:t>
            </a:r>
          </a:p>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Improve customer service standards to address complaints related to product and service quality, e.g., in-store product quality check and employee training programs.</a:t>
            </a:r>
          </a:p>
        </p:txBody>
      </p:sp>
      <p:sp>
        <p:nvSpPr>
          <p:cNvPr id="32" name="TextBox 31">
            <a:extLst>
              <a:ext uri="{FF2B5EF4-FFF2-40B4-BE49-F238E27FC236}">
                <a16:creationId xmlns:a16="http://schemas.microsoft.com/office/drawing/2014/main" id="{75902972-F671-E34B-904A-FB775E34C37C}"/>
              </a:ext>
            </a:extLst>
          </p:cNvPr>
          <p:cNvSpPr txBox="1"/>
          <p:nvPr/>
        </p:nvSpPr>
        <p:spPr>
          <a:xfrm>
            <a:off x="10531959" y="404286"/>
            <a:ext cx="1210588" cy="369332"/>
          </a:xfrm>
          <a:prstGeom prst="rect">
            <a:avLst/>
          </a:prstGeom>
          <a:noFill/>
        </p:spPr>
        <p:txBody>
          <a:bodyPr wrap="none" rtlCol="0">
            <a:spAutoFit/>
          </a:bodyPr>
          <a:lstStyle/>
          <a:p>
            <a:r>
              <a:rPr lang="id-ID" dirty="0">
                <a:solidFill>
                  <a:srgbClr val="00704A"/>
                </a:solidFill>
                <a:latin typeface="Arial" panose="020B0604020202020204" pitchFamily="34" charset="0"/>
                <a:cs typeface="Arial" panose="020B0604020202020204" pitchFamily="34" charset="0"/>
              </a:rPr>
              <a:t>Starbucks</a:t>
            </a:r>
            <a:endParaRPr lang="en-US" b="1" dirty="0">
              <a:solidFill>
                <a:srgbClr val="00704A"/>
              </a:solidFill>
              <a:latin typeface="Arial" panose="020B0604020202020204" pitchFamily="34" charset="0"/>
              <a:cs typeface="Arial" panose="020B0604020202020204" pitchFamily="34" charset="0"/>
            </a:endParaRPr>
          </a:p>
        </p:txBody>
      </p:sp>
      <p:pic>
        <p:nvPicPr>
          <p:cNvPr id="35" name="Picture 34">
            <a:extLst>
              <a:ext uri="{FF2B5EF4-FFF2-40B4-BE49-F238E27FC236}">
                <a16:creationId xmlns:a16="http://schemas.microsoft.com/office/drawing/2014/main" id="{71997C1D-141C-E949-B66E-B9A82911EF66}"/>
              </a:ext>
            </a:extLst>
          </p:cNvPr>
          <p:cNvPicPr>
            <a:picLocks noChangeAspect="1"/>
          </p:cNvPicPr>
          <p:nvPr/>
        </p:nvPicPr>
        <p:blipFill>
          <a:blip r:embed="rId3"/>
          <a:stretch>
            <a:fillRect/>
          </a:stretch>
        </p:blipFill>
        <p:spPr>
          <a:xfrm>
            <a:off x="10206018" y="392205"/>
            <a:ext cx="395773" cy="395773"/>
          </a:xfrm>
          <a:prstGeom prst="rect">
            <a:avLst/>
          </a:prstGeom>
        </p:spPr>
      </p:pic>
    </p:spTree>
    <p:extLst>
      <p:ext uri="{BB962C8B-B14F-4D97-AF65-F5344CB8AC3E}">
        <p14:creationId xmlns:p14="http://schemas.microsoft.com/office/powerpoint/2010/main" val="60829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95AFB6A-A7DC-4EAF-ACF4-31C38EC81FC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8" name="think-cell Slide" r:id="rId6" imgW="344" imgH="345" progId="TCLayout.ActiveDocument.1">
                  <p:embed/>
                </p:oleObj>
              </mc:Choice>
              <mc:Fallback>
                <p:oleObj name="think-cell Slide" r:id="rId6" imgW="344" imgH="345" progId="TCLayout.ActiveDocument.1">
                  <p:embed/>
                  <p:pic>
                    <p:nvPicPr>
                      <p:cNvPr id="6" name="Object 5" hidden="1">
                        <a:extLst>
                          <a:ext uri="{FF2B5EF4-FFF2-40B4-BE49-F238E27FC236}">
                            <a16:creationId xmlns:a16="http://schemas.microsoft.com/office/drawing/2014/main" id="{395AFB6A-A7DC-4EAF-ACF4-31C38EC81FC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35" name="Rectangle 134" hidden="1">
            <a:extLst>
              <a:ext uri="{FF2B5EF4-FFF2-40B4-BE49-F238E27FC236}">
                <a16:creationId xmlns:a16="http://schemas.microsoft.com/office/drawing/2014/main" id="{35A648C3-A63D-4D7B-B791-15F2F1B449B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2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6BF36A57-88E9-4D02-B9DB-589801AC6344}"/>
              </a:ext>
            </a:extLst>
          </p:cNvPr>
          <p:cNvSpPr>
            <a:spLocks noGrp="1"/>
          </p:cNvSpPr>
          <p:nvPr>
            <p:ph type="title"/>
          </p:nvPr>
        </p:nvSpPr>
        <p:spPr>
          <a:xfrm>
            <a:off x="456718" y="465546"/>
            <a:ext cx="11144812" cy="560997"/>
          </a:xfrm>
        </p:spPr>
        <p:txBody>
          <a:bodyPr vert="horz">
            <a:normAutofit fontScale="90000"/>
          </a:bodyPr>
          <a:lstStyle/>
          <a:p>
            <a:r>
              <a:rPr lang="en-US" dirty="0">
                <a:latin typeface="Arial" panose="020B0604020202020204" pitchFamily="34" charset="0"/>
                <a:cs typeface="Arial" panose="020B0604020202020204" pitchFamily="34" charset="0"/>
              </a:rPr>
              <a:t>Executive Summary</a:t>
            </a:r>
          </a:p>
        </p:txBody>
      </p:sp>
      <p:grpSp>
        <p:nvGrpSpPr>
          <p:cNvPr id="8" name="ACET">
            <a:extLst>
              <a:ext uri="{FF2B5EF4-FFF2-40B4-BE49-F238E27FC236}">
                <a16:creationId xmlns:a16="http://schemas.microsoft.com/office/drawing/2014/main" id="{CB41013A-477B-0C86-ED53-FC2822BBE7BE}"/>
              </a:ext>
            </a:extLst>
          </p:cNvPr>
          <p:cNvGrpSpPr>
            <a:grpSpLocks/>
          </p:cNvGrpSpPr>
          <p:nvPr/>
        </p:nvGrpSpPr>
        <p:grpSpPr bwMode="auto">
          <a:xfrm>
            <a:off x="616002" y="1166635"/>
            <a:ext cx="2453259" cy="249238"/>
            <a:chOff x="935" y="828"/>
            <a:chExt cx="2686" cy="157"/>
          </a:xfrm>
        </p:grpSpPr>
        <p:cxnSp>
          <p:nvCxnSpPr>
            <p:cNvPr id="10" name="AutoShape 249">
              <a:extLst>
                <a:ext uri="{FF2B5EF4-FFF2-40B4-BE49-F238E27FC236}">
                  <a16:creationId xmlns:a16="http://schemas.microsoft.com/office/drawing/2014/main" id="{8D3EAB46-1ADA-093E-0D68-5C7294DE993D}"/>
                </a:ext>
              </a:extLst>
            </p:cNvPr>
            <p:cNvCxnSpPr>
              <a:cxnSpLocks noChangeShapeType="1"/>
              <a:stCxn id="11" idx="4"/>
              <a:endCxn id="11" idx="6"/>
            </p:cNvCxnSpPr>
            <p:nvPr/>
          </p:nvCxnSpPr>
          <p:spPr bwMode="auto">
            <a:xfrm>
              <a:off x="935" y="985"/>
              <a:ext cx="2686" cy="0"/>
            </a:xfrm>
            <a:prstGeom prst="straightConnector1">
              <a:avLst/>
            </a:prstGeom>
            <a:noFill/>
            <a:ln w="9525">
              <a:no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AutoShape 250">
              <a:extLst>
                <a:ext uri="{FF2B5EF4-FFF2-40B4-BE49-F238E27FC236}">
                  <a16:creationId xmlns:a16="http://schemas.microsoft.com/office/drawing/2014/main" id="{9433ADD3-5D98-E79A-508C-D45DB4DC39F2}"/>
                </a:ext>
              </a:extLst>
            </p:cNvPr>
            <p:cNvSpPr>
              <a:spLocks noChangeArrowheads="1"/>
            </p:cNvSpPr>
            <p:nvPr/>
          </p:nvSpPr>
          <p:spPr bwMode="auto">
            <a:xfrm>
              <a:off x="935" y="828"/>
              <a:ext cx="2686" cy="157"/>
            </a:xfrm>
            <a:prstGeom prst="leftRightArrow">
              <a:avLst>
                <a:gd name="adj1" fmla="val 100000"/>
                <a:gd name="adj2" fmla="val 0"/>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500" b="1" baseline="0" noProof="0" dirty="0">
                  <a:solidFill>
                    <a:srgbClr val="00704A"/>
                  </a:solidFill>
                  <a:latin typeface="Arial" panose="020B0604020202020204" pitchFamily="34" charset="0"/>
                  <a:cs typeface="Arial" panose="020B0604020202020204" pitchFamily="34" charset="0"/>
                </a:rPr>
                <a:t>Key Point</a:t>
              </a:r>
            </a:p>
          </p:txBody>
        </p:sp>
      </p:grpSp>
      <p:cxnSp>
        <p:nvCxnSpPr>
          <p:cNvPr id="12" name="AutoShape 249">
            <a:extLst>
              <a:ext uri="{FF2B5EF4-FFF2-40B4-BE49-F238E27FC236}">
                <a16:creationId xmlns:a16="http://schemas.microsoft.com/office/drawing/2014/main" id="{E6489DA0-829D-2698-8047-C730DE44D284}"/>
              </a:ext>
            </a:extLst>
          </p:cNvPr>
          <p:cNvCxnSpPr>
            <a:cxnSpLocks noChangeShapeType="1"/>
            <a:stCxn id="11" idx="4"/>
          </p:cNvCxnSpPr>
          <p:nvPr/>
        </p:nvCxnSpPr>
        <p:spPr bwMode="auto">
          <a:xfrm flipV="1">
            <a:off x="615847" y="1416413"/>
            <a:ext cx="11144813" cy="1"/>
          </a:xfrm>
          <a:prstGeom prst="straightConnector1">
            <a:avLst/>
          </a:prstGeom>
          <a:noFill/>
          <a:ln w="9525">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AutoShape 250">
            <a:extLst>
              <a:ext uri="{FF2B5EF4-FFF2-40B4-BE49-F238E27FC236}">
                <a16:creationId xmlns:a16="http://schemas.microsoft.com/office/drawing/2014/main" id="{B8AD928F-6C66-B23A-2215-A807A9BEC32D}"/>
              </a:ext>
            </a:extLst>
          </p:cNvPr>
          <p:cNvSpPr>
            <a:spLocks noChangeArrowheads="1"/>
          </p:cNvSpPr>
          <p:nvPr/>
        </p:nvSpPr>
        <p:spPr bwMode="auto">
          <a:xfrm>
            <a:off x="3177074" y="1171763"/>
            <a:ext cx="8565473" cy="249299"/>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r>
              <a:rPr lang="en-US" sz="1500" b="1" dirty="0">
                <a:solidFill>
                  <a:srgbClr val="00704A"/>
                </a:solidFill>
                <a:latin typeface="Arial" panose="020B0604020202020204" pitchFamily="34" charset="0"/>
                <a:cs typeface="Arial" panose="020B0604020202020204" pitchFamily="34" charset="0"/>
              </a:rPr>
              <a:t>Description</a:t>
            </a:r>
            <a:endParaRPr lang="en-US" sz="1500" baseline="0" noProof="0" dirty="0">
              <a:solidFill>
                <a:srgbClr val="00704A"/>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7B887B43-035E-568B-5815-BBC1EE6C1DFB}"/>
              </a:ext>
            </a:extLst>
          </p:cNvPr>
          <p:cNvSpPr txBox="1"/>
          <p:nvPr/>
        </p:nvSpPr>
        <p:spPr>
          <a:xfrm>
            <a:off x="3221024" y="1486884"/>
            <a:ext cx="8521523" cy="969496"/>
          </a:xfrm>
          <a:prstGeom prst="rect">
            <a:avLst/>
          </a:prstGeom>
        </p:spPr>
        <p:txBody>
          <a:bodyPr vert="horz" wrap="square" lIns="0" tIns="0" rIns="0" bIns="0" rtlCol="0">
            <a:spAutoFit/>
          </a:bodyPr>
          <a:lstStyle>
            <a:lvl1pPr marR="0" lvl="0" indent="0" fontAlgn="auto">
              <a:lnSpc>
                <a:spcPct val="100000"/>
              </a:lnSpc>
              <a:spcBef>
                <a:spcPct val="20000"/>
              </a:spcBef>
              <a:spcAft>
                <a:spcPts val="0"/>
              </a:spcAft>
              <a:buClrTx/>
              <a:buSzTx/>
              <a:buFont typeface="Arial" pitchFamily="34" charset="0"/>
              <a:buNone/>
              <a:tabLst/>
              <a:defRPr kumimoji="0" lang="en-US" sz="1600" b="0" i="0" u="none" strike="noStrike" cap="none" spc="0" normalizeH="0" baseline="0" dirty="0" smtClean="0">
                <a:ln>
                  <a:noFill/>
                </a:ln>
                <a:solidFill>
                  <a:srgbClr val="000000"/>
                </a:solidFill>
                <a:effectLst/>
                <a:uLnTx/>
                <a:uFillTx/>
                <a:latin typeface="Arial"/>
              </a:defRPr>
            </a:lvl1pPr>
            <a:lvl2pPr marL="742950" marR="0" lvl="1" indent="-285750" fontAlgn="auto">
              <a:lnSpc>
                <a:spcPct val="100000"/>
              </a:lnSpc>
              <a:spcBef>
                <a:spcPct val="20000"/>
              </a:spcBef>
              <a:spcAft>
                <a:spcPts val="0"/>
              </a:spcAft>
              <a:buClrTx/>
              <a:buSzTx/>
              <a:buFont typeface="Arial" pitchFamily="34" charset="0"/>
              <a:buChar char="–"/>
              <a:tabLst/>
              <a:defRPr kumimoji="0" lang="en-US" sz="1600" b="0" i="0" u="none" strike="noStrike" cap="none" spc="0" normalizeH="0" baseline="0" dirty="0" smtClean="0">
                <a:ln>
                  <a:noFill/>
                </a:ln>
                <a:solidFill>
                  <a:srgbClr val="000000"/>
                </a:solidFill>
                <a:effectLst/>
                <a:uLnTx/>
                <a:uFillTx/>
                <a:latin typeface="Arial"/>
              </a:defRPr>
            </a:lvl2pPr>
            <a:lvl3pPr marL="1143000" marR="0" lvl="2" indent="-228600" fontAlgn="auto">
              <a:lnSpc>
                <a:spcPct val="100000"/>
              </a:lnSpc>
              <a:spcBef>
                <a:spcPct val="20000"/>
              </a:spcBef>
              <a:spcAft>
                <a:spcPts val="0"/>
              </a:spcAft>
              <a:buClrTx/>
              <a:buSzTx/>
              <a:buFont typeface="Arial" pitchFamily="34" charset="0"/>
              <a:buChar char="»"/>
              <a:tabLst/>
              <a:defRPr kumimoji="0" lang="en-US" sz="1600" b="0" i="0" u="none" strike="noStrike" cap="none" spc="0" normalizeH="0" baseline="0" dirty="0" smtClean="0">
                <a:ln>
                  <a:noFill/>
                </a:ln>
                <a:solidFill>
                  <a:srgbClr val="000000"/>
                </a:solidFill>
                <a:effectLst/>
                <a:uLnTx/>
                <a:uFillTx/>
                <a:latin typeface="Arial"/>
              </a:defRPr>
            </a:lvl3pPr>
            <a:lvl4pPr marL="1600200" lvl="3" indent="-228600">
              <a:spcBef>
                <a:spcPct val="20000"/>
              </a:spcBef>
              <a:buFont typeface="Arial" pitchFamily="34" charset="0"/>
              <a:buChar char="–"/>
              <a:defRPr kumimoji="0" lang="en-US" sz="1600" b="0" i="0" u="none" strike="noStrike" cap="none" spc="0" normalizeH="0" baseline="0" dirty="0" smtClean="0">
                <a:ln>
                  <a:noFill/>
                </a:ln>
                <a:solidFill>
                  <a:srgbClr val="000000"/>
                </a:solidFill>
                <a:effectLst/>
                <a:uLnTx/>
                <a:uFillTx/>
                <a:latin typeface="Arial"/>
              </a:defRPr>
            </a:lvl4pPr>
            <a:lvl5pPr marL="2057400" indent="-228600">
              <a:spcBef>
                <a:spcPct val="20000"/>
              </a:spcBef>
              <a:buFont typeface="Arial" pitchFamily="34" charset="0"/>
              <a:buChar char="»"/>
              <a:defRPr lang="de-DE" sz="2000" dirty="0" smtClean="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285750" indent="-285750">
              <a:buFont typeface="Arial" panose="020B0604020202020204" pitchFamily="34" charset="0"/>
              <a:buChar char="•"/>
            </a:pPr>
            <a:r>
              <a:rPr lang="en-US" sz="1500" dirty="0">
                <a:solidFill>
                  <a:schemeClr val="tx2"/>
                </a:solidFill>
              </a:rPr>
              <a:t>Starbucks in the US faces a substantial number of 1-star ratings, raising concerns about customer satisfaction and brand perception, especially for the Customer Experience Manager.</a:t>
            </a:r>
          </a:p>
          <a:p>
            <a:pPr marL="285750" indent="-285750">
              <a:buFont typeface="Arial" panose="020B0604020202020204" pitchFamily="34" charset="0"/>
              <a:buChar char="•"/>
            </a:pPr>
            <a:r>
              <a:rPr lang="en-US" sz="1500" dirty="0">
                <a:solidFill>
                  <a:schemeClr val="tx2"/>
                </a:solidFill>
              </a:rPr>
              <a:t>This situation necessitates an investigation into the underlying factors contributing to low ratings to improve overall customer satisfaction and brand perception.</a:t>
            </a:r>
          </a:p>
        </p:txBody>
      </p:sp>
      <p:sp>
        <p:nvSpPr>
          <p:cNvPr id="16" name="TextBox 15">
            <a:extLst>
              <a:ext uri="{FF2B5EF4-FFF2-40B4-BE49-F238E27FC236}">
                <a16:creationId xmlns:a16="http://schemas.microsoft.com/office/drawing/2014/main" id="{03397626-AF69-73D7-FA39-E967C974B4A8}"/>
              </a:ext>
            </a:extLst>
          </p:cNvPr>
          <p:cNvSpPr txBox="1"/>
          <p:nvPr/>
        </p:nvSpPr>
        <p:spPr>
          <a:xfrm>
            <a:off x="3221024" y="3414919"/>
            <a:ext cx="8565473" cy="507831"/>
          </a:xfrm>
          <a:prstGeom prst="rect">
            <a:avLst/>
          </a:prstGeom>
        </p:spPr>
        <p:txBody>
          <a:bodyPr vert="horz" wrap="square" lIns="0" tIns="0" rIns="0" bIns="0" rtlCol="0">
            <a:spAutoFit/>
          </a:bodyPr>
          <a:lstStyle>
            <a:lvl1pPr marR="0" lvl="0" indent="0" fontAlgn="auto">
              <a:lnSpc>
                <a:spcPct val="100000"/>
              </a:lnSpc>
              <a:spcBef>
                <a:spcPct val="20000"/>
              </a:spcBef>
              <a:spcAft>
                <a:spcPts val="0"/>
              </a:spcAft>
              <a:buClrTx/>
              <a:buSzTx/>
              <a:buFont typeface="Arial" pitchFamily="34" charset="0"/>
              <a:buNone/>
              <a:tabLst/>
              <a:defRPr kumimoji="0" lang="en-US" sz="1600" b="0" i="0" u="none" strike="noStrike" cap="none" spc="0" normalizeH="0" baseline="0" dirty="0" smtClean="0">
                <a:ln>
                  <a:noFill/>
                </a:ln>
                <a:solidFill>
                  <a:srgbClr val="000000"/>
                </a:solidFill>
                <a:effectLst/>
                <a:uLnTx/>
                <a:uFillTx/>
                <a:latin typeface="Arial"/>
              </a:defRPr>
            </a:lvl1pPr>
            <a:lvl2pPr marL="742950" marR="0" lvl="1" indent="-285750" fontAlgn="auto">
              <a:lnSpc>
                <a:spcPct val="100000"/>
              </a:lnSpc>
              <a:spcBef>
                <a:spcPct val="20000"/>
              </a:spcBef>
              <a:spcAft>
                <a:spcPts val="0"/>
              </a:spcAft>
              <a:buClrTx/>
              <a:buSzTx/>
              <a:buFont typeface="Arial" pitchFamily="34" charset="0"/>
              <a:buChar char="–"/>
              <a:tabLst/>
              <a:defRPr kumimoji="0" lang="en-US" sz="1600" b="0" i="0" u="none" strike="noStrike" cap="none" spc="0" normalizeH="0" baseline="0" dirty="0" smtClean="0">
                <a:ln>
                  <a:noFill/>
                </a:ln>
                <a:solidFill>
                  <a:srgbClr val="000000"/>
                </a:solidFill>
                <a:effectLst/>
                <a:uLnTx/>
                <a:uFillTx/>
                <a:latin typeface="Arial"/>
              </a:defRPr>
            </a:lvl2pPr>
            <a:lvl3pPr marL="1143000" marR="0" lvl="2" indent="-228600" fontAlgn="auto">
              <a:lnSpc>
                <a:spcPct val="100000"/>
              </a:lnSpc>
              <a:spcBef>
                <a:spcPct val="20000"/>
              </a:spcBef>
              <a:spcAft>
                <a:spcPts val="0"/>
              </a:spcAft>
              <a:buClrTx/>
              <a:buSzTx/>
              <a:buFont typeface="Arial" pitchFamily="34" charset="0"/>
              <a:buChar char="»"/>
              <a:tabLst/>
              <a:defRPr kumimoji="0" lang="en-US" sz="1600" b="0" i="0" u="none" strike="noStrike" cap="none" spc="0" normalizeH="0" baseline="0" dirty="0" smtClean="0">
                <a:ln>
                  <a:noFill/>
                </a:ln>
                <a:solidFill>
                  <a:srgbClr val="000000"/>
                </a:solidFill>
                <a:effectLst/>
                <a:uLnTx/>
                <a:uFillTx/>
                <a:latin typeface="Arial"/>
              </a:defRPr>
            </a:lvl3pPr>
            <a:lvl4pPr marL="1600200" lvl="3" indent="-228600">
              <a:spcBef>
                <a:spcPct val="20000"/>
              </a:spcBef>
              <a:buFont typeface="Arial" pitchFamily="34" charset="0"/>
              <a:buChar char="–"/>
              <a:defRPr kumimoji="0" lang="en-US" sz="1600" b="0" i="0" u="none" strike="noStrike" cap="none" spc="0" normalizeH="0" baseline="0" dirty="0" smtClean="0">
                <a:ln>
                  <a:noFill/>
                </a:ln>
                <a:solidFill>
                  <a:srgbClr val="000000"/>
                </a:solidFill>
                <a:effectLst/>
                <a:uLnTx/>
                <a:uFillTx/>
                <a:latin typeface="Arial"/>
              </a:defRPr>
            </a:lvl4pPr>
            <a:lvl5pPr marL="2057400" indent="-228600">
              <a:spcBef>
                <a:spcPct val="20000"/>
              </a:spcBef>
              <a:buFont typeface="Arial" pitchFamily="34" charset="0"/>
              <a:buChar char="»"/>
              <a:defRPr lang="de-DE" sz="2000" dirty="0" smtClean="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285750" indent="-285750">
              <a:buFont typeface="Arial" panose="020B0604020202020204" pitchFamily="34" charset="0"/>
              <a:buChar char="•"/>
            </a:pPr>
            <a:r>
              <a:rPr lang="en-US" sz="1500" dirty="0">
                <a:solidFill>
                  <a:schemeClr val="tx2"/>
                </a:solidFill>
              </a:rPr>
              <a:t>Majority of 1-star ratings are from California, indicating localized dissatisfaction.</a:t>
            </a:r>
          </a:p>
          <a:p>
            <a:pPr marL="285750" indent="-285750">
              <a:buFont typeface="Arial" panose="020B0604020202020204" pitchFamily="34" charset="0"/>
              <a:buChar char="•"/>
            </a:pPr>
            <a:r>
              <a:rPr lang="en-US" sz="1500" dirty="0">
                <a:solidFill>
                  <a:schemeClr val="tx2"/>
                </a:solidFill>
              </a:rPr>
              <a:t>Customer reviews highlight recurring themes of dissatisfaction with product quality, and service.</a:t>
            </a:r>
          </a:p>
        </p:txBody>
      </p:sp>
      <p:sp>
        <p:nvSpPr>
          <p:cNvPr id="17" name="Rectangle 7">
            <a:extLst>
              <a:ext uri="{FF2B5EF4-FFF2-40B4-BE49-F238E27FC236}">
                <a16:creationId xmlns:a16="http://schemas.microsoft.com/office/drawing/2014/main" id="{E4F087DF-2090-7B6E-090A-A5CF4C690148}"/>
              </a:ext>
            </a:extLst>
          </p:cNvPr>
          <p:cNvSpPr>
            <a:spLocks noChangeArrowheads="1"/>
          </p:cNvSpPr>
          <p:nvPr/>
        </p:nvSpPr>
        <p:spPr bwMode="gray">
          <a:xfrm>
            <a:off x="597735" y="3450754"/>
            <a:ext cx="2453259" cy="694454"/>
          </a:xfrm>
          <a:prstGeom prst="rect">
            <a:avLst/>
          </a:prstGeom>
          <a:solidFill>
            <a:schemeClr val="bg1">
              <a:lumMod val="85000"/>
            </a:schemeClr>
          </a:solidFill>
          <a:ln w="9525">
            <a:noFill/>
            <a:miter lim="800000"/>
            <a:headEnd/>
            <a:tailEnd/>
          </a:ln>
          <a:effectLst/>
        </p:spPr>
        <p:txBody>
          <a:bodyPr wrap="square" lIns="72009" tIns="72009" rIns="72009" bIns="72009" anchor="ctr" anchorCtr="0">
            <a:noAutofit/>
          </a:bodyPr>
          <a:lstStyle/>
          <a:p>
            <a:pPr marL="0" marR="0" lvl="0" indent="0" defTabSz="895350" eaLnBrk="0" fontAlgn="base" latinLnBrk="0" hangingPunct="0">
              <a:lnSpc>
                <a:spcPct val="100000"/>
              </a:lnSpc>
              <a:spcBef>
                <a:spcPct val="0"/>
              </a:spcBef>
              <a:spcAft>
                <a:spcPct val="0"/>
              </a:spcAft>
              <a:buClr>
                <a:srgbClr val="002960"/>
              </a:buClr>
              <a:buSzTx/>
              <a:buFontTx/>
              <a:buNone/>
              <a:tabLst/>
              <a:defRPr/>
            </a:pPr>
            <a:r>
              <a:rPr lang="en-US" sz="1500" b="1" kern="0" dirty="0">
                <a:solidFill>
                  <a:srgbClr val="00704A"/>
                </a:solidFill>
                <a:latin typeface="Arial"/>
                <a:ea typeface="ＭＳ Ｐゴシック"/>
              </a:rPr>
              <a:t>          Findings</a:t>
            </a:r>
            <a:endParaRPr kumimoji="0" lang="en-US" sz="1500" b="1" i="0" u="none" strike="noStrike" kern="0" cap="none" spc="0" normalizeH="0" baseline="0" noProof="0" dirty="0">
              <a:ln>
                <a:noFill/>
              </a:ln>
              <a:solidFill>
                <a:srgbClr val="00704A"/>
              </a:solidFill>
              <a:effectLst/>
              <a:uLnTx/>
              <a:uFillTx/>
              <a:latin typeface="Arial"/>
              <a:ea typeface="ＭＳ Ｐゴシック"/>
            </a:endParaRPr>
          </a:p>
        </p:txBody>
      </p:sp>
      <p:sp>
        <p:nvSpPr>
          <p:cNvPr id="18" name="TextBox 17">
            <a:extLst>
              <a:ext uri="{FF2B5EF4-FFF2-40B4-BE49-F238E27FC236}">
                <a16:creationId xmlns:a16="http://schemas.microsoft.com/office/drawing/2014/main" id="{38FB915C-82E2-DEE6-205F-4BF552055D3B}"/>
              </a:ext>
            </a:extLst>
          </p:cNvPr>
          <p:cNvSpPr txBox="1"/>
          <p:nvPr/>
        </p:nvSpPr>
        <p:spPr>
          <a:xfrm>
            <a:off x="3221024" y="4382064"/>
            <a:ext cx="8521523" cy="507831"/>
          </a:xfrm>
          <a:prstGeom prst="rect">
            <a:avLst/>
          </a:prstGeom>
        </p:spPr>
        <p:txBody>
          <a:bodyPr vert="horz" wrap="square" lIns="0" tIns="0" rIns="0" bIns="0" rtlCol="0">
            <a:spAutoFit/>
          </a:bodyPr>
          <a:lstStyle>
            <a:lvl1pPr marR="0" lvl="0" indent="0" fontAlgn="auto">
              <a:lnSpc>
                <a:spcPct val="100000"/>
              </a:lnSpc>
              <a:spcBef>
                <a:spcPct val="20000"/>
              </a:spcBef>
              <a:spcAft>
                <a:spcPts val="0"/>
              </a:spcAft>
              <a:buClrTx/>
              <a:buSzTx/>
              <a:buFont typeface="Arial" pitchFamily="34" charset="0"/>
              <a:buNone/>
              <a:tabLst/>
              <a:defRPr kumimoji="0" lang="en-US" sz="1600" b="0" i="0" u="none" strike="noStrike" cap="none" spc="0" normalizeH="0" baseline="0" dirty="0" smtClean="0">
                <a:ln>
                  <a:noFill/>
                </a:ln>
                <a:solidFill>
                  <a:srgbClr val="000000"/>
                </a:solidFill>
                <a:effectLst/>
                <a:uLnTx/>
                <a:uFillTx/>
                <a:latin typeface="Arial"/>
              </a:defRPr>
            </a:lvl1pPr>
            <a:lvl2pPr marL="742950" marR="0" lvl="1" indent="-285750" fontAlgn="auto">
              <a:lnSpc>
                <a:spcPct val="100000"/>
              </a:lnSpc>
              <a:spcBef>
                <a:spcPct val="20000"/>
              </a:spcBef>
              <a:spcAft>
                <a:spcPts val="0"/>
              </a:spcAft>
              <a:buClrTx/>
              <a:buSzTx/>
              <a:buFont typeface="Arial" pitchFamily="34" charset="0"/>
              <a:buChar char="–"/>
              <a:tabLst/>
              <a:defRPr kumimoji="0" lang="en-US" sz="1600" b="0" i="0" u="none" strike="noStrike" cap="none" spc="0" normalizeH="0" baseline="0" dirty="0" smtClean="0">
                <a:ln>
                  <a:noFill/>
                </a:ln>
                <a:solidFill>
                  <a:srgbClr val="000000"/>
                </a:solidFill>
                <a:effectLst/>
                <a:uLnTx/>
                <a:uFillTx/>
                <a:latin typeface="Arial"/>
              </a:defRPr>
            </a:lvl2pPr>
            <a:lvl3pPr marL="1143000" marR="0" lvl="2" indent="-228600" fontAlgn="auto">
              <a:lnSpc>
                <a:spcPct val="100000"/>
              </a:lnSpc>
              <a:spcBef>
                <a:spcPct val="20000"/>
              </a:spcBef>
              <a:spcAft>
                <a:spcPts val="0"/>
              </a:spcAft>
              <a:buClrTx/>
              <a:buSzTx/>
              <a:buFont typeface="Arial" pitchFamily="34" charset="0"/>
              <a:buChar char="»"/>
              <a:tabLst/>
              <a:defRPr kumimoji="0" lang="en-US" sz="1600" b="0" i="0" u="none" strike="noStrike" cap="none" spc="0" normalizeH="0" baseline="0" dirty="0" smtClean="0">
                <a:ln>
                  <a:noFill/>
                </a:ln>
                <a:solidFill>
                  <a:srgbClr val="000000"/>
                </a:solidFill>
                <a:effectLst/>
                <a:uLnTx/>
                <a:uFillTx/>
                <a:latin typeface="Arial"/>
              </a:defRPr>
            </a:lvl3pPr>
            <a:lvl4pPr marL="1600200" lvl="3" indent="-228600">
              <a:spcBef>
                <a:spcPct val="20000"/>
              </a:spcBef>
              <a:buFont typeface="Arial" pitchFamily="34" charset="0"/>
              <a:buChar char="–"/>
              <a:defRPr kumimoji="0" lang="en-US" sz="1600" b="0" i="0" u="none" strike="noStrike" cap="none" spc="0" normalizeH="0" baseline="0" dirty="0" smtClean="0">
                <a:ln>
                  <a:noFill/>
                </a:ln>
                <a:solidFill>
                  <a:srgbClr val="000000"/>
                </a:solidFill>
                <a:effectLst/>
                <a:uLnTx/>
                <a:uFillTx/>
                <a:latin typeface="Arial"/>
              </a:defRPr>
            </a:lvl4pPr>
            <a:lvl5pPr marL="2057400" indent="-228600">
              <a:spcBef>
                <a:spcPct val="20000"/>
              </a:spcBef>
              <a:buFont typeface="Arial" pitchFamily="34" charset="0"/>
              <a:buChar char="»"/>
              <a:defRPr lang="de-DE" sz="2000" dirty="0" smtClean="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285750" indent="-285750">
              <a:buFont typeface="Arial" panose="020B0604020202020204" pitchFamily="34" charset="0"/>
              <a:buChar char="•"/>
            </a:pPr>
            <a:r>
              <a:rPr lang="en-US" sz="1500" dirty="0">
                <a:solidFill>
                  <a:schemeClr val="tx2"/>
                </a:solidFill>
              </a:rPr>
              <a:t>Focus on addressing regional issues, especially in California.</a:t>
            </a:r>
          </a:p>
          <a:p>
            <a:pPr marL="285750" indent="-285750">
              <a:buFont typeface="Arial" panose="020B0604020202020204" pitchFamily="34" charset="0"/>
              <a:buChar char="•"/>
            </a:pPr>
            <a:r>
              <a:rPr lang="en-US" sz="1500" dirty="0">
                <a:solidFill>
                  <a:schemeClr val="tx2"/>
                </a:solidFill>
              </a:rPr>
              <a:t>Enhance product and customer service standards, particularly in areas with frequent complaints.</a:t>
            </a:r>
          </a:p>
        </p:txBody>
      </p:sp>
      <p:sp>
        <p:nvSpPr>
          <p:cNvPr id="19" name="Rectangle 7">
            <a:extLst>
              <a:ext uri="{FF2B5EF4-FFF2-40B4-BE49-F238E27FC236}">
                <a16:creationId xmlns:a16="http://schemas.microsoft.com/office/drawing/2014/main" id="{E5A42DD4-89A7-8344-900A-2AF7B934C5FA}"/>
              </a:ext>
            </a:extLst>
          </p:cNvPr>
          <p:cNvSpPr>
            <a:spLocks noChangeArrowheads="1"/>
          </p:cNvSpPr>
          <p:nvPr/>
        </p:nvSpPr>
        <p:spPr bwMode="gray">
          <a:xfrm>
            <a:off x="597735" y="4337095"/>
            <a:ext cx="2453259" cy="695692"/>
          </a:xfrm>
          <a:prstGeom prst="rect">
            <a:avLst/>
          </a:prstGeom>
          <a:solidFill>
            <a:schemeClr val="bg1">
              <a:lumMod val="85000"/>
            </a:schemeClr>
          </a:solidFill>
          <a:ln w="9525">
            <a:noFill/>
            <a:miter lim="800000"/>
            <a:headEnd/>
            <a:tailEnd/>
          </a:ln>
          <a:effectLst/>
        </p:spPr>
        <p:txBody>
          <a:bodyPr wrap="square" lIns="72009" tIns="72009" rIns="72009" bIns="72009" anchor="ctr" anchorCtr="0">
            <a:noAutofit/>
          </a:bodyPr>
          <a:lstStyle/>
          <a:p>
            <a:pPr marL="0" marR="0" lvl="0" indent="0" defTabSz="895350" eaLnBrk="0" fontAlgn="base" latinLnBrk="0" hangingPunct="0">
              <a:lnSpc>
                <a:spcPct val="100000"/>
              </a:lnSpc>
              <a:spcBef>
                <a:spcPct val="0"/>
              </a:spcBef>
              <a:spcAft>
                <a:spcPct val="0"/>
              </a:spcAft>
              <a:buClr>
                <a:srgbClr val="002960"/>
              </a:buClr>
              <a:buSzTx/>
              <a:buFontTx/>
              <a:buNone/>
              <a:tabLst/>
              <a:defRPr/>
            </a:pPr>
            <a:r>
              <a:rPr kumimoji="0" lang="en-US" sz="1500" b="1" i="0" u="none" strike="noStrike" kern="0" cap="none" spc="0" normalizeH="0" baseline="0" noProof="0" dirty="0">
                <a:ln>
                  <a:noFill/>
                </a:ln>
                <a:solidFill>
                  <a:srgbClr val="00704A"/>
                </a:solidFill>
                <a:effectLst/>
                <a:uLnTx/>
                <a:uFillTx/>
                <a:latin typeface="Arial"/>
                <a:ea typeface="ＭＳ Ｐゴシック"/>
              </a:rPr>
              <a:t>          Recommendations</a:t>
            </a:r>
          </a:p>
        </p:txBody>
      </p:sp>
      <p:sp>
        <p:nvSpPr>
          <p:cNvPr id="23" name="TextBox 22">
            <a:extLst>
              <a:ext uri="{FF2B5EF4-FFF2-40B4-BE49-F238E27FC236}">
                <a16:creationId xmlns:a16="http://schemas.microsoft.com/office/drawing/2014/main" id="{D725F744-6828-B4BF-B5D1-D32AB3EAD4D2}"/>
              </a:ext>
            </a:extLst>
          </p:cNvPr>
          <p:cNvSpPr txBox="1"/>
          <p:nvPr/>
        </p:nvSpPr>
        <p:spPr>
          <a:xfrm>
            <a:off x="3221024" y="2608140"/>
            <a:ext cx="8521523" cy="461665"/>
          </a:xfrm>
          <a:prstGeom prst="rect">
            <a:avLst/>
          </a:prstGeom>
        </p:spPr>
        <p:txBody>
          <a:bodyPr vert="horz" wrap="square" lIns="0" tIns="0" rIns="0" bIns="0" rtlCol="0">
            <a:spAutoFit/>
          </a:bodyPr>
          <a:lstStyle>
            <a:lvl1pPr marR="0" lvl="0" indent="0" fontAlgn="auto">
              <a:lnSpc>
                <a:spcPct val="100000"/>
              </a:lnSpc>
              <a:spcBef>
                <a:spcPct val="20000"/>
              </a:spcBef>
              <a:spcAft>
                <a:spcPts val="0"/>
              </a:spcAft>
              <a:buClrTx/>
              <a:buSzTx/>
              <a:buFont typeface="Arial" pitchFamily="34" charset="0"/>
              <a:buNone/>
              <a:tabLst/>
              <a:defRPr kumimoji="0" lang="en-US" sz="1600" b="0" i="0" u="none" strike="noStrike" cap="none" spc="0" normalizeH="0" baseline="0" dirty="0" smtClean="0">
                <a:ln>
                  <a:noFill/>
                </a:ln>
                <a:solidFill>
                  <a:srgbClr val="000000"/>
                </a:solidFill>
                <a:effectLst/>
                <a:uLnTx/>
                <a:uFillTx/>
                <a:latin typeface="Arial"/>
              </a:defRPr>
            </a:lvl1pPr>
            <a:lvl2pPr marL="742950" marR="0" lvl="1" indent="-285750" fontAlgn="auto">
              <a:lnSpc>
                <a:spcPct val="100000"/>
              </a:lnSpc>
              <a:spcBef>
                <a:spcPct val="20000"/>
              </a:spcBef>
              <a:spcAft>
                <a:spcPts val="0"/>
              </a:spcAft>
              <a:buClrTx/>
              <a:buSzTx/>
              <a:buFont typeface="Arial" pitchFamily="34" charset="0"/>
              <a:buChar char="–"/>
              <a:tabLst/>
              <a:defRPr kumimoji="0" lang="en-US" sz="1600" b="0" i="0" u="none" strike="noStrike" cap="none" spc="0" normalizeH="0" baseline="0" dirty="0" smtClean="0">
                <a:ln>
                  <a:noFill/>
                </a:ln>
                <a:solidFill>
                  <a:srgbClr val="000000"/>
                </a:solidFill>
                <a:effectLst/>
                <a:uLnTx/>
                <a:uFillTx/>
                <a:latin typeface="Arial"/>
              </a:defRPr>
            </a:lvl2pPr>
            <a:lvl3pPr marL="1143000" marR="0" lvl="2" indent="-228600" fontAlgn="auto">
              <a:lnSpc>
                <a:spcPct val="100000"/>
              </a:lnSpc>
              <a:spcBef>
                <a:spcPct val="20000"/>
              </a:spcBef>
              <a:spcAft>
                <a:spcPts val="0"/>
              </a:spcAft>
              <a:buClrTx/>
              <a:buSzTx/>
              <a:buFont typeface="Arial" pitchFamily="34" charset="0"/>
              <a:buChar char="»"/>
              <a:tabLst/>
              <a:defRPr kumimoji="0" lang="en-US" sz="1600" b="0" i="0" u="none" strike="noStrike" cap="none" spc="0" normalizeH="0" baseline="0" dirty="0" smtClean="0">
                <a:ln>
                  <a:noFill/>
                </a:ln>
                <a:solidFill>
                  <a:srgbClr val="000000"/>
                </a:solidFill>
                <a:effectLst/>
                <a:uLnTx/>
                <a:uFillTx/>
                <a:latin typeface="Arial"/>
              </a:defRPr>
            </a:lvl3pPr>
            <a:lvl4pPr marL="1600200" lvl="3" indent="-228600">
              <a:spcBef>
                <a:spcPct val="20000"/>
              </a:spcBef>
              <a:buFont typeface="Arial" pitchFamily="34" charset="0"/>
              <a:buChar char="–"/>
              <a:defRPr kumimoji="0" lang="en-US" sz="1600" b="0" i="0" u="none" strike="noStrike" cap="none" spc="0" normalizeH="0" baseline="0" dirty="0" smtClean="0">
                <a:ln>
                  <a:noFill/>
                </a:ln>
                <a:solidFill>
                  <a:srgbClr val="000000"/>
                </a:solidFill>
                <a:effectLst/>
                <a:uLnTx/>
                <a:uFillTx/>
                <a:latin typeface="Arial"/>
              </a:defRPr>
            </a:lvl4pPr>
            <a:lvl5pPr marL="2057400" indent="-228600">
              <a:spcBef>
                <a:spcPct val="20000"/>
              </a:spcBef>
              <a:buFont typeface="Arial" pitchFamily="34" charset="0"/>
              <a:buChar char="»"/>
              <a:defRPr lang="de-DE" sz="2000" dirty="0" smtClean="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285750" indent="-285750">
              <a:buFont typeface="Arial" panose="020B0604020202020204" pitchFamily="34" charset="0"/>
              <a:buChar char="•"/>
            </a:pPr>
            <a:r>
              <a:rPr lang="en-US" sz="1500" dirty="0">
                <a:solidFill>
                  <a:schemeClr val="tx2"/>
                </a:solidFill>
              </a:rPr>
              <a:t>The goal is to analyze rating scores and customer feedback to identify patterns and areas for improvement, focusing on specific regions, customer demographics, and recurring issues.</a:t>
            </a:r>
          </a:p>
        </p:txBody>
      </p:sp>
      <p:cxnSp>
        <p:nvCxnSpPr>
          <p:cNvPr id="25" name="AutoShape 249">
            <a:extLst>
              <a:ext uri="{FF2B5EF4-FFF2-40B4-BE49-F238E27FC236}">
                <a16:creationId xmlns:a16="http://schemas.microsoft.com/office/drawing/2014/main" id="{6F89F6F3-B9B2-CB15-3F30-DECA9032B4CE}"/>
              </a:ext>
            </a:extLst>
          </p:cNvPr>
          <p:cNvCxnSpPr>
            <a:cxnSpLocks noChangeShapeType="1"/>
          </p:cNvCxnSpPr>
          <p:nvPr/>
        </p:nvCxnSpPr>
        <p:spPr bwMode="auto">
          <a:xfrm>
            <a:off x="585036" y="2523752"/>
            <a:ext cx="11157512" cy="0"/>
          </a:xfrm>
          <a:prstGeom prst="straightConnector1">
            <a:avLst/>
          </a:prstGeom>
          <a:noFill/>
          <a:ln w="9525">
            <a:solidFill>
              <a:schemeClr val="bg1">
                <a:lumMod val="50000"/>
              </a:scheme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49">
            <a:extLst>
              <a:ext uri="{FF2B5EF4-FFF2-40B4-BE49-F238E27FC236}">
                <a16:creationId xmlns:a16="http://schemas.microsoft.com/office/drawing/2014/main" id="{489CA914-5828-3D5B-592C-EC5C8FA9E135}"/>
              </a:ext>
            </a:extLst>
          </p:cNvPr>
          <p:cNvCxnSpPr>
            <a:cxnSpLocks noChangeShapeType="1"/>
          </p:cNvCxnSpPr>
          <p:nvPr/>
        </p:nvCxnSpPr>
        <p:spPr bwMode="auto">
          <a:xfrm>
            <a:off x="585035" y="3317353"/>
            <a:ext cx="11157512" cy="0"/>
          </a:xfrm>
          <a:prstGeom prst="straightConnector1">
            <a:avLst/>
          </a:prstGeom>
          <a:noFill/>
          <a:ln w="9525">
            <a:solidFill>
              <a:schemeClr val="bg1">
                <a:lumMod val="50000"/>
              </a:scheme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249">
            <a:extLst>
              <a:ext uri="{FF2B5EF4-FFF2-40B4-BE49-F238E27FC236}">
                <a16:creationId xmlns:a16="http://schemas.microsoft.com/office/drawing/2014/main" id="{F510820D-B715-ACCA-9001-8D0832309975}"/>
              </a:ext>
            </a:extLst>
          </p:cNvPr>
          <p:cNvCxnSpPr>
            <a:cxnSpLocks noChangeShapeType="1"/>
          </p:cNvCxnSpPr>
          <p:nvPr/>
        </p:nvCxnSpPr>
        <p:spPr bwMode="auto">
          <a:xfrm>
            <a:off x="585035" y="4252706"/>
            <a:ext cx="11157512" cy="0"/>
          </a:xfrm>
          <a:prstGeom prst="straightConnector1">
            <a:avLst/>
          </a:prstGeom>
          <a:noFill/>
          <a:ln w="9525">
            <a:solidFill>
              <a:schemeClr val="bg1">
                <a:lumMod val="50000"/>
              </a:scheme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249">
            <a:extLst>
              <a:ext uri="{FF2B5EF4-FFF2-40B4-BE49-F238E27FC236}">
                <a16:creationId xmlns:a16="http://schemas.microsoft.com/office/drawing/2014/main" id="{FA2AD68B-672C-3871-A4D9-C877825FF33E}"/>
              </a:ext>
            </a:extLst>
          </p:cNvPr>
          <p:cNvCxnSpPr>
            <a:cxnSpLocks noChangeShapeType="1"/>
          </p:cNvCxnSpPr>
          <p:nvPr/>
        </p:nvCxnSpPr>
        <p:spPr bwMode="auto">
          <a:xfrm>
            <a:off x="585035" y="5178815"/>
            <a:ext cx="11157512" cy="0"/>
          </a:xfrm>
          <a:prstGeom prst="straightConnector1">
            <a:avLst/>
          </a:prstGeom>
          <a:noFill/>
          <a:ln w="9525">
            <a:solidFill>
              <a:schemeClr val="bg1">
                <a:lumMod val="50000"/>
              </a:scheme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 name="Group 4">
            <a:extLst>
              <a:ext uri="{FF2B5EF4-FFF2-40B4-BE49-F238E27FC236}">
                <a16:creationId xmlns:a16="http://schemas.microsoft.com/office/drawing/2014/main" id="{70529EC9-9774-9B4C-84F0-89D15F46D965}"/>
              </a:ext>
            </a:extLst>
          </p:cNvPr>
          <p:cNvGrpSpPr/>
          <p:nvPr/>
        </p:nvGrpSpPr>
        <p:grpSpPr>
          <a:xfrm>
            <a:off x="597735" y="1531855"/>
            <a:ext cx="2453259" cy="892468"/>
            <a:chOff x="597735" y="1543730"/>
            <a:chExt cx="2453259" cy="892468"/>
          </a:xfrm>
          <a:solidFill>
            <a:schemeClr val="bg1">
              <a:lumMod val="85000"/>
            </a:schemeClr>
          </a:solidFill>
        </p:grpSpPr>
        <p:sp>
          <p:nvSpPr>
            <p:cNvPr id="15" name="Rectangle 7">
              <a:extLst>
                <a:ext uri="{FF2B5EF4-FFF2-40B4-BE49-F238E27FC236}">
                  <a16:creationId xmlns:a16="http://schemas.microsoft.com/office/drawing/2014/main" id="{92F52D39-A4B8-FDDC-BAA5-4914212C6006}"/>
                </a:ext>
              </a:extLst>
            </p:cNvPr>
            <p:cNvSpPr>
              <a:spLocks noChangeArrowheads="1"/>
            </p:cNvSpPr>
            <p:nvPr/>
          </p:nvSpPr>
          <p:spPr bwMode="gray">
            <a:xfrm>
              <a:off x="597735" y="1543730"/>
              <a:ext cx="2453259" cy="892468"/>
            </a:xfrm>
            <a:prstGeom prst="rect">
              <a:avLst/>
            </a:prstGeom>
            <a:grpFill/>
            <a:ln w="9525">
              <a:noFill/>
              <a:miter lim="800000"/>
              <a:headEnd/>
              <a:tailEnd/>
            </a:ln>
            <a:effectLst/>
          </p:spPr>
          <p:txBody>
            <a:bodyPr wrap="square" lIns="72009" tIns="72009" rIns="72009" bIns="72009" anchor="ctr" anchorCtr="0">
              <a:noAutofit/>
            </a:bodyPr>
            <a:lstStyle/>
            <a:p>
              <a:pPr marL="0" marR="0" lvl="0" indent="0" defTabSz="895350" eaLnBrk="0" fontAlgn="base" latinLnBrk="0" hangingPunct="0">
                <a:lnSpc>
                  <a:spcPct val="100000"/>
                </a:lnSpc>
                <a:spcBef>
                  <a:spcPct val="0"/>
                </a:spcBef>
                <a:spcAft>
                  <a:spcPct val="0"/>
                </a:spcAft>
                <a:buClr>
                  <a:srgbClr val="002960"/>
                </a:buClr>
                <a:buSzTx/>
                <a:buFontTx/>
                <a:buNone/>
                <a:tabLst/>
                <a:defRPr/>
              </a:pPr>
              <a:r>
                <a:rPr lang="en-US" sz="1500" b="1" kern="0" dirty="0">
                  <a:solidFill>
                    <a:srgbClr val="00704A"/>
                  </a:solidFill>
                  <a:latin typeface="Arial"/>
                  <a:ea typeface="ＭＳ Ｐゴシック"/>
                </a:rPr>
                <a:t>          </a:t>
              </a:r>
              <a:r>
                <a:rPr kumimoji="0" lang="en-US" sz="1500" b="1" i="0" u="none" strike="noStrike" kern="0" cap="none" spc="0" normalizeH="0" baseline="0" noProof="0" dirty="0">
                  <a:ln>
                    <a:noFill/>
                  </a:ln>
                  <a:solidFill>
                    <a:srgbClr val="00704A"/>
                  </a:solidFill>
                  <a:effectLst/>
                  <a:uLnTx/>
                  <a:uFillTx/>
                  <a:latin typeface="Arial"/>
                  <a:ea typeface="ＭＳ Ｐゴシック"/>
                </a:rPr>
                <a:t>Problem</a:t>
              </a:r>
            </a:p>
          </p:txBody>
        </p:sp>
        <p:sp>
          <p:nvSpPr>
            <p:cNvPr id="3" name="Oval 2">
              <a:extLst>
                <a:ext uri="{FF2B5EF4-FFF2-40B4-BE49-F238E27FC236}">
                  <a16:creationId xmlns:a16="http://schemas.microsoft.com/office/drawing/2014/main" id="{25CAF663-52FA-6340-8EDA-BEB5B0F70C5D}"/>
                </a:ext>
              </a:extLst>
            </p:cNvPr>
            <p:cNvSpPr/>
            <p:nvPr/>
          </p:nvSpPr>
          <p:spPr>
            <a:xfrm>
              <a:off x="767767" y="1818865"/>
              <a:ext cx="308919" cy="296562"/>
            </a:xfrm>
            <a:prstGeom prst="ellipse">
              <a:avLst/>
            </a:prstGeom>
            <a:solidFill>
              <a:srgbClr val="00704A"/>
            </a:solidFill>
            <a:ln>
              <a:solidFill>
                <a:srgbClr val="0070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1</a:t>
              </a:r>
            </a:p>
          </p:txBody>
        </p:sp>
      </p:grpSp>
      <p:grpSp>
        <p:nvGrpSpPr>
          <p:cNvPr id="9" name="Group 8">
            <a:extLst>
              <a:ext uri="{FF2B5EF4-FFF2-40B4-BE49-F238E27FC236}">
                <a16:creationId xmlns:a16="http://schemas.microsoft.com/office/drawing/2014/main" id="{77EB9E95-B4F9-6F44-BFD2-3CF7C1768293}"/>
              </a:ext>
            </a:extLst>
          </p:cNvPr>
          <p:cNvGrpSpPr/>
          <p:nvPr/>
        </p:nvGrpSpPr>
        <p:grpSpPr>
          <a:xfrm>
            <a:off x="597735" y="2608141"/>
            <a:ext cx="2453259" cy="593471"/>
            <a:chOff x="597735" y="2621961"/>
            <a:chExt cx="2453259" cy="593471"/>
          </a:xfrm>
          <a:solidFill>
            <a:schemeClr val="bg1">
              <a:lumMod val="85000"/>
            </a:schemeClr>
          </a:solidFill>
        </p:grpSpPr>
        <p:sp>
          <p:nvSpPr>
            <p:cNvPr id="24" name="Rectangle 7">
              <a:extLst>
                <a:ext uri="{FF2B5EF4-FFF2-40B4-BE49-F238E27FC236}">
                  <a16:creationId xmlns:a16="http://schemas.microsoft.com/office/drawing/2014/main" id="{6E818B5C-695D-0478-BCAF-CB2D5A2DF54A}"/>
                </a:ext>
              </a:extLst>
            </p:cNvPr>
            <p:cNvSpPr>
              <a:spLocks noChangeArrowheads="1"/>
            </p:cNvSpPr>
            <p:nvPr/>
          </p:nvSpPr>
          <p:spPr bwMode="gray">
            <a:xfrm>
              <a:off x="597735" y="2621961"/>
              <a:ext cx="2453259" cy="593471"/>
            </a:xfrm>
            <a:prstGeom prst="rect">
              <a:avLst/>
            </a:prstGeom>
            <a:grpFill/>
            <a:ln w="9525">
              <a:noFill/>
              <a:miter lim="800000"/>
              <a:headEnd/>
              <a:tailEnd/>
            </a:ln>
            <a:effectLst/>
          </p:spPr>
          <p:txBody>
            <a:bodyPr wrap="square" lIns="72009" tIns="72009" rIns="72009" bIns="72009" anchor="ctr" anchorCtr="0">
              <a:noAutofit/>
            </a:bodyPr>
            <a:lstStyle/>
            <a:p>
              <a:pPr lvl="0" defTabSz="895350" eaLnBrk="0" fontAlgn="base" hangingPunct="0">
                <a:spcBef>
                  <a:spcPct val="0"/>
                </a:spcBef>
                <a:spcAft>
                  <a:spcPct val="0"/>
                </a:spcAft>
                <a:buClr>
                  <a:srgbClr val="002960"/>
                </a:buClr>
                <a:defRPr/>
              </a:pPr>
              <a:r>
                <a:rPr lang="en-US" sz="1500" b="1" kern="0" dirty="0">
                  <a:solidFill>
                    <a:srgbClr val="00704A"/>
                  </a:solidFill>
                  <a:latin typeface="Arial"/>
                  <a:ea typeface="ＭＳ Ｐゴシック"/>
                </a:rPr>
                <a:t>          Goal</a:t>
              </a:r>
            </a:p>
          </p:txBody>
        </p:sp>
        <p:sp>
          <p:nvSpPr>
            <p:cNvPr id="29" name="Oval 28">
              <a:extLst>
                <a:ext uri="{FF2B5EF4-FFF2-40B4-BE49-F238E27FC236}">
                  <a16:creationId xmlns:a16="http://schemas.microsoft.com/office/drawing/2014/main" id="{D1D4D084-20CB-3642-8B0C-3EDA239E5956}"/>
                </a:ext>
              </a:extLst>
            </p:cNvPr>
            <p:cNvSpPr/>
            <p:nvPr/>
          </p:nvSpPr>
          <p:spPr>
            <a:xfrm>
              <a:off x="767766" y="2773763"/>
              <a:ext cx="308919" cy="296562"/>
            </a:xfrm>
            <a:prstGeom prst="ellipse">
              <a:avLst/>
            </a:prstGeom>
            <a:solidFill>
              <a:srgbClr val="00704A"/>
            </a:solidFill>
            <a:ln>
              <a:solidFill>
                <a:srgbClr val="0070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2</a:t>
              </a:r>
            </a:p>
          </p:txBody>
        </p:sp>
      </p:grpSp>
      <p:sp>
        <p:nvSpPr>
          <p:cNvPr id="30" name="Oval 29">
            <a:extLst>
              <a:ext uri="{FF2B5EF4-FFF2-40B4-BE49-F238E27FC236}">
                <a16:creationId xmlns:a16="http://schemas.microsoft.com/office/drawing/2014/main" id="{326B6410-0FD9-204E-80BC-DB091C980DCA}"/>
              </a:ext>
            </a:extLst>
          </p:cNvPr>
          <p:cNvSpPr/>
          <p:nvPr/>
        </p:nvSpPr>
        <p:spPr>
          <a:xfrm>
            <a:off x="767765" y="3666290"/>
            <a:ext cx="308919" cy="296562"/>
          </a:xfrm>
          <a:prstGeom prst="ellipse">
            <a:avLst/>
          </a:prstGeom>
          <a:solidFill>
            <a:srgbClr val="00704A"/>
          </a:solidFill>
          <a:ln>
            <a:solidFill>
              <a:srgbClr val="0070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3</a:t>
            </a:r>
          </a:p>
        </p:txBody>
      </p:sp>
      <p:sp>
        <p:nvSpPr>
          <p:cNvPr id="31" name="Oval 30">
            <a:extLst>
              <a:ext uri="{FF2B5EF4-FFF2-40B4-BE49-F238E27FC236}">
                <a16:creationId xmlns:a16="http://schemas.microsoft.com/office/drawing/2014/main" id="{E622C344-BD37-054F-AC36-159D8637A5E2}"/>
              </a:ext>
            </a:extLst>
          </p:cNvPr>
          <p:cNvSpPr/>
          <p:nvPr/>
        </p:nvSpPr>
        <p:spPr>
          <a:xfrm>
            <a:off x="767764" y="4553437"/>
            <a:ext cx="308919" cy="296562"/>
          </a:xfrm>
          <a:prstGeom prst="ellipse">
            <a:avLst/>
          </a:prstGeom>
          <a:solidFill>
            <a:srgbClr val="00704A"/>
          </a:solidFill>
          <a:ln>
            <a:solidFill>
              <a:srgbClr val="0070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4</a:t>
            </a:r>
          </a:p>
        </p:txBody>
      </p:sp>
      <p:sp>
        <p:nvSpPr>
          <p:cNvPr id="4" name="Slide Number Placeholder 3">
            <a:extLst>
              <a:ext uri="{FF2B5EF4-FFF2-40B4-BE49-F238E27FC236}">
                <a16:creationId xmlns:a16="http://schemas.microsoft.com/office/drawing/2014/main" id="{8F90AE43-A2AF-6D47-AFB6-F0ADEF82114E}"/>
              </a:ext>
            </a:extLst>
          </p:cNvPr>
          <p:cNvSpPr>
            <a:spLocks noGrp="1"/>
          </p:cNvSpPr>
          <p:nvPr>
            <p:ph type="sldNum" sz="quarter" idx="12"/>
          </p:nvPr>
        </p:nvSpPr>
        <p:spPr/>
        <p:txBody>
          <a:bodyPr/>
          <a:lstStyle/>
          <a:p>
            <a:fld id="{65584C5F-AC8F-AB45-98CD-0DC496F3921E}" type="slidenum">
              <a:rPr lang="en-US" smtClean="0">
                <a:solidFill>
                  <a:schemeClr val="tx2"/>
                </a:solidFill>
              </a:rPr>
              <a:t>2</a:t>
            </a:fld>
            <a:endParaRPr lang="en-US" dirty="0">
              <a:solidFill>
                <a:schemeClr val="tx2"/>
              </a:solidFill>
            </a:endParaRPr>
          </a:p>
        </p:txBody>
      </p:sp>
      <p:sp>
        <p:nvSpPr>
          <p:cNvPr id="32" name="TextBox 31">
            <a:extLst>
              <a:ext uri="{FF2B5EF4-FFF2-40B4-BE49-F238E27FC236}">
                <a16:creationId xmlns:a16="http://schemas.microsoft.com/office/drawing/2014/main" id="{1F1ABFEA-AFAE-2542-83A2-8553A282242E}"/>
              </a:ext>
            </a:extLst>
          </p:cNvPr>
          <p:cNvSpPr txBox="1"/>
          <p:nvPr/>
        </p:nvSpPr>
        <p:spPr>
          <a:xfrm>
            <a:off x="10531959" y="404286"/>
            <a:ext cx="1210588" cy="369332"/>
          </a:xfrm>
          <a:prstGeom prst="rect">
            <a:avLst/>
          </a:prstGeom>
          <a:noFill/>
        </p:spPr>
        <p:txBody>
          <a:bodyPr wrap="none" rtlCol="0">
            <a:spAutoFit/>
          </a:bodyPr>
          <a:lstStyle/>
          <a:p>
            <a:r>
              <a:rPr lang="id-ID" dirty="0">
                <a:solidFill>
                  <a:srgbClr val="00704A"/>
                </a:solidFill>
                <a:latin typeface="Arial" panose="020B0604020202020204" pitchFamily="34" charset="0"/>
                <a:cs typeface="Arial" panose="020B0604020202020204" pitchFamily="34" charset="0"/>
              </a:rPr>
              <a:t>Starbucks</a:t>
            </a:r>
            <a:endParaRPr lang="en-US" b="1" dirty="0">
              <a:solidFill>
                <a:srgbClr val="00704A"/>
              </a:solidFill>
              <a:latin typeface="Arial" panose="020B0604020202020204" pitchFamily="34" charset="0"/>
              <a:cs typeface="Arial" panose="020B0604020202020204" pitchFamily="34" charset="0"/>
            </a:endParaRPr>
          </a:p>
        </p:txBody>
      </p:sp>
      <p:pic>
        <p:nvPicPr>
          <p:cNvPr id="33" name="Picture 32">
            <a:extLst>
              <a:ext uri="{FF2B5EF4-FFF2-40B4-BE49-F238E27FC236}">
                <a16:creationId xmlns:a16="http://schemas.microsoft.com/office/drawing/2014/main" id="{B66AD100-4B40-E44C-B0D8-704D70DB617C}"/>
              </a:ext>
            </a:extLst>
          </p:cNvPr>
          <p:cNvPicPr>
            <a:picLocks noChangeAspect="1"/>
          </p:cNvPicPr>
          <p:nvPr/>
        </p:nvPicPr>
        <p:blipFill>
          <a:blip r:embed="rId8"/>
          <a:stretch>
            <a:fillRect/>
          </a:stretch>
        </p:blipFill>
        <p:spPr>
          <a:xfrm>
            <a:off x="10206018" y="392205"/>
            <a:ext cx="395773" cy="395773"/>
          </a:xfrm>
          <a:prstGeom prst="rect">
            <a:avLst/>
          </a:prstGeom>
        </p:spPr>
      </p:pic>
    </p:spTree>
    <p:extLst>
      <p:ext uri="{BB962C8B-B14F-4D97-AF65-F5344CB8AC3E}">
        <p14:creationId xmlns:p14="http://schemas.microsoft.com/office/powerpoint/2010/main" val="51622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3" name="Group 207"/>
          <p:cNvGrpSpPr/>
          <p:nvPr/>
        </p:nvGrpSpPr>
        <p:grpSpPr>
          <a:xfrm>
            <a:off x="953305" y="1443621"/>
            <a:ext cx="5698111" cy="2728885"/>
            <a:chOff x="-162138" y="3624732"/>
            <a:chExt cx="4748425" cy="2274071"/>
          </a:xfrm>
        </p:grpSpPr>
        <p:sp>
          <p:nvSpPr>
            <p:cNvPr id="324" name="TextBox 323"/>
            <p:cNvSpPr txBox="1"/>
            <p:nvPr/>
          </p:nvSpPr>
          <p:spPr>
            <a:xfrm>
              <a:off x="-152401" y="3977320"/>
              <a:ext cx="4738688" cy="1921483"/>
            </a:xfrm>
            <a:prstGeom prst="rect">
              <a:avLst/>
            </a:prstGeom>
            <a:noFill/>
          </p:spPr>
          <p:txBody>
            <a:bodyPr wrap="square" rIns="172800" bIns="43200" numCol="1" spcCol="360000" rtlCol="0">
              <a:spAutoFit/>
            </a:bodyPr>
            <a:lstStyle/>
            <a:p>
              <a:r>
                <a:rPr lang="en-US" sz="1600" dirty="0">
                  <a:solidFill>
                    <a:schemeClr val="tx2"/>
                  </a:solidFill>
                  <a:latin typeface="Arial" panose="020B0604020202020204" pitchFamily="34" charset="0"/>
                  <a:cs typeface="Arial" panose="020B0604020202020204" pitchFamily="34" charset="0"/>
                </a:rPr>
                <a:t>Starbucks US is a branch of Starbucks Corporation that </a:t>
              </a:r>
              <a:r>
                <a:rPr lang="en-US" sz="1600" b="1" dirty="0">
                  <a:solidFill>
                    <a:schemeClr val="tx2"/>
                  </a:solidFill>
                  <a:latin typeface="Arial" panose="020B0604020202020204" pitchFamily="34" charset="0"/>
                  <a:cs typeface="Arial" panose="020B0604020202020204" pitchFamily="34" charset="0"/>
                </a:rPr>
                <a:t>operates within the United States</a:t>
              </a:r>
              <a:r>
                <a:rPr lang="en-US" sz="1600" dirty="0">
                  <a:solidFill>
                    <a:schemeClr val="tx2"/>
                  </a:solidFill>
                  <a:latin typeface="Arial" panose="020B0604020202020204" pitchFamily="34" charset="0"/>
                  <a:cs typeface="Arial" panose="020B0604020202020204" pitchFamily="34" charset="0"/>
                </a:rPr>
                <a:t>. It's a prominent coffee retailer known for its extensive selection of </a:t>
              </a:r>
              <a:r>
                <a:rPr lang="en-US" sz="1600" b="1" dirty="0">
                  <a:solidFill>
                    <a:schemeClr val="tx2"/>
                  </a:solidFill>
                  <a:latin typeface="Arial" panose="020B0604020202020204" pitchFamily="34" charset="0"/>
                  <a:cs typeface="Arial" panose="020B0604020202020204" pitchFamily="34" charset="0"/>
                </a:rPr>
                <a:t>premium coffee beverages</a:t>
              </a:r>
              <a:r>
                <a:rPr lang="en-US" sz="1600" dirty="0">
                  <a:solidFill>
                    <a:schemeClr val="tx2"/>
                  </a:solidFill>
                  <a:latin typeface="Arial" panose="020B0604020202020204" pitchFamily="34" charset="0"/>
                  <a:cs typeface="Arial" panose="020B0604020202020204" pitchFamily="34" charset="0"/>
                </a:rPr>
                <a:t>, including espresso-based drinks, brewed coffee, and specialty drinks like lattes and frappuccinos. Alongside its core cafe operations, Starbucks America provides </a:t>
              </a:r>
              <a:r>
                <a:rPr lang="en-US" sz="1600" b="1" dirty="0">
                  <a:solidFill>
                    <a:schemeClr val="tx2"/>
                  </a:solidFill>
                  <a:latin typeface="Arial" panose="020B0604020202020204" pitchFamily="34" charset="0"/>
                  <a:cs typeface="Arial" panose="020B0604020202020204" pitchFamily="34" charset="0"/>
                </a:rPr>
                <a:t>various convenient services </a:t>
              </a:r>
              <a:r>
                <a:rPr lang="en-US" sz="1600" dirty="0">
                  <a:solidFill>
                    <a:schemeClr val="tx2"/>
                  </a:solidFill>
                  <a:latin typeface="Arial" panose="020B0604020202020204" pitchFamily="34" charset="0"/>
                  <a:cs typeface="Arial" panose="020B0604020202020204" pitchFamily="34" charset="0"/>
                </a:rPr>
                <a:t>like mobile ordering, drive-thru, and delivery options to enhance the customer experience.</a:t>
              </a:r>
              <a:endParaRPr lang="en-US" sz="1600" b="1" dirty="0">
                <a:solidFill>
                  <a:schemeClr val="tx2"/>
                </a:solidFill>
                <a:latin typeface="Arial" panose="020B0604020202020204" pitchFamily="34" charset="0"/>
                <a:cs typeface="Arial" panose="020B0604020202020204" pitchFamily="34" charset="0"/>
              </a:endParaRPr>
            </a:p>
          </p:txBody>
        </p:sp>
        <p:sp>
          <p:nvSpPr>
            <p:cNvPr id="641" name="Content Placeholder 2"/>
            <p:cNvSpPr txBox="1">
              <a:spLocks/>
            </p:cNvSpPr>
            <p:nvPr/>
          </p:nvSpPr>
          <p:spPr>
            <a:xfrm>
              <a:off x="-162138" y="3624732"/>
              <a:ext cx="2728592" cy="376718"/>
            </a:xfrm>
            <a:prstGeom prst="rect">
              <a:avLst/>
            </a:prstGeom>
            <a:noFill/>
            <a:ln>
              <a:noFill/>
            </a:ln>
          </p:spPr>
          <p:txBody>
            <a:bodyPr vert="horz" lIns="109728" tIns="54864" rIns="109728" bIns="54864"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sz="2800" b="1" dirty="0">
                  <a:solidFill>
                    <a:srgbClr val="00704A"/>
                  </a:solidFill>
                  <a:latin typeface="Arial" panose="020B0604020202020204" pitchFamily="34" charset="0"/>
                  <a:ea typeface="Open Sans" pitchFamily="34" charset="0"/>
                  <a:cs typeface="Arial" panose="020B0604020202020204" pitchFamily="34" charset="0"/>
                </a:rPr>
                <a:t>About Starbucks</a:t>
              </a:r>
              <a:endParaRPr lang="en-US" sz="2800" b="1" dirty="0">
                <a:solidFill>
                  <a:srgbClr val="00704A"/>
                </a:solidFill>
                <a:latin typeface="Arial" panose="020B0604020202020204" pitchFamily="34" charset="0"/>
                <a:ea typeface="Open Sans" pitchFamily="34" charset="0"/>
                <a:cs typeface="Arial" panose="020B0604020202020204" pitchFamily="34" charset="0"/>
              </a:endParaRPr>
            </a:p>
          </p:txBody>
        </p:sp>
      </p:grpSp>
      <p:grpSp>
        <p:nvGrpSpPr>
          <p:cNvPr id="642" name="Group 641"/>
          <p:cNvGrpSpPr/>
          <p:nvPr/>
        </p:nvGrpSpPr>
        <p:grpSpPr>
          <a:xfrm>
            <a:off x="1056369" y="4484272"/>
            <a:ext cx="3931920" cy="893797"/>
            <a:chOff x="533400" y="2887434"/>
            <a:chExt cx="3276600" cy="744831"/>
          </a:xfrm>
        </p:grpSpPr>
        <p:sp>
          <p:nvSpPr>
            <p:cNvPr id="643" name="Content Placeholder 2"/>
            <p:cNvSpPr txBox="1">
              <a:spLocks/>
            </p:cNvSpPr>
            <p:nvPr/>
          </p:nvSpPr>
          <p:spPr>
            <a:xfrm>
              <a:off x="533400" y="2887434"/>
              <a:ext cx="1684696" cy="744831"/>
            </a:xfrm>
            <a:prstGeom prst="rect">
              <a:avLst/>
            </a:prstGeom>
          </p:spPr>
          <p:txBody>
            <a:bodyPr vert="horz" lIns="109728" tIns="54864" rIns="109728" bIns="54864"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sz="1600" b="1" dirty="0">
                  <a:solidFill>
                    <a:srgbClr val="00704A"/>
                  </a:solidFill>
                </a:rPr>
                <a:t>Stores</a:t>
              </a:r>
              <a:br>
                <a:rPr lang="en-US" sz="1600" b="1" dirty="0">
                  <a:solidFill>
                    <a:schemeClr val="tx2"/>
                  </a:solidFill>
                </a:rPr>
              </a:br>
              <a:r>
                <a:rPr lang="en-US" dirty="0">
                  <a:solidFill>
                    <a:schemeClr val="tx2"/>
                  </a:solidFill>
                </a:rPr>
                <a:t>16,000+ locations across the United States</a:t>
              </a:r>
              <a:r>
                <a:rPr lang="en-US" baseline="30000" dirty="0">
                  <a:solidFill>
                    <a:schemeClr val="tx2"/>
                  </a:solidFill>
                </a:rPr>
                <a:t>1</a:t>
              </a:r>
              <a:r>
                <a:rPr lang="en-US" dirty="0">
                  <a:solidFill>
                    <a:schemeClr val="tx2"/>
                  </a:solidFill>
                </a:rPr>
                <a:t> </a:t>
              </a:r>
            </a:p>
          </p:txBody>
        </p:sp>
        <p:sp>
          <p:nvSpPr>
            <p:cNvPr id="644" name="Content Placeholder 2"/>
            <p:cNvSpPr txBox="1">
              <a:spLocks/>
            </p:cNvSpPr>
            <p:nvPr/>
          </p:nvSpPr>
          <p:spPr>
            <a:xfrm>
              <a:off x="2125304" y="2887434"/>
              <a:ext cx="1684696" cy="744831"/>
            </a:xfrm>
            <a:prstGeom prst="rect">
              <a:avLst/>
            </a:prstGeom>
          </p:spPr>
          <p:txBody>
            <a:bodyPr vert="horz" lIns="109728" tIns="54864" rIns="109728" bIns="54864"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sz="1600" b="1" dirty="0">
                  <a:solidFill>
                    <a:srgbClr val="00704A"/>
                  </a:solidFill>
                </a:rPr>
                <a:t>California</a:t>
              </a:r>
              <a:br>
                <a:rPr lang="en-US" sz="1600" b="1" dirty="0">
                  <a:solidFill>
                    <a:schemeClr val="tx2"/>
                  </a:solidFill>
                </a:rPr>
              </a:br>
              <a:r>
                <a:rPr lang="en-US" dirty="0">
                  <a:solidFill>
                    <a:schemeClr val="tx2"/>
                  </a:solidFill>
                </a:rPr>
                <a:t>California as the largest market in the US (19%</a:t>
              </a:r>
              <a:r>
                <a:rPr lang="en-US" baseline="30000" dirty="0">
                  <a:solidFill>
                    <a:schemeClr val="tx2"/>
                  </a:solidFill>
                </a:rPr>
                <a:t>1</a:t>
              </a:r>
              <a:r>
                <a:rPr lang="en-US" dirty="0">
                  <a:solidFill>
                    <a:schemeClr val="tx2"/>
                  </a:solidFill>
                </a:rPr>
                <a:t>)</a:t>
              </a:r>
              <a:endParaRPr lang="en-US" sz="1100" dirty="0">
                <a:solidFill>
                  <a:schemeClr val="tx2"/>
                </a:solidFill>
              </a:endParaRPr>
            </a:p>
          </p:txBody>
        </p:sp>
      </p:grpSp>
      <p:sp>
        <p:nvSpPr>
          <p:cNvPr id="648" name="TextBox 647">
            <a:extLst>
              <a:ext uri="{FF2B5EF4-FFF2-40B4-BE49-F238E27FC236}">
                <a16:creationId xmlns:a16="http://schemas.microsoft.com/office/drawing/2014/main" id="{9CB582F1-6D6B-2B43-BAF9-7613054BC534}"/>
              </a:ext>
            </a:extLst>
          </p:cNvPr>
          <p:cNvSpPr txBox="1"/>
          <p:nvPr/>
        </p:nvSpPr>
        <p:spPr>
          <a:xfrm>
            <a:off x="1278711" y="477322"/>
            <a:ext cx="1210588" cy="369332"/>
          </a:xfrm>
          <a:prstGeom prst="rect">
            <a:avLst/>
          </a:prstGeom>
          <a:noFill/>
        </p:spPr>
        <p:txBody>
          <a:bodyPr wrap="none" rtlCol="0">
            <a:spAutoFit/>
          </a:bodyPr>
          <a:lstStyle/>
          <a:p>
            <a:r>
              <a:rPr lang="id-ID" dirty="0">
                <a:solidFill>
                  <a:srgbClr val="00704A"/>
                </a:solidFill>
                <a:latin typeface="Arial" panose="020B0604020202020204" pitchFamily="34" charset="0"/>
                <a:cs typeface="Arial" panose="020B0604020202020204" pitchFamily="34" charset="0"/>
              </a:rPr>
              <a:t>Starbucks</a:t>
            </a:r>
            <a:endParaRPr lang="en-US" b="1" dirty="0">
              <a:solidFill>
                <a:srgbClr val="00704A"/>
              </a:solidFill>
              <a:latin typeface="Arial" panose="020B0604020202020204" pitchFamily="34" charset="0"/>
              <a:cs typeface="Arial" panose="020B0604020202020204" pitchFamily="34" charset="0"/>
            </a:endParaRPr>
          </a:p>
        </p:txBody>
      </p:sp>
      <p:pic>
        <p:nvPicPr>
          <p:cNvPr id="649" name="Picture 648">
            <a:extLst>
              <a:ext uri="{FF2B5EF4-FFF2-40B4-BE49-F238E27FC236}">
                <a16:creationId xmlns:a16="http://schemas.microsoft.com/office/drawing/2014/main" id="{681C779B-1CFB-A34B-9ED1-4FF62EF32162}"/>
              </a:ext>
            </a:extLst>
          </p:cNvPr>
          <p:cNvPicPr>
            <a:picLocks noChangeAspect="1"/>
          </p:cNvPicPr>
          <p:nvPr/>
        </p:nvPicPr>
        <p:blipFill>
          <a:blip r:embed="rId2"/>
          <a:stretch>
            <a:fillRect/>
          </a:stretch>
        </p:blipFill>
        <p:spPr>
          <a:xfrm>
            <a:off x="952770" y="465241"/>
            <a:ext cx="395773" cy="395773"/>
          </a:xfrm>
          <a:prstGeom prst="rect">
            <a:avLst/>
          </a:prstGeom>
        </p:spPr>
      </p:pic>
      <p:pic>
        <p:nvPicPr>
          <p:cNvPr id="650" name="Picture 649">
            <a:extLst>
              <a:ext uri="{FF2B5EF4-FFF2-40B4-BE49-F238E27FC236}">
                <a16:creationId xmlns:a16="http://schemas.microsoft.com/office/drawing/2014/main" id="{678A20D6-6976-AC45-B1DA-690555405C0B}"/>
              </a:ext>
            </a:extLst>
          </p:cNvPr>
          <p:cNvPicPr>
            <a:picLocks noChangeAspect="1"/>
          </p:cNvPicPr>
          <p:nvPr/>
        </p:nvPicPr>
        <p:blipFill>
          <a:blip r:embed="rId2"/>
          <a:stretch>
            <a:fillRect/>
          </a:stretch>
        </p:blipFill>
        <p:spPr>
          <a:xfrm>
            <a:off x="8314544" y="2317544"/>
            <a:ext cx="2749367" cy="2749367"/>
          </a:xfrm>
          <a:prstGeom prst="rect">
            <a:avLst/>
          </a:prstGeom>
        </p:spPr>
      </p:pic>
      <p:sp>
        <p:nvSpPr>
          <p:cNvPr id="652" name="Content Placeholder 2">
            <a:extLst>
              <a:ext uri="{FF2B5EF4-FFF2-40B4-BE49-F238E27FC236}">
                <a16:creationId xmlns:a16="http://schemas.microsoft.com/office/drawing/2014/main" id="{FB657487-9EE4-F046-8BE7-772494649E71}"/>
              </a:ext>
            </a:extLst>
          </p:cNvPr>
          <p:cNvSpPr txBox="1">
            <a:spLocks/>
          </p:cNvSpPr>
          <p:nvPr/>
        </p:nvSpPr>
        <p:spPr>
          <a:xfrm>
            <a:off x="952770" y="5901267"/>
            <a:ext cx="2471843" cy="275457"/>
          </a:xfrm>
          <a:prstGeom prst="rect">
            <a:avLst/>
          </a:prstGeom>
        </p:spPr>
        <p:txBody>
          <a:bodyPr vert="horz" lIns="109728" tIns="54864" rIns="109728" bIns="54864"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aseline="30000" dirty="0">
                <a:solidFill>
                  <a:schemeClr val="tx2"/>
                </a:solidFill>
              </a:rPr>
              <a:t>1</a:t>
            </a:r>
            <a:r>
              <a:rPr lang="en-US" sz="1200" dirty="0">
                <a:solidFill>
                  <a:schemeClr val="tx2"/>
                </a:solidFill>
              </a:rPr>
              <a:t>Based on </a:t>
            </a:r>
            <a:r>
              <a:rPr lang="en-US" sz="1200" dirty="0">
                <a:solidFill>
                  <a:schemeClr val="tx2"/>
                </a:solidFill>
                <a:hlinkClick r:id="rId3"/>
              </a:rPr>
              <a:t>Scrape Hero</a:t>
            </a:r>
            <a:r>
              <a:rPr lang="en-US" sz="1200" dirty="0">
                <a:solidFill>
                  <a:schemeClr val="tx2"/>
                </a:solidFill>
              </a:rPr>
              <a:t> (2024)</a:t>
            </a:r>
          </a:p>
        </p:txBody>
      </p:sp>
      <p:sp>
        <p:nvSpPr>
          <p:cNvPr id="653" name="Slide Number Placeholder 3">
            <a:extLst>
              <a:ext uri="{FF2B5EF4-FFF2-40B4-BE49-F238E27FC236}">
                <a16:creationId xmlns:a16="http://schemas.microsoft.com/office/drawing/2014/main" id="{E322F0A5-98D8-CB42-958E-CE2049E3C163}"/>
              </a:ext>
            </a:extLst>
          </p:cNvPr>
          <p:cNvSpPr>
            <a:spLocks noGrp="1"/>
          </p:cNvSpPr>
          <p:nvPr>
            <p:ph type="sldNum" sz="quarter" idx="12"/>
          </p:nvPr>
        </p:nvSpPr>
        <p:spPr>
          <a:xfrm>
            <a:off x="8610600" y="6356350"/>
            <a:ext cx="2743200" cy="365125"/>
          </a:xfrm>
        </p:spPr>
        <p:txBody>
          <a:bodyPr/>
          <a:lstStyle/>
          <a:p>
            <a:fld id="{65584C5F-AC8F-AB45-98CD-0DC496F3921E}" type="slidenum">
              <a:rPr lang="en-US" smtClean="0"/>
              <a:t>3</a:t>
            </a:fld>
            <a:endParaRPr lang="en-US"/>
          </a:p>
        </p:txBody>
      </p:sp>
    </p:spTree>
    <p:extLst>
      <p:ext uri="{BB962C8B-B14F-4D97-AF65-F5344CB8AC3E}">
        <p14:creationId xmlns:p14="http://schemas.microsoft.com/office/powerpoint/2010/main" val="314103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48"/>
                                        </p:tgtEl>
                                        <p:attrNameLst>
                                          <p:attrName>style.visibility</p:attrName>
                                        </p:attrNameLst>
                                      </p:cBhvr>
                                      <p:to>
                                        <p:strVal val="visible"/>
                                      </p:to>
                                    </p:set>
                                    <p:animEffect transition="in" filter="wipe(left)">
                                      <p:cBhvr>
                                        <p:cTn id="7" dur="500"/>
                                        <p:tgtEl>
                                          <p:spTgt spid="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EBAC5FE-4BE9-F046-A4B9-6C11D63EEAE9}"/>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7181" name="think-cell Slide" r:id="rId5" imgW="7772400" imgH="10058400" progId="TCLayout.ActiveDocument.1">
                  <p:embed/>
                </p:oleObj>
              </mc:Choice>
              <mc:Fallback>
                <p:oleObj name="think-cell Slide" r:id="rId5" imgW="7772400" imgH="10058400" progId="TCLayout.ActiveDocument.1">
                  <p:embed/>
                  <p:pic>
                    <p:nvPicPr>
                      <p:cNvPr id="4" name="Object 3" hidden="1">
                        <a:extLst>
                          <a:ext uri="{FF2B5EF4-FFF2-40B4-BE49-F238E27FC236}">
                            <a16:creationId xmlns:a16="http://schemas.microsoft.com/office/drawing/2014/main" id="{8EBAC5FE-4BE9-F046-A4B9-6C11D63EEAE9}"/>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441D5DC2-493E-E78D-5E4C-6CD8DE63F86B}"/>
              </a:ext>
            </a:extLst>
          </p:cNvPr>
          <p:cNvSpPr/>
          <p:nvPr/>
        </p:nvSpPr>
        <p:spPr>
          <a:xfrm>
            <a:off x="6183634" y="1914972"/>
            <a:ext cx="5549299" cy="4312208"/>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t"/>
          <a:lstStyle/>
          <a:p>
            <a:pPr marL="573087" indent="-285750">
              <a:lnSpc>
                <a:spcPct val="120000"/>
              </a:lnSpc>
              <a:spcAft>
                <a:spcPts val="600"/>
              </a:spcAft>
              <a:buFont typeface="Arial" panose="020B0604020202020204" pitchFamily="34" charset="0"/>
              <a:buChar char="•"/>
            </a:pPr>
            <a:r>
              <a:rPr lang="en-US" sz="1400" b="1" dirty="0">
                <a:solidFill>
                  <a:schemeClr val="tx2"/>
                </a:solidFill>
                <a:latin typeface="Arial" panose="020B0604020202020204" pitchFamily="34" charset="0"/>
                <a:cs typeface="Arial" panose="020B0604020202020204" pitchFamily="34" charset="0"/>
              </a:rPr>
              <a:t>Why we should care</a:t>
            </a:r>
            <a:r>
              <a:rPr lang="en-US" sz="1400" dirty="0">
                <a:solidFill>
                  <a:schemeClr val="tx2"/>
                </a:solidFill>
                <a:latin typeface="Arial" panose="020B0604020202020204" pitchFamily="34" charset="0"/>
                <a:cs typeface="Arial" panose="020B0604020202020204" pitchFamily="34" charset="0"/>
              </a:rPr>
              <a:t>: The prevalence of 1-star ratings in customer reviews raises a significant concern regarding </a:t>
            </a:r>
            <a:r>
              <a:rPr lang="en-US" sz="1400" b="1" dirty="0">
                <a:solidFill>
                  <a:srgbClr val="FF0000"/>
                </a:solidFill>
                <a:latin typeface="Arial" panose="020B0604020202020204" pitchFamily="34" charset="0"/>
                <a:cs typeface="Arial" panose="020B0604020202020204" pitchFamily="34" charset="0"/>
              </a:rPr>
              <a:t>customer satisfaction </a:t>
            </a:r>
            <a:r>
              <a:rPr lang="en-US" sz="1400" dirty="0">
                <a:solidFill>
                  <a:schemeClr val="tx2"/>
                </a:solidFill>
                <a:latin typeface="Arial" panose="020B0604020202020204" pitchFamily="34" charset="0"/>
                <a:cs typeface="Arial" panose="020B0604020202020204" pitchFamily="34" charset="0"/>
              </a:rPr>
              <a:t>and </a:t>
            </a:r>
            <a:r>
              <a:rPr lang="en-US" sz="1400" b="1" dirty="0">
                <a:solidFill>
                  <a:srgbClr val="FF0000"/>
                </a:solidFill>
                <a:latin typeface="Arial" panose="020B0604020202020204" pitchFamily="34" charset="0"/>
                <a:cs typeface="Arial" panose="020B0604020202020204" pitchFamily="34" charset="0"/>
              </a:rPr>
              <a:t>brand perception </a:t>
            </a:r>
            <a:r>
              <a:rPr lang="en-US" sz="1400" dirty="0">
                <a:solidFill>
                  <a:schemeClr val="tx2"/>
                </a:solidFill>
                <a:latin typeface="Arial" panose="020B0604020202020204" pitchFamily="34" charset="0"/>
                <a:cs typeface="Arial" panose="020B0604020202020204" pitchFamily="34" charset="0"/>
              </a:rPr>
              <a:t>in the US market, particularly for the Customer Experience Manager.</a:t>
            </a:r>
          </a:p>
          <a:p>
            <a:pPr marL="573087" indent="-285750">
              <a:lnSpc>
                <a:spcPct val="120000"/>
              </a:lnSpc>
              <a:spcAft>
                <a:spcPts val="600"/>
              </a:spcAft>
              <a:buFont typeface="Arial" panose="020B0604020202020204" pitchFamily="34" charset="0"/>
              <a:buChar char="•"/>
            </a:pPr>
            <a:r>
              <a:rPr lang="en-US" sz="1400" b="1" dirty="0">
                <a:solidFill>
                  <a:schemeClr val="tx2"/>
                </a:solidFill>
                <a:latin typeface="Arial" panose="020B0604020202020204" pitchFamily="34" charset="0"/>
                <a:cs typeface="Arial" panose="020B0604020202020204" pitchFamily="34" charset="0"/>
              </a:rPr>
              <a:t>What we should do</a:t>
            </a:r>
            <a:r>
              <a:rPr lang="en-US" sz="1400" dirty="0">
                <a:solidFill>
                  <a:schemeClr val="tx2"/>
                </a:solidFill>
                <a:latin typeface="Arial" panose="020B0604020202020204" pitchFamily="34" charset="0"/>
                <a:cs typeface="Arial" panose="020B0604020202020204" pitchFamily="34" charset="0"/>
              </a:rPr>
              <a:t>: This situation underscores the importance for investigating why customers gave the low ratings so that the company can improve the overall customer satisfaction (e.g., regarding service or product quality) and brand perception.</a:t>
            </a:r>
          </a:p>
          <a:p>
            <a:pPr marL="573087" indent="-285750">
              <a:lnSpc>
                <a:spcPct val="120000"/>
              </a:lnSpc>
              <a:spcAft>
                <a:spcPts val="600"/>
              </a:spcAft>
              <a:buFont typeface="Arial" panose="020B0604020202020204" pitchFamily="34" charset="0"/>
              <a:buChar char="•"/>
            </a:pPr>
            <a:r>
              <a:rPr lang="en-US" sz="1400" b="1" dirty="0">
                <a:solidFill>
                  <a:schemeClr val="tx2"/>
                </a:solidFill>
                <a:latin typeface="Arial" panose="020B0604020202020204" pitchFamily="34" charset="0"/>
                <a:cs typeface="Arial" panose="020B0604020202020204" pitchFamily="34" charset="0"/>
              </a:rPr>
              <a:t>What we will do</a:t>
            </a:r>
            <a:r>
              <a:rPr lang="en-US" sz="1400" dirty="0">
                <a:solidFill>
                  <a:schemeClr val="tx2"/>
                </a:solidFill>
                <a:latin typeface="Arial" panose="020B0604020202020204" pitchFamily="34" charset="0"/>
                <a:cs typeface="Arial" panose="020B0604020202020204" pitchFamily="34" charset="0"/>
              </a:rPr>
              <a:t>: This study explores why customers gave such low ratings and what to do about them.</a:t>
            </a:r>
          </a:p>
          <a:p>
            <a:pPr marL="573087" indent="-285750">
              <a:lnSpc>
                <a:spcPct val="120000"/>
              </a:lnSpc>
              <a:spcAft>
                <a:spcPts val="600"/>
              </a:spcAft>
              <a:buFont typeface="Arial" panose="020B0604020202020204" pitchFamily="34" charset="0"/>
              <a:buChar char="•"/>
            </a:pPr>
            <a:endParaRPr lang="en-US" sz="1400" dirty="0">
              <a:solidFill>
                <a:schemeClr val="tx1"/>
              </a:solidFill>
              <a:latin typeface="Arial" panose="020B0604020202020204" pitchFamily="34" charset="0"/>
              <a:cs typeface="Arial" panose="020B0604020202020204" pitchFamily="34" charset="0"/>
            </a:endParaRPr>
          </a:p>
        </p:txBody>
      </p:sp>
      <p:sp>
        <p:nvSpPr>
          <p:cNvPr id="32" name="Pentagon 31">
            <a:extLst>
              <a:ext uri="{FF2B5EF4-FFF2-40B4-BE49-F238E27FC236}">
                <a16:creationId xmlns:a16="http://schemas.microsoft.com/office/drawing/2014/main" id="{DEE73C66-42F3-82E4-3BA2-37D9128BDC71}"/>
              </a:ext>
            </a:extLst>
          </p:cNvPr>
          <p:cNvSpPr/>
          <p:nvPr/>
        </p:nvSpPr>
        <p:spPr>
          <a:xfrm>
            <a:off x="458786" y="1513683"/>
            <a:ext cx="5965163" cy="4713497"/>
          </a:xfrm>
          <a:prstGeom prst="homePlate">
            <a:avLst>
              <a:gd name="adj" fmla="val 13411"/>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503998" bIns="108000" rtlCol="0" anchor="t"/>
          <a:lstStyle/>
          <a:p>
            <a:pPr>
              <a:lnSpc>
                <a:spcPct val="120000"/>
              </a:lnSpc>
              <a:spcAft>
                <a:spcPts val="600"/>
              </a:spcAft>
            </a:pPr>
            <a:endParaRPr lang="en-US" sz="1400" dirty="0">
              <a:solidFill>
                <a:schemeClr val="tx1"/>
              </a:solidFill>
            </a:endParaRPr>
          </a:p>
        </p:txBody>
      </p:sp>
      <p:sp>
        <p:nvSpPr>
          <p:cNvPr id="29" name="Freeform 28">
            <a:extLst>
              <a:ext uri="{FF2B5EF4-FFF2-40B4-BE49-F238E27FC236}">
                <a16:creationId xmlns:a16="http://schemas.microsoft.com/office/drawing/2014/main" id="{5A220A43-74B8-BDB3-00DB-6A12085D8EAD}"/>
              </a:ext>
            </a:extLst>
          </p:cNvPr>
          <p:cNvSpPr/>
          <p:nvPr/>
        </p:nvSpPr>
        <p:spPr>
          <a:xfrm>
            <a:off x="459068" y="1501808"/>
            <a:ext cx="5440388" cy="401289"/>
          </a:xfrm>
          <a:custGeom>
            <a:avLst/>
            <a:gdLst>
              <a:gd name="connsiteX0" fmla="*/ 0 w 5440388"/>
              <a:gd name="connsiteY0" fmla="*/ 0 h 401289"/>
              <a:gd name="connsiteX1" fmla="*/ 5332754 w 5440388"/>
              <a:gd name="connsiteY1" fmla="*/ 0 h 401289"/>
              <a:gd name="connsiteX2" fmla="*/ 5440388 w 5440388"/>
              <a:gd name="connsiteY2" fmla="*/ 401289 h 401289"/>
              <a:gd name="connsiteX3" fmla="*/ 0 w 5440388"/>
              <a:gd name="connsiteY3" fmla="*/ 401289 h 401289"/>
            </a:gdLst>
            <a:ahLst/>
            <a:cxnLst>
              <a:cxn ang="0">
                <a:pos x="connsiteX0" y="connsiteY0"/>
              </a:cxn>
              <a:cxn ang="0">
                <a:pos x="connsiteX1" y="connsiteY1"/>
              </a:cxn>
              <a:cxn ang="0">
                <a:pos x="connsiteX2" y="connsiteY2"/>
              </a:cxn>
              <a:cxn ang="0">
                <a:pos x="connsiteX3" y="connsiteY3"/>
              </a:cxn>
            </a:cxnLst>
            <a:rect l="l" t="t" r="r" b="b"/>
            <a:pathLst>
              <a:path w="5440388" h="401289">
                <a:moveTo>
                  <a:pt x="0" y="0"/>
                </a:moveTo>
                <a:lnTo>
                  <a:pt x="5332754" y="0"/>
                </a:lnTo>
                <a:lnTo>
                  <a:pt x="5440388" y="401289"/>
                </a:lnTo>
                <a:lnTo>
                  <a:pt x="0" y="401289"/>
                </a:lnTo>
                <a:close/>
              </a:path>
            </a:pathLst>
          </a:cu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1-star rating score predominates in customer reviews (</a:t>
            </a:r>
            <a:r>
              <a:rPr lang="en-US" sz="1400" b="1" i="1" dirty="0">
                <a:solidFill>
                  <a:schemeClr val="tx1"/>
                </a:solidFill>
              </a:rPr>
              <a:t>n</a:t>
            </a:r>
            <a:r>
              <a:rPr lang="en-US" sz="1400" b="1" dirty="0">
                <a:solidFill>
                  <a:schemeClr val="tx1"/>
                </a:solidFill>
              </a:rPr>
              <a:t> = 595)</a:t>
            </a:r>
          </a:p>
        </p:txBody>
      </p:sp>
      <p:sp>
        <p:nvSpPr>
          <p:cNvPr id="10" name="Title 1">
            <a:extLst>
              <a:ext uri="{FF2B5EF4-FFF2-40B4-BE49-F238E27FC236}">
                <a16:creationId xmlns:a16="http://schemas.microsoft.com/office/drawing/2014/main" id="{1386FDBE-4A5E-6240-8794-8C05A5D13509}"/>
              </a:ext>
            </a:extLst>
          </p:cNvPr>
          <p:cNvSpPr txBox="1">
            <a:spLocks/>
          </p:cNvSpPr>
          <p:nvPr/>
        </p:nvSpPr>
        <p:spPr>
          <a:xfrm>
            <a:off x="431434" y="559498"/>
            <a:ext cx="11278488" cy="5683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A challenge in the US now is….</a:t>
            </a:r>
          </a:p>
        </p:txBody>
      </p:sp>
      <p:pic>
        <p:nvPicPr>
          <p:cNvPr id="15" name="Picture 14">
            <a:extLst>
              <a:ext uri="{FF2B5EF4-FFF2-40B4-BE49-F238E27FC236}">
                <a16:creationId xmlns:a16="http://schemas.microsoft.com/office/drawing/2014/main" id="{CA564354-252F-FC4E-B0BA-F318918A94B3}"/>
              </a:ext>
            </a:extLst>
          </p:cNvPr>
          <p:cNvPicPr>
            <a:picLocks noChangeAspect="1"/>
          </p:cNvPicPr>
          <p:nvPr/>
        </p:nvPicPr>
        <p:blipFill rotWithShape="1">
          <a:blip r:embed="rId7"/>
          <a:srcRect l="1510"/>
          <a:stretch/>
        </p:blipFill>
        <p:spPr>
          <a:xfrm>
            <a:off x="551375" y="2517569"/>
            <a:ext cx="5440388" cy="2969479"/>
          </a:xfrm>
          <a:prstGeom prst="rect">
            <a:avLst/>
          </a:prstGeom>
        </p:spPr>
      </p:pic>
      <p:sp>
        <p:nvSpPr>
          <p:cNvPr id="18" name="Subtitle 2">
            <a:extLst>
              <a:ext uri="{FF2B5EF4-FFF2-40B4-BE49-F238E27FC236}">
                <a16:creationId xmlns:a16="http://schemas.microsoft.com/office/drawing/2014/main" id="{AE292D1A-24FB-A945-9110-2201C57A81FE}"/>
              </a:ext>
            </a:extLst>
          </p:cNvPr>
          <p:cNvSpPr txBox="1">
            <a:spLocks/>
          </p:cNvSpPr>
          <p:nvPr/>
        </p:nvSpPr>
        <p:spPr>
          <a:xfrm>
            <a:off x="1820110" y="3054102"/>
            <a:ext cx="2483810" cy="6770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400" dirty="0">
                <a:solidFill>
                  <a:schemeClr val="tx2"/>
                </a:solidFill>
                <a:latin typeface="Arial" panose="020B0604020202020204" pitchFamily="34" charset="0"/>
                <a:cs typeface="Arial" panose="020B0604020202020204" pitchFamily="34" charset="0"/>
              </a:rPr>
              <a:t>Customers in the US market seem </a:t>
            </a:r>
            <a:r>
              <a:rPr lang="en-US" sz="1400" b="1" dirty="0">
                <a:solidFill>
                  <a:srgbClr val="FF0000"/>
                </a:solidFill>
                <a:latin typeface="Arial" panose="020B0604020202020204" pitchFamily="34" charset="0"/>
                <a:cs typeface="Arial" panose="020B0604020202020204" pitchFamily="34" charset="0"/>
              </a:rPr>
              <a:t>not happy </a:t>
            </a:r>
            <a:r>
              <a:rPr lang="en-US" sz="1400" dirty="0">
                <a:solidFill>
                  <a:schemeClr val="tx2"/>
                </a:solidFill>
                <a:latin typeface="Arial" panose="020B0604020202020204" pitchFamily="34" charset="0"/>
                <a:cs typeface="Arial" panose="020B0604020202020204" pitchFamily="34" charset="0"/>
              </a:rPr>
              <a:t>with Starbucks</a:t>
            </a:r>
          </a:p>
        </p:txBody>
      </p:sp>
      <p:sp>
        <p:nvSpPr>
          <p:cNvPr id="16" name="Rectangle 15">
            <a:extLst>
              <a:ext uri="{FF2B5EF4-FFF2-40B4-BE49-F238E27FC236}">
                <a16:creationId xmlns:a16="http://schemas.microsoft.com/office/drawing/2014/main" id="{C18DE271-6DE3-3B41-852E-2CE9842A3167}"/>
              </a:ext>
            </a:extLst>
          </p:cNvPr>
          <p:cNvSpPr/>
          <p:nvPr/>
        </p:nvSpPr>
        <p:spPr>
          <a:xfrm>
            <a:off x="593766" y="2517569"/>
            <a:ext cx="961902" cy="296947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Elbow Connector 19">
            <a:extLst>
              <a:ext uri="{FF2B5EF4-FFF2-40B4-BE49-F238E27FC236}">
                <a16:creationId xmlns:a16="http://schemas.microsoft.com/office/drawing/2014/main" id="{FE00C435-5B6B-D442-8C6A-F848DF91C4B7}"/>
              </a:ext>
            </a:extLst>
          </p:cNvPr>
          <p:cNvCxnSpPr>
            <a:cxnSpLocks/>
            <a:stCxn id="18" idx="2"/>
            <a:endCxn id="16" idx="3"/>
          </p:cNvCxnSpPr>
          <p:nvPr/>
        </p:nvCxnSpPr>
        <p:spPr>
          <a:xfrm rot="5400000">
            <a:off x="2173275" y="3113569"/>
            <a:ext cx="271134" cy="1506347"/>
          </a:xfrm>
          <a:prstGeom prst="bentConnector2">
            <a:avLst/>
          </a:prstGeom>
          <a:ln w="19050">
            <a:solidFill>
              <a:srgbClr val="1C411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Slide Number Placeholder 22">
            <a:extLst>
              <a:ext uri="{FF2B5EF4-FFF2-40B4-BE49-F238E27FC236}">
                <a16:creationId xmlns:a16="http://schemas.microsoft.com/office/drawing/2014/main" id="{A0460E36-D24A-1946-94E6-B42D43587B98}"/>
              </a:ext>
            </a:extLst>
          </p:cNvPr>
          <p:cNvSpPr>
            <a:spLocks noGrp="1"/>
          </p:cNvSpPr>
          <p:nvPr>
            <p:ph type="sldNum" sz="quarter" idx="12"/>
          </p:nvPr>
        </p:nvSpPr>
        <p:spPr/>
        <p:txBody>
          <a:bodyPr/>
          <a:lstStyle/>
          <a:p>
            <a:fld id="{F7331210-954E-1448-9CFA-7A4043D6E7E5}" type="slidenum">
              <a:rPr lang="en-US" smtClean="0"/>
              <a:t>4</a:t>
            </a:fld>
            <a:endParaRPr lang="en-US" dirty="0"/>
          </a:p>
        </p:txBody>
      </p:sp>
      <p:sp>
        <p:nvSpPr>
          <p:cNvPr id="26" name="TextBox 25">
            <a:extLst>
              <a:ext uri="{FF2B5EF4-FFF2-40B4-BE49-F238E27FC236}">
                <a16:creationId xmlns:a16="http://schemas.microsoft.com/office/drawing/2014/main" id="{5A073C6A-97B6-D54D-A6D7-168F33EF41D0}"/>
              </a:ext>
            </a:extLst>
          </p:cNvPr>
          <p:cNvSpPr txBox="1"/>
          <p:nvPr/>
        </p:nvSpPr>
        <p:spPr>
          <a:xfrm>
            <a:off x="10531959" y="404286"/>
            <a:ext cx="1210588" cy="369332"/>
          </a:xfrm>
          <a:prstGeom prst="rect">
            <a:avLst/>
          </a:prstGeom>
          <a:noFill/>
        </p:spPr>
        <p:txBody>
          <a:bodyPr wrap="none" rtlCol="0">
            <a:spAutoFit/>
          </a:bodyPr>
          <a:lstStyle/>
          <a:p>
            <a:r>
              <a:rPr lang="id-ID" dirty="0">
                <a:solidFill>
                  <a:srgbClr val="00704A"/>
                </a:solidFill>
                <a:latin typeface="Arial" panose="020B0604020202020204" pitchFamily="34" charset="0"/>
                <a:cs typeface="Arial" panose="020B0604020202020204" pitchFamily="34" charset="0"/>
              </a:rPr>
              <a:t>Starbucks</a:t>
            </a:r>
            <a:endParaRPr lang="en-US" b="1" dirty="0">
              <a:solidFill>
                <a:srgbClr val="00704A"/>
              </a:solidFill>
              <a:latin typeface="Arial" panose="020B0604020202020204" pitchFamily="34" charset="0"/>
              <a:cs typeface="Arial" panose="020B0604020202020204" pitchFamily="34" charset="0"/>
            </a:endParaRPr>
          </a:p>
        </p:txBody>
      </p:sp>
      <p:pic>
        <p:nvPicPr>
          <p:cNvPr id="27" name="Picture 26">
            <a:extLst>
              <a:ext uri="{FF2B5EF4-FFF2-40B4-BE49-F238E27FC236}">
                <a16:creationId xmlns:a16="http://schemas.microsoft.com/office/drawing/2014/main" id="{C28F78E4-CB07-5A4B-8CE2-722A421948C8}"/>
              </a:ext>
            </a:extLst>
          </p:cNvPr>
          <p:cNvPicPr>
            <a:picLocks noChangeAspect="1"/>
          </p:cNvPicPr>
          <p:nvPr/>
        </p:nvPicPr>
        <p:blipFill>
          <a:blip r:embed="rId8"/>
          <a:stretch>
            <a:fillRect/>
          </a:stretch>
        </p:blipFill>
        <p:spPr>
          <a:xfrm>
            <a:off x="10206018" y="392205"/>
            <a:ext cx="395773" cy="395773"/>
          </a:xfrm>
          <a:prstGeom prst="rect">
            <a:avLst/>
          </a:prstGeom>
        </p:spPr>
      </p:pic>
      <p:sp>
        <p:nvSpPr>
          <p:cNvPr id="14" name="Content Placeholder 2">
            <a:extLst>
              <a:ext uri="{FF2B5EF4-FFF2-40B4-BE49-F238E27FC236}">
                <a16:creationId xmlns:a16="http://schemas.microsoft.com/office/drawing/2014/main" id="{EA63609A-22D0-D349-97DC-D2A4ED672FEC}"/>
              </a:ext>
            </a:extLst>
          </p:cNvPr>
          <p:cNvSpPr txBox="1">
            <a:spLocks/>
          </p:cNvSpPr>
          <p:nvPr/>
        </p:nvSpPr>
        <p:spPr>
          <a:xfrm>
            <a:off x="467969" y="5565010"/>
            <a:ext cx="2471843" cy="275457"/>
          </a:xfrm>
          <a:prstGeom prst="rect">
            <a:avLst/>
          </a:prstGeom>
        </p:spPr>
        <p:txBody>
          <a:bodyPr vert="horz" lIns="109728" tIns="54864" rIns="109728" bIns="54864"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dirty="0">
                <a:solidFill>
                  <a:schemeClr val="tx2"/>
                </a:solidFill>
                <a:latin typeface="Arial" panose="020B0604020202020204" pitchFamily="34" charset="0"/>
                <a:cs typeface="Arial" panose="020B0604020202020204" pitchFamily="34" charset="0"/>
              </a:rPr>
              <a:t>Data source: </a:t>
            </a:r>
            <a:r>
              <a:rPr lang="en-US" sz="1000" dirty="0" err="1">
                <a:solidFill>
                  <a:schemeClr val="tx2"/>
                </a:solidFill>
                <a:latin typeface="Arial" panose="020B0604020202020204" pitchFamily="34" charset="0"/>
                <a:cs typeface="Arial" panose="020B0604020202020204" pitchFamily="34" charset="0"/>
              </a:rPr>
              <a:t>kaggle</a:t>
            </a:r>
            <a:r>
              <a:rPr lang="en-US" sz="1000" dirty="0">
                <a:solidFill>
                  <a:schemeClr val="tx2"/>
                </a:solidFill>
                <a:latin typeface="Arial" panose="020B0604020202020204" pitchFamily="34" charset="0"/>
                <a:cs typeface="Arial" panose="020B0604020202020204" pitchFamily="34" charset="0"/>
              </a:rPr>
              <a:t>/</a:t>
            </a:r>
            <a:r>
              <a:rPr lang="en-US" sz="1000" dirty="0" err="1">
                <a:solidFill>
                  <a:schemeClr val="tx2"/>
                </a:solidFill>
                <a:latin typeface="Arial" panose="020B0604020202020204" pitchFamily="34" charset="0"/>
                <a:cs typeface="Arial" panose="020B0604020202020204" pitchFamily="34" charset="0"/>
              </a:rPr>
              <a:t>harshalhonde</a:t>
            </a:r>
            <a:r>
              <a:rPr lang="en-US" sz="1000" dirty="0">
                <a:solidFill>
                  <a:schemeClr val="tx2"/>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99876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F750-22C4-D740-AD58-3FC36618E401}"/>
              </a:ext>
            </a:extLst>
          </p:cNvPr>
          <p:cNvSpPr>
            <a:spLocks noGrp="1"/>
          </p:cNvSpPr>
          <p:nvPr>
            <p:ph type="title"/>
          </p:nvPr>
        </p:nvSpPr>
        <p:spPr>
          <a:xfrm>
            <a:off x="1929182" y="1628277"/>
            <a:ext cx="7665068" cy="935854"/>
          </a:xfrm>
        </p:spPr>
        <p:txBody>
          <a:bodyPr>
            <a:noAutofit/>
          </a:bodyPr>
          <a:lstStyle/>
          <a:p>
            <a:r>
              <a:rPr lang="en-US" sz="2800" dirty="0">
                <a:latin typeface="Arial" panose="020B0604020202020204" pitchFamily="34" charset="0"/>
                <a:cs typeface="Arial" panose="020B0604020202020204" pitchFamily="34" charset="0"/>
              </a:rPr>
              <a:t>Why do customers give Starbucks 1-rating scores, and what should we do about them?</a:t>
            </a:r>
          </a:p>
        </p:txBody>
      </p:sp>
      <p:sp>
        <p:nvSpPr>
          <p:cNvPr id="6" name="Rectangle 5">
            <a:extLst>
              <a:ext uri="{FF2B5EF4-FFF2-40B4-BE49-F238E27FC236}">
                <a16:creationId xmlns:a16="http://schemas.microsoft.com/office/drawing/2014/main" id="{B67AFB44-AE89-6F4B-B4C9-0D16E617D77D}"/>
              </a:ext>
            </a:extLst>
          </p:cNvPr>
          <p:cNvSpPr/>
          <p:nvPr/>
        </p:nvSpPr>
        <p:spPr>
          <a:xfrm>
            <a:off x="1868234" y="2911630"/>
            <a:ext cx="523316" cy="93585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tx1"/>
                </a:solidFill>
                <a:latin typeface="Arial" panose="020B0604020202020204" pitchFamily="34" charset="0"/>
                <a:cs typeface="Arial" panose="020B0604020202020204" pitchFamily="34" charset="0"/>
              </a:rPr>
              <a:t>1</a:t>
            </a:r>
          </a:p>
        </p:txBody>
      </p:sp>
      <p:sp>
        <p:nvSpPr>
          <p:cNvPr id="8" name="Rectangle 7">
            <a:extLst>
              <a:ext uri="{FF2B5EF4-FFF2-40B4-BE49-F238E27FC236}">
                <a16:creationId xmlns:a16="http://schemas.microsoft.com/office/drawing/2014/main" id="{4670F763-143C-404B-88E1-DD25EA89A6D8}"/>
              </a:ext>
            </a:extLst>
          </p:cNvPr>
          <p:cNvSpPr/>
          <p:nvPr/>
        </p:nvSpPr>
        <p:spPr>
          <a:xfrm>
            <a:off x="2489299" y="2990194"/>
            <a:ext cx="7044003" cy="693306"/>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rial" panose="020B0604020202020204" pitchFamily="34" charset="0"/>
                <a:cs typeface="Arial" panose="020B0604020202020204" pitchFamily="34" charset="0"/>
              </a:rPr>
              <a:t>Patterns of 1-rating scores</a:t>
            </a:r>
          </a:p>
          <a:p>
            <a:r>
              <a:rPr lang="en-US" sz="1400" dirty="0">
                <a:solidFill>
                  <a:schemeClr val="tx1"/>
                </a:solidFill>
                <a:latin typeface="Arial" panose="020B0604020202020204" pitchFamily="34" charset="0"/>
                <a:cs typeface="Arial" panose="020B0604020202020204" pitchFamily="34" charset="0"/>
              </a:rPr>
              <a:t>Geographical distribution &amp; reviewers</a:t>
            </a:r>
          </a:p>
        </p:txBody>
      </p:sp>
      <p:sp>
        <p:nvSpPr>
          <p:cNvPr id="28" name="Rectangle 27">
            <a:extLst>
              <a:ext uri="{FF2B5EF4-FFF2-40B4-BE49-F238E27FC236}">
                <a16:creationId xmlns:a16="http://schemas.microsoft.com/office/drawing/2014/main" id="{4FB68D62-CFFC-2A40-B6D9-AB78E4D28A85}"/>
              </a:ext>
            </a:extLst>
          </p:cNvPr>
          <p:cNvSpPr/>
          <p:nvPr/>
        </p:nvSpPr>
        <p:spPr>
          <a:xfrm>
            <a:off x="1868234" y="3855128"/>
            <a:ext cx="523316" cy="93585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bg1">
                    <a:lumMod val="65000"/>
                  </a:schemeClr>
                </a:solidFill>
                <a:latin typeface="Arial" panose="020B0604020202020204" pitchFamily="34" charset="0"/>
                <a:cs typeface="Arial" panose="020B0604020202020204" pitchFamily="34" charset="0"/>
              </a:rPr>
              <a:t>2</a:t>
            </a:r>
          </a:p>
        </p:txBody>
      </p:sp>
      <p:sp>
        <p:nvSpPr>
          <p:cNvPr id="29" name="Rectangle 28">
            <a:extLst>
              <a:ext uri="{FF2B5EF4-FFF2-40B4-BE49-F238E27FC236}">
                <a16:creationId xmlns:a16="http://schemas.microsoft.com/office/drawing/2014/main" id="{ED7EEFF1-E6CE-A84B-B6A4-DD188851353D}"/>
              </a:ext>
            </a:extLst>
          </p:cNvPr>
          <p:cNvSpPr/>
          <p:nvPr/>
        </p:nvSpPr>
        <p:spPr>
          <a:xfrm>
            <a:off x="2489299" y="3945567"/>
            <a:ext cx="7044003" cy="693306"/>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bg1">
                    <a:lumMod val="65000"/>
                  </a:schemeClr>
                </a:solidFill>
                <a:latin typeface="Arial" panose="020B0604020202020204" pitchFamily="34" charset="0"/>
                <a:cs typeface="Arial" panose="020B0604020202020204" pitchFamily="34" charset="0"/>
              </a:rPr>
              <a:t>Reviews associated with 1-rating scores</a:t>
            </a:r>
          </a:p>
          <a:p>
            <a:r>
              <a:rPr lang="en-US" sz="1400" dirty="0">
                <a:solidFill>
                  <a:schemeClr val="bg1">
                    <a:lumMod val="65000"/>
                  </a:schemeClr>
                </a:solidFill>
                <a:latin typeface="Arial" panose="020B0604020202020204" pitchFamily="34" charset="0"/>
                <a:cs typeface="Arial" panose="020B0604020202020204" pitchFamily="34" charset="0"/>
              </a:rPr>
              <a:t>Most frequent words &amp; expressions</a:t>
            </a:r>
          </a:p>
        </p:txBody>
      </p:sp>
      <p:sp>
        <p:nvSpPr>
          <p:cNvPr id="11" name="TextBox 10">
            <a:extLst>
              <a:ext uri="{FF2B5EF4-FFF2-40B4-BE49-F238E27FC236}">
                <a16:creationId xmlns:a16="http://schemas.microsoft.com/office/drawing/2014/main" id="{9CFC4F13-9A5A-7342-A7B1-C2B1A9C23BEF}"/>
              </a:ext>
            </a:extLst>
          </p:cNvPr>
          <p:cNvSpPr txBox="1"/>
          <p:nvPr/>
        </p:nvSpPr>
        <p:spPr>
          <a:xfrm>
            <a:off x="1278711" y="477322"/>
            <a:ext cx="1210588" cy="369332"/>
          </a:xfrm>
          <a:prstGeom prst="rect">
            <a:avLst/>
          </a:prstGeom>
          <a:noFill/>
        </p:spPr>
        <p:txBody>
          <a:bodyPr wrap="none" rtlCol="0">
            <a:spAutoFit/>
          </a:bodyPr>
          <a:lstStyle/>
          <a:p>
            <a:r>
              <a:rPr lang="id-ID" dirty="0">
                <a:solidFill>
                  <a:srgbClr val="00704A"/>
                </a:solidFill>
                <a:latin typeface="Arial" panose="020B0604020202020204" pitchFamily="34" charset="0"/>
                <a:cs typeface="Arial" panose="020B0604020202020204" pitchFamily="34" charset="0"/>
              </a:rPr>
              <a:t>Starbucks</a:t>
            </a:r>
            <a:endParaRPr lang="en-US" b="1" dirty="0">
              <a:solidFill>
                <a:srgbClr val="00704A"/>
              </a:solidFill>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39AFB944-1A42-AC4A-9617-9710D3C0624D}"/>
              </a:ext>
            </a:extLst>
          </p:cNvPr>
          <p:cNvPicPr>
            <a:picLocks noChangeAspect="1"/>
          </p:cNvPicPr>
          <p:nvPr/>
        </p:nvPicPr>
        <p:blipFill>
          <a:blip r:embed="rId3"/>
          <a:stretch>
            <a:fillRect/>
          </a:stretch>
        </p:blipFill>
        <p:spPr>
          <a:xfrm>
            <a:off x="952770" y="465241"/>
            <a:ext cx="395773" cy="395773"/>
          </a:xfrm>
          <a:prstGeom prst="rect">
            <a:avLst/>
          </a:prstGeom>
        </p:spPr>
      </p:pic>
      <p:sp>
        <p:nvSpPr>
          <p:cNvPr id="4" name="Slide Number Placeholder 3">
            <a:extLst>
              <a:ext uri="{FF2B5EF4-FFF2-40B4-BE49-F238E27FC236}">
                <a16:creationId xmlns:a16="http://schemas.microsoft.com/office/drawing/2014/main" id="{51739854-8595-1848-945F-5984703B8C03}"/>
              </a:ext>
            </a:extLst>
          </p:cNvPr>
          <p:cNvSpPr>
            <a:spLocks noGrp="1"/>
          </p:cNvSpPr>
          <p:nvPr>
            <p:ph type="sldNum" sz="quarter" idx="12"/>
          </p:nvPr>
        </p:nvSpPr>
        <p:spPr/>
        <p:txBody>
          <a:bodyPr/>
          <a:lstStyle/>
          <a:p>
            <a:fld id="{F7331210-954E-1448-9CFA-7A4043D6E7E5}" type="slidenum">
              <a:rPr lang="en-US" smtClean="0"/>
              <a:t>5</a:t>
            </a:fld>
            <a:endParaRPr lang="en-US"/>
          </a:p>
        </p:txBody>
      </p:sp>
    </p:spTree>
    <p:extLst>
      <p:ext uri="{BB962C8B-B14F-4D97-AF65-F5344CB8AC3E}">
        <p14:creationId xmlns:p14="http://schemas.microsoft.com/office/powerpoint/2010/main" val="429226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55B7C16E-810A-194E-8F62-661255E32E62}"/>
              </a:ext>
            </a:extLst>
          </p:cNvPr>
          <p:cNvPicPr>
            <a:picLocks noChangeAspect="1"/>
          </p:cNvPicPr>
          <p:nvPr/>
        </p:nvPicPr>
        <p:blipFill rotWithShape="1">
          <a:blip r:embed="rId3"/>
          <a:srcRect l="3374" t="4517" r="2669" b="3639"/>
          <a:stretch/>
        </p:blipFill>
        <p:spPr>
          <a:xfrm>
            <a:off x="3945027" y="1971305"/>
            <a:ext cx="7217774" cy="3835728"/>
          </a:xfrm>
          <a:prstGeom prst="rect">
            <a:avLst/>
          </a:prstGeom>
        </p:spPr>
      </p:pic>
      <p:sp>
        <p:nvSpPr>
          <p:cNvPr id="2" name="Title 1">
            <a:extLst>
              <a:ext uri="{FF2B5EF4-FFF2-40B4-BE49-F238E27FC236}">
                <a16:creationId xmlns:a16="http://schemas.microsoft.com/office/drawing/2014/main" id="{DF5EF750-22C4-D740-AD58-3FC36618E401}"/>
              </a:ext>
            </a:extLst>
          </p:cNvPr>
          <p:cNvSpPr>
            <a:spLocks noGrp="1"/>
          </p:cNvSpPr>
          <p:nvPr>
            <p:ph type="title"/>
          </p:nvPr>
        </p:nvSpPr>
        <p:spPr>
          <a:xfrm>
            <a:off x="431434" y="559498"/>
            <a:ext cx="11278488" cy="568325"/>
          </a:xfrm>
        </p:spPr>
        <p:txBody>
          <a:bodyPr>
            <a:noAutofit/>
          </a:bodyPr>
          <a:lstStyle/>
          <a:p>
            <a:r>
              <a:rPr lang="en-US" sz="2800" dirty="0">
                <a:latin typeface="Arial" panose="020B0604020202020204" pitchFamily="34" charset="0"/>
                <a:cs typeface="Arial" panose="020B0604020202020204" pitchFamily="34" charset="0"/>
              </a:rPr>
              <a:t>California (CA) is the main contributor of 1-rating scores</a:t>
            </a:r>
          </a:p>
        </p:txBody>
      </p:sp>
      <p:sp>
        <p:nvSpPr>
          <p:cNvPr id="9" name="Rectangle 8">
            <a:extLst>
              <a:ext uri="{FF2B5EF4-FFF2-40B4-BE49-F238E27FC236}">
                <a16:creationId xmlns:a16="http://schemas.microsoft.com/office/drawing/2014/main" id="{5D00DE6A-C954-1A43-8182-5D965F24DA6D}"/>
              </a:ext>
            </a:extLst>
          </p:cNvPr>
          <p:cNvSpPr/>
          <p:nvPr/>
        </p:nvSpPr>
        <p:spPr>
          <a:xfrm>
            <a:off x="589088" y="1937892"/>
            <a:ext cx="2821865" cy="424915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The majority of 1-star ratings originated from </a:t>
            </a:r>
            <a:r>
              <a:rPr lang="en-US" sz="1400" b="1" dirty="0">
                <a:solidFill>
                  <a:srgbClr val="FF0000"/>
                </a:solidFill>
                <a:latin typeface="Arial" panose="020B0604020202020204" pitchFamily="34" charset="0"/>
                <a:cs typeface="Arial" panose="020B0604020202020204" pitchFamily="34" charset="0"/>
              </a:rPr>
              <a:t>California</a:t>
            </a:r>
            <a:r>
              <a:rPr lang="en-US" sz="1400" dirty="0">
                <a:solidFill>
                  <a:schemeClr val="tx2"/>
                </a:solidFill>
                <a:latin typeface="Arial" panose="020B0604020202020204" pitchFamily="34" charset="0"/>
                <a:cs typeface="Arial" panose="020B0604020202020204" pitchFamily="34" charset="0"/>
              </a:rPr>
              <a:t> (CA) with the review number of 119.</a:t>
            </a:r>
          </a:p>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Other states only range between 19 and 43.</a:t>
            </a:r>
          </a:p>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Considering </a:t>
            </a:r>
            <a:r>
              <a:rPr lang="en-US" sz="1400" b="1" dirty="0">
                <a:solidFill>
                  <a:srgbClr val="FF0000"/>
                </a:solidFill>
                <a:latin typeface="Arial" panose="020B0604020202020204" pitchFamily="34" charset="0"/>
                <a:cs typeface="Arial" panose="020B0604020202020204" pitchFamily="34" charset="0"/>
              </a:rPr>
              <a:t>California as the largest customer base </a:t>
            </a:r>
            <a:r>
              <a:rPr lang="en-US" sz="1400" dirty="0">
                <a:solidFill>
                  <a:schemeClr val="tx2"/>
                </a:solidFill>
                <a:latin typeface="Arial" panose="020B0604020202020204" pitchFamily="34" charset="0"/>
                <a:cs typeface="Arial" panose="020B0604020202020204" pitchFamily="34" charset="0"/>
              </a:rPr>
              <a:t>of Starbucks in the US (</a:t>
            </a:r>
            <a:r>
              <a:rPr lang="en-US" sz="1400" dirty="0">
                <a:solidFill>
                  <a:schemeClr val="tx2"/>
                </a:solidFill>
                <a:latin typeface="Arial" panose="020B0604020202020204" pitchFamily="34" charset="0"/>
                <a:cs typeface="Arial" panose="020B0604020202020204" pitchFamily="34" charset="0"/>
                <a:hlinkClick r:id="rId4"/>
              </a:rPr>
              <a:t>Scrape Hero</a:t>
            </a:r>
            <a:r>
              <a:rPr lang="en-US" sz="1400" dirty="0">
                <a:solidFill>
                  <a:schemeClr val="tx2"/>
                </a:solidFill>
                <a:latin typeface="Arial" panose="020B0604020202020204" pitchFamily="34" charset="0"/>
                <a:cs typeface="Arial" panose="020B0604020202020204" pitchFamily="34" charset="0"/>
              </a:rPr>
              <a:t>, 2024), this finding can highlight the significance of handling the negative feedback with care to </a:t>
            </a:r>
            <a:r>
              <a:rPr lang="en-US" sz="1400" b="1" dirty="0">
                <a:solidFill>
                  <a:schemeClr val="tx1"/>
                </a:solidFill>
                <a:latin typeface="Arial" panose="020B0604020202020204" pitchFamily="34" charset="0"/>
                <a:cs typeface="Arial" panose="020B0604020202020204" pitchFamily="34" charset="0"/>
              </a:rPr>
              <a:t>maintain brand reputation both locally and nationally</a:t>
            </a:r>
            <a:r>
              <a:rPr lang="en-US" sz="1400" dirty="0">
                <a:solidFill>
                  <a:schemeClr val="tx1"/>
                </a:solidFill>
                <a:latin typeface="Arial" panose="020B0604020202020204" pitchFamily="34" charset="0"/>
                <a:cs typeface="Arial" panose="020B0604020202020204" pitchFamily="34" charset="0"/>
              </a:rPr>
              <a:t>.</a:t>
            </a:r>
          </a:p>
        </p:txBody>
      </p:sp>
      <p:sp>
        <p:nvSpPr>
          <p:cNvPr id="3" name="Rectangle 2">
            <a:extLst>
              <a:ext uri="{FF2B5EF4-FFF2-40B4-BE49-F238E27FC236}">
                <a16:creationId xmlns:a16="http://schemas.microsoft.com/office/drawing/2014/main" id="{F485AACF-B422-FC4D-8726-E88EADF12384}"/>
              </a:ext>
            </a:extLst>
          </p:cNvPr>
          <p:cNvSpPr/>
          <p:nvPr/>
        </p:nvSpPr>
        <p:spPr>
          <a:xfrm>
            <a:off x="795867" y="2565400"/>
            <a:ext cx="660400" cy="3448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9CCB0A7-11D1-8143-968E-06C70DBB829B}"/>
              </a:ext>
            </a:extLst>
          </p:cNvPr>
          <p:cNvSpPr/>
          <p:nvPr/>
        </p:nvSpPr>
        <p:spPr>
          <a:xfrm>
            <a:off x="1457297" y="2565400"/>
            <a:ext cx="660400" cy="3448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A97E33-ED4E-9742-9798-C5EF23EBB39C}"/>
              </a:ext>
            </a:extLst>
          </p:cNvPr>
          <p:cNvSpPr/>
          <p:nvPr/>
        </p:nvSpPr>
        <p:spPr>
          <a:xfrm>
            <a:off x="2162092" y="2565400"/>
            <a:ext cx="660400" cy="3448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3F3C58-0415-7340-8D19-7305D32553DF}"/>
              </a:ext>
            </a:extLst>
          </p:cNvPr>
          <p:cNvSpPr/>
          <p:nvPr/>
        </p:nvSpPr>
        <p:spPr>
          <a:xfrm>
            <a:off x="3530315" y="2565399"/>
            <a:ext cx="660400" cy="3448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6AE24C-55EA-EF4E-B7D7-B0BC43F5C5B4}"/>
              </a:ext>
            </a:extLst>
          </p:cNvPr>
          <p:cNvSpPr/>
          <p:nvPr/>
        </p:nvSpPr>
        <p:spPr>
          <a:xfrm>
            <a:off x="4208679" y="2565399"/>
            <a:ext cx="660400" cy="3448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6F7B4C8-1A09-6F4D-B212-604951631080}"/>
              </a:ext>
            </a:extLst>
          </p:cNvPr>
          <p:cNvSpPr/>
          <p:nvPr/>
        </p:nvSpPr>
        <p:spPr>
          <a:xfrm>
            <a:off x="5059691" y="2565398"/>
            <a:ext cx="660400" cy="3448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56AB26-059C-5C4A-A0B0-6514ED3D425F}"/>
              </a:ext>
            </a:extLst>
          </p:cNvPr>
          <p:cNvSpPr/>
          <p:nvPr/>
        </p:nvSpPr>
        <p:spPr>
          <a:xfrm>
            <a:off x="5897767" y="2565398"/>
            <a:ext cx="660400" cy="3448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49B4DE-AF3A-1F42-97CF-D1F5D25401DC}"/>
              </a:ext>
            </a:extLst>
          </p:cNvPr>
          <p:cNvSpPr/>
          <p:nvPr/>
        </p:nvSpPr>
        <p:spPr>
          <a:xfrm>
            <a:off x="6735843" y="2565398"/>
            <a:ext cx="660400" cy="3448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E68E9AB-E386-0A48-9FC5-EF961576C43F}"/>
              </a:ext>
            </a:extLst>
          </p:cNvPr>
          <p:cNvSpPr/>
          <p:nvPr/>
        </p:nvSpPr>
        <p:spPr>
          <a:xfrm>
            <a:off x="7567392" y="2565398"/>
            <a:ext cx="660400" cy="3448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944E426-293D-7043-A457-C6DE1CCF169A}"/>
              </a:ext>
            </a:extLst>
          </p:cNvPr>
          <p:cNvSpPr/>
          <p:nvPr/>
        </p:nvSpPr>
        <p:spPr>
          <a:xfrm>
            <a:off x="431434" y="400469"/>
            <a:ext cx="2952411" cy="31805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0704A"/>
                </a:solidFill>
                <a:latin typeface="Arial" panose="020B0604020202020204" pitchFamily="34" charset="0"/>
                <a:cs typeface="Arial" panose="020B0604020202020204" pitchFamily="34" charset="0"/>
              </a:rPr>
              <a:t>Rating Scores</a:t>
            </a:r>
          </a:p>
        </p:txBody>
      </p:sp>
      <p:sp>
        <p:nvSpPr>
          <p:cNvPr id="26" name="Oval 25">
            <a:extLst>
              <a:ext uri="{FF2B5EF4-FFF2-40B4-BE49-F238E27FC236}">
                <a16:creationId xmlns:a16="http://schemas.microsoft.com/office/drawing/2014/main" id="{99B831FA-A1C1-6440-A46D-70172CACF84D}"/>
              </a:ext>
            </a:extLst>
          </p:cNvPr>
          <p:cNvSpPr/>
          <p:nvPr/>
        </p:nvSpPr>
        <p:spPr>
          <a:xfrm>
            <a:off x="4190715" y="3429000"/>
            <a:ext cx="488163" cy="54923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9CDBD1D-9E20-A64F-BBBE-0B61878B6FB1}"/>
              </a:ext>
            </a:extLst>
          </p:cNvPr>
          <p:cNvSpPr/>
          <p:nvPr/>
        </p:nvSpPr>
        <p:spPr>
          <a:xfrm>
            <a:off x="458542" y="1439384"/>
            <a:ext cx="2952411" cy="401289"/>
          </a:xfrm>
          <a:prstGeom prst="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Arial" panose="020B0604020202020204" pitchFamily="34" charset="0"/>
                <a:cs typeface="Arial" panose="020B0604020202020204" pitchFamily="34" charset="0"/>
              </a:rPr>
              <a:t>Insights</a:t>
            </a:r>
          </a:p>
        </p:txBody>
      </p:sp>
      <p:sp>
        <p:nvSpPr>
          <p:cNvPr id="44" name="Rectangle 43">
            <a:extLst>
              <a:ext uri="{FF2B5EF4-FFF2-40B4-BE49-F238E27FC236}">
                <a16:creationId xmlns:a16="http://schemas.microsoft.com/office/drawing/2014/main" id="{C1ECFA9C-4D94-1E4B-A9A7-10C0AD406FB6}"/>
              </a:ext>
            </a:extLst>
          </p:cNvPr>
          <p:cNvSpPr/>
          <p:nvPr/>
        </p:nvSpPr>
        <p:spPr>
          <a:xfrm>
            <a:off x="3472192" y="1440623"/>
            <a:ext cx="8190399" cy="40005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Arial" panose="020B0604020202020204" pitchFamily="34" charset="0"/>
                <a:cs typeface="Arial" panose="020B0604020202020204" pitchFamily="34" charset="0"/>
              </a:rPr>
              <a:t>1-rating scores constitute 119 reviews in California</a:t>
            </a:r>
          </a:p>
        </p:txBody>
      </p:sp>
      <p:sp>
        <p:nvSpPr>
          <p:cNvPr id="4" name="Slide Number Placeholder 3">
            <a:extLst>
              <a:ext uri="{FF2B5EF4-FFF2-40B4-BE49-F238E27FC236}">
                <a16:creationId xmlns:a16="http://schemas.microsoft.com/office/drawing/2014/main" id="{27904EE9-6142-F240-95FD-CC0796251B72}"/>
              </a:ext>
            </a:extLst>
          </p:cNvPr>
          <p:cNvSpPr>
            <a:spLocks noGrp="1"/>
          </p:cNvSpPr>
          <p:nvPr>
            <p:ph type="sldNum" sz="quarter" idx="12"/>
          </p:nvPr>
        </p:nvSpPr>
        <p:spPr/>
        <p:txBody>
          <a:bodyPr/>
          <a:lstStyle/>
          <a:p>
            <a:fld id="{F7331210-954E-1448-9CFA-7A4043D6E7E5}" type="slidenum">
              <a:rPr lang="en-US" smtClean="0"/>
              <a:t>6</a:t>
            </a:fld>
            <a:endParaRPr lang="en-US"/>
          </a:p>
        </p:txBody>
      </p:sp>
      <p:sp>
        <p:nvSpPr>
          <p:cNvPr id="22" name="TextBox 21">
            <a:extLst>
              <a:ext uri="{FF2B5EF4-FFF2-40B4-BE49-F238E27FC236}">
                <a16:creationId xmlns:a16="http://schemas.microsoft.com/office/drawing/2014/main" id="{B39FDA50-6FAA-D24C-9F47-A3E2D42E879A}"/>
              </a:ext>
            </a:extLst>
          </p:cNvPr>
          <p:cNvSpPr txBox="1"/>
          <p:nvPr/>
        </p:nvSpPr>
        <p:spPr>
          <a:xfrm>
            <a:off x="10531959" y="404286"/>
            <a:ext cx="1210588" cy="369332"/>
          </a:xfrm>
          <a:prstGeom prst="rect">
            <a:avLst/>
          </a:prstGeom>
          <a:noFill/>
        </p:spPr>
        <p:txBody>
          <a:bodyPr wrap="none" rtlCol="0">
            <a:spAutoFit/>
          </a:bodyPr>
          <a:lstStyle/>
          <a:p>
            <a:r>
              <a:rPr lang="id-ID" dirty="0">
                <a:solidFill>
                  <a:srgbClr val="00704A"/>
                </a:solidFill>
                <a:latin typeface="Arial" panose="020B0604020202020204" pitchFamily="34" charset="0"/>
                <a:cs typeface="Arial" panose="020B0604020202020204" pitchFamily="34" charset="0"/>
              </a:rPr>
              <a:t>Starbucks</a:t>
            </a:r>
            <a:endParaRPr lang="en-US" b="1" dirty="0">
              <a:solidFill>
                <a:srgbClr val="00704A"/>
              </a:solidFill>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E2387767-940F-FB42-800B-A135D4AC74FB}"/>
              </a:ext>
            </a:extLst>
          </p:cNvPr>
          <p:cNvPicPr>
            <a:picLocks noChangeAspect="1"/>
          </p:cNvPicPr>
          <p:nvPr/>
        </p:nvPicPr>
        <p:blipFill>
          <a:blip r:embed="rId5"/>
          <a:stretch>
            <a:fillRect/>
          </a:stretch>
        </p:blipFill>
        <p:spPr>
          <a:xfrm>
            <a:off x="10206018" y="392205"/>
            <a:ext cx="395773" cy="395773"/>
          </a:xfrm>
          <a:prstGeom prst="rect">
            <a:avLst/>
          </a:prstGeom>
        </p:spPr>
      </p:pic>
    </p:spTree>
    <p:extLst>
      <p:ext uri="{BB962C8B-B14F-4D97-AF65-F5344CB8AC3E}">
        <p14:creationId xmlns:p14="http://schemas.microsoft.com/office/powerpoint/2010/main" val="45325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F750-22C4-D740-AD58-3FC36618E401}"/>
              </a:ext>
            </a:extLst>
          </p:cNvPr>
          <p:cNvSpPr>
            <a:spLocks noGrp="1"/>
          </p:cNvSpPr>
          <p:nvPr>
            <p:ph type="title"/>
          </p:nvPr>
        </p:nvSpPr>
        <p:spPr>
          <a:xfrm>
            <a:off x="454584" y="559498"/>
            <a:ext cx="11278488" cy="568325"/>
          </a:xfrm>
        </p:spPr>
        <p:txBody>
          <a:bodyPr>
            <a:noAutofit/>
          </a:bodyPr>
          <a:lstStyle/>
          <a:p>
            <a:r>
              <a:rPr lang="en-US" sz="2800" dirty="0">
                <a:latin typeface="Arial" panose="020B0604020202020204" pitchFamily="34" charset="0"/>
                <a:cs typeface="Arial" panose="020B0604020202020204" pitchFamily="34" charset="0"/>
              </a:rPr>
              <a:t>Despite its prevalence, Linda is unlikely to be the same person</a:t>
            </a:r>
          </a:p>
        </p:txBody>
      </p:sp>
      <p:sp>
        <p:nvSpPr>
          <p:cNvPr id="4" name="Rectangle 3">
            <a:extLst>
              <a:ext uri="{FF2B5EF4-FFF2-40B4-BE49-F238E27FC236}">
                <a16:creationId xmlns:a16="http://schemas.microsoft.com/office/drawing/2014/main" id="{4AB58BF9-5934-F146-ADB9-B24D81F7175D}"/>
              </a:ext>
            </a:extLst>
          </p:cNvPr>
          <p:cNvSpPr/>
          <p:nvPr/>
        </p:nvSpPr>
        <p:spPr>
          <a:xfrm>
            <a:off x="455892" y="1513840"/>
            <a:ext cx="8190398" cy="46736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t"/>
          <a:lstStyle/>
          <a:p>
            <a:pPr>
              <a:lnSpc>
                <a:spcPct val="120000"/>
              </a:lnSpc>
            </a:pPr>
            <a:endParaRPr lang="en-US" sz="1400" dirty="0">
              <a:solidFill>
                <a:sysClr val="windowText" lastClr="000000"/>
              </a:solidFill>
            </a:endParaRPr>
          </a:p>
        </p:txBody>
      </p:sp>
      <p:sp>
        <p:nvSpPr>
          <p:cNvPr id="6" name="Rectangle 5">
            <a:extLst>
              <a:ext uri="{FF2B5EF4-FFF2-40B4-BE49-F238E27FC236}">
                <a16:creationId xmlns:a16="http://schemas.microsoft.com/office/drawing/2014/main" id="{B67AFB44-AE89-6F4B-B4C9-0D16E617D77D}"/>
              </a:ext>
            </a:extLst>
          </p:cNvPr>
          <p:cNvSpPr/>
          <p:nvPr/>
        </p:nvSpPr>
        <p:spPr>
          <a:xfrm>
            <a:off x="454584" y="1501775"/>
            <a:ext cx="8190399" cy="400050"/>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Arial" panose="020B0604020202020204" pitchFamily="34" charset="0"/>
                <a:cs typeface="Arial" panose="020B0604020202020204" pitchFamily="34" charset="0"/>
              </a:rPr>
              <a:t>‘Linda’ appears 5 times in 1-rating scored reviews, esp. in CA, but her name is spread out</a:t>
            </a:r>
          </a:p>
        </p:txBody>
      </p:sp>
      <p:sp>
        <p:nvSpPr>
          <p:cNvPr id="7" name="Rectangle 6">
            <a:extLst>
              <a:ext uri="{FF2B5EF4-FFF2-40B4-BE49-F238E27FC236}">
                <a16:creationId xmlns:a16="http://schemas.microsoft.com/office/drawing/2014/main" id="{D944BD5E-FC98-CA44-9E21-B618B051BD9C}"/>
              </a:ext>
            </a:extLst>
          </p:cNvPr>
          <p:cNvSpPr/>
          <p:nvPr/>
        </p:nvSpPr>
        <p:spPr>
          <a:xfrm>
            <a:off x="8780663" y="1513840"/>
            <a:ext cx="2952411" cy="467375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t"/>
          <a:lstStyle/>
          <a:p>
            <a:pPr>
              <a:lnSpc>
                <a:spcPct val="120000"/>
              </a:lnSpc>
            </a:pPr>
            <a:endParaRPr lang="en-US" sz="1400" dirty="0">
              <a:solidFill>
                <a:schemeClr val="tx1"/>
              </a:solidFill>
            </a:endParaRPr>
          </a:p>
        </p:txBody>
      </p:sp>
      <p:sp>
        <p:nvSpPr>
          <p:cNvPr id="8" name="Rectangle 7">
            <a:extLst>
              <a:ext uri="{FF2B5EF4-FFF2-40B4-BE49-F238E27FC236}">
                <a16:creationId xmlns:a16="http://schemas.microsoft.com/office/drawing/2014/main" id="{4670F763-143C-404B-88E1-DD25EA89A6D8}"/>
              </a:ext>
            </a:extLst>
          </p:cNvPr>
          <p:cNvSpPr/>
          <p:nvPr/>
        </p:nvSpPr>
        <p:spPr>
          <a:xfrm>
            <a:off x="8780662" y="1501140"/>
            <a:ext cx="2952411" cy="401289"/>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Arial" panose="020B0604020202020204" pitchFamily="34" charset="0"/>
                <a:cs typeface="Arial" panose="020B0604020202020204" pitchFamily="34" charset="0"/>
              </a:rPr>
              <a:t>Insights</a:t>
            </a:r>
          </a:p>
        </p:txBody>
      </p:sp>
      <p:sp>
        <p:nvSpPr>
          <p:cNvPr id="9" name="Rectangle 8">
            <a:extLst>
              <a:ext uri="{FF2B5EF4-FFF2-40B4-BE49-F238E27FC236}">
                <a16:creationId xmlns:a16="http://schemas.microsoft.com/office/drawing/2014/main" id="{5D00DE6A-C954-1A43-8182-5D965F24DA6D}"/>
              </a:ext>
            </a:extLst>
          </p:cNvPr>
          <p:cNvSpPr/>
          <p:nvPr/>
        </p:nvSpPr>
        <p:spPr>
          <a:xfrm>
            <a:off x="8879652" y="1960277"/>
            <a:ext cx="2747197" cy="4396072"/>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This part checks  whether there are the same customers experiencing repeated issues.</a:t>
            </a:r>
          </a:p>
          <a:p>
            <a:pPr marL="285750" indent="-285750">
              <a:lnSpc>
                <a:spcPct val="120000"/>
              </a:lnSpc>
              <a:buFont typeface="Arial" panose="020B0604020202020204" pitchFamily="34" charset="0"/>
              <a:buChar char="•"/>
            </a:pPr>
            <a:r>
              <a:rPr lang="en-US" sz="1400" b="1" dirty="0">
                <a:solidFill>
                  <a:srgbClr val="00704A"/>
                </a:solidFill>
                <a:latin typeface="Arial" panose="020B0604020202020204" pitchFamily="34" charset="0"/>
                <a:cs typeface="Arial" panose="020B0604020202020204" pitchFamily="34" charset="0"/>
              </a:rPr>
              <a:t>Linda is the most frequent name</a:t>
            </a:r>
            <a:r>
              <a:rPr lang="en-US" sz="1400" dirty="0">
                <a:solidFill>
                  <a:schemeClr val="tx1"/>
                </a:solidFill>
                <a:latin typeface="Arial" panose="020B0604020202020204" pitchFamily="34" charset="0"/>
                <a:cs typeface="Arial" panose="020B0604020202020204" pitchFamily="34" charset="0"/>
              </a:rPr>
              <a:t> </a:t>
            </a:r>
            <a:r>
              <a:rPr lang="en-US" sz="1400" dirty="0">
                <a:solidFill>
                  <a:schemeClr val="tx2"/>
                </a:solidFill>
                <a:latin typeface="Arial" panose="020B0604020202020204" pitchFamily="34" charset="0"/>
                <a:cs typeface="Arial" panose="020B0604020202020204" pitchFamily="34" charset="0"/>
              </a:rPr>
              <a:t>appearing in the low-rating score for the California Market her name is distributed across different states.</a:t>
            </a:r>
          </a:p>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Even if we assume the same individual can leave a more than one review, it is hard to say Linda refers to the same person.</a:t>
            </a:r>
          </a:p>
          <a:p>
            <a:pPr marL="285750" indent="-285750">
              <a:lnSpc>
                <a:spcPct val="120000"/>
              </a:lnSpc>
              <a:buFont typeface="Arial" panose="020B0604020202020204" pitchFamily="34" charset="0"/>
              <a:buChar char="•"/>
            </a:pPr>
            <a:endParaRPr lang="en-US" sz="1400" dirty="0">
              <a:solidFill>
                <a:schemeClr val="tx1"/>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C4F88D6C-5ECF-054E-849B-7F23996E0183}"/>
              </a:ext>
            </a:extLst>
          </p:cNvPr>
          <p:cNvSpPr/>
          <p:nvPr/>
        </p:nvSpPr>
        <p:spPr>
          <a:xfrm>
            <a:off x="482078" y="400469"/>
            <a:ext cx="2952411" cy="31805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0704A"/>
                </a:solidFill>
                <a:latin typeface="Arial" panose="020B0604020202020204" pitchFamily="34" charset="0"/>
                <a:cs typeface="Arial" panose="020B0604020202020204" pitchFamily="34" charset="0"/>
              </a:rPr>
              <a:t>Rating Score</a:t>
            </a:r>
          </a:p>
        </p:txBody>
      </p:sp>
      <p:sp>
        <p:nvSpPr>
          <p:cNvPr id="11" name="TextBox 10">
            <a:extLst>
              <a:ext uri="{FF2B5EF4-FFF2-40B4-BE49-F238E27FC236}">
                <a16:creationId xmlns:a16="http://schemas.microsoft.com/office/drawing/2014/main" id="{6041E171-17BA-844F-ADB3-7C4775CCF539}"/>
              </a:ext>
            </a:extLst>
          </p:cNvPr>
          <p:cNvSpPr txBox="1"/>
          <p:nvPr/>
        </p:nvSpPr>
        <p:spPr>
          <a:xfrm>
            <a:off x="6193365" y="5922506"/>
            <a:ext cx="774956" cy="276999"/>
          </a:xfrm>
          <a:prstGeom prst="rect">
            <a:avLst/>
          </a:prstGeom>
          <a:noFill/>
        </p:spPr>
        <p:txBody>
          <a:bodyPr wrap="none" rtlCol="0">
            <a:spAutoFit/>
          </a:bodyPr>
          <a:lstStyle/>
          <a:p>
            <a:r>
              <a:rPr lang="en-US" sz="1200" b="1" dirty="0">
                <a:solidFill>
                  <a:schemeClr val="tx1">
                    <a:lumMod val="65000"/>
                    <a:lumOff val="35000"/>
                  </a:schemeClr>
                </a:solidFill>
                <a:latin typeface="Calibri Light" panose="020F0302020204030204" pitchFamily="34" charset="0"/>
                <a:cs typeface="Calibri Light" panose="020F0302020204030204" pitchFamily="34" charset="0"/>
              </a:rPr>
              <a:t>Reviewed</a:t>
            </a:r>
          </a:p>
        </p:txBody>
      </p:sp>
      <p:sp>
        <p:nvSpPr>
          <p:cNvPr id="12" name="TextBox 11">
            <a:extLst>
              <a:ext uri="{FF2B5EF4-FFF2-40B4-BE49-F238E27FC236}">
                <a16:creationId xmlns:a16="http://schemas.microsoft.com/office/drawing/2014/main" id="{99B2DDDF-F0EE-454C-A79D-14CB915A34B2}"/>
              </a:ext>
            </a:extLst>
          </p:cNvPr>
          <p:cNvSpPr txBox="1"/>
          <p:nvPr/>
        </p:nvSpPr>
        <p:spPr>
          <a:xfrm>
            <a:off x="2135194" y="5927401"/>
            <a:ext cx="863891" cy="276999"/>
          </a:xfrm>
          <a:prstGeom prst="rect">
            <a:avLst/>
          </a:prstGeom>
          <a:noFill/>
        </p:spPr>
        <p:txBody>
          <a:bodyPr wrap="none" rtlCol="0">
            <a:spAutoFit/>
          </a:bodyPr>
          <a:lstStyle/>
          <a:p>
            <a:r>
              <a:rPr lang="en-US" sz="1200" b="1" dirty="0">
                <a:solidFill>
                  <a:schemeClr val="tx1">
                    <a:lumMod val="65000"/>
                    <a:lumOff val="35000"/>
                  </a:schemeClr>
                </a:solidFill>
                <a:latin typeface="Calibri Light" panose="020F0302020204030204" pitchFamily="34" charset="0"/>
                <a:cs typeface="Calibri Light" panose="020F0302020204030204" pitchFamily="34" charset="0"/>
              </a:rPr>
              <a:t>No reviews</a:t>
            </a:r>
          </a:p>
        </p:txBody>
      </p:sp>
      <p:pic>
        <p:nvPicPr>
          <p:cNvPr id="5" name="Picture 4">
            <a:extLst>
              <a:ext uri="{FF2B5EF4-FFF2-40B4-BE49-F238E27FC236}">
                <a16:creationId xmlns:a16="http://schemas.microsoft.com/office/drawing/2014/main" id="{F3154DA9-878C-C243-A70E-8A8ECDB055B7}"/>
              </a:ext>
            </a:extLst>
          </p:cNvPr>
          <p:cNvPicPr>
            <a:picLocks noChangeAspect="1"/>
          </p:cNvPicPr>
          <p:nvPr/>
        </p:nvPicPr>
        <p:blipFill>
          <a:blip r:embed="rId3"/>
          <a:stretch>
            <a:fillRect/>
          </a:stretch>
        </p:blipFill>
        <p:spPr>
          <a:xfrm rot="17951288">
            <a:off x="842279" y="5082577"/>
            <a:ext cx="446166" cy="372861"/>
          </a:xfrm>
          <a:prstGeom prst="rect">
            <a:avLst/>
          </a:prstGeom>
        </p:spPr>
      </p:pic>
      <p:sp>
        <p:nvSpPr>
          <p:cNvPr id="17" name="TextBox 16">
            <a:extLst>
              <a:ext uri="{FF2B5EF4-FFF2-40B4-BE49-F238E27FC236}">
                <a16:creationId xmlns:a16="http://schemas.microsoft.com/office/drawing/2014/main" id="{72AF0D38-29DC-414A-AD2F-5C9AC9CF879D}"/>
              </a:ext>
            </a:extLst>
          </p:cNvPr>
          <p:cNvSpPr txBox="1"/>
          <p:nvPr/>
        </p:nvSpPr>
        <p:spPr>
          <a:xfrm>
            <a:off x="711739" y="5488481"/>
            <a:ext cx="707245" cy="276999"/>
          </a:xfrm>
          <a:prstGeom prst="rect">
            <a:avLst/>
          </a:prstGeom>
          <a:noFill/>
        </p:spPr>
        <p:txBody>
          <a:bodyPr wrap="none" rtlCol="0">
            <a:spAutoFit/>
          </a:bodyPr>
          <a:lstStyle/>
          <a:p>
            <a:r>
              <a:rPr lang="en-US" sz="1200" dirty="0">
                <a:solidFill>
                  <a:schemeClr val="tx1">
                    <a:lumMod val="65000"/>
                    <a:lumOff val="35000"/>
                  </a:schemeClr>
                </a:solidFill>
                <a:latin typeface="Calibri Light" panose="020F0302020204030204" pitchFamily="34" charset="0"/>
                <a:cs typeface="Calibri Light" panose="020F0302020204030204" pitchFamily="34" charset="0"/>
              </a:rPr>
              <a:t>Majority</a:t>
            </a:r>
          </a:p>
        </p:txBody>
      </p:sp>
      <p:pic>
        <p:nvPicPr>
          <p:cNvPr id="18" name="Picture 17">
            <a:extLst>
              <a:ext uri="{FF2B5EF4-FFF2-40B4-BE49-F238E27FC236}">
                <a16:creationId xmlns:a16="http://schemas.microsoft.com/office/drawing/2014/main" id="{297E1708-62F0-E245-B642-4D45F076880D}"/>
              </a:ext>
            </a:extLst>
          </p:cNvPr>
          <p:cNvPicPr>
            <a:picLocks noChangeAspect="1"/>
          </p:cNvPicPr>
          <p:nvPr/>
        </p:nvPicPr>
        <p:blipFill>
          <a:blip r:embed="rId3"/>
          <a:stretch>
            <a:fillRect/>
          </a:stretch>
        </p:blipFill>
        <p:spPr>
          <a:xfrm rot="7838586">
            <a:off x="7765824" y="4385636"/>
            <a:ext cx="446166" cy="372861"/>
          </a:xfrm>
          <a:prstGeom prst="rect">
            <a:avLst/>
          </a:prstGeom>
        </p:spPr>
      </p:pic>
      <p:sp>
        <p:nvSpPr>
          <p:cNvPr id="19" name="TextBox 18">
            <a:extLst>
              <a:ext uri="{FF2B5EF4-FFF2-40B4-BE49-F238E27FC236}">
                <a16:creationId xmlns:a16="http://schemas.microsoft.com/office/drawing/2014/main" id="{C4825958-3D50-BE40-BBD3-61AF648D4F41}"/>
              </a:ext>
            </a:extLst>
          </p:cNvPr>
          <p:cNvSpPr txBox="1"/>
          <p:nvPr/>
        </p:nvSpPr>
        <p:spPr>
          <a:xfrm>
            <a:off x="7652609" y="4074795"/>
            <a:ext cx="707245" cy="276999"/>
          </a:xfrm>
          <a:prstGeom prst="rect">
            <a:avLst/>
          </a:prstGeom>
          <a:noFill/>
        </p:spPr>
        <p:txBody>
          <a:bodyPr wrap="none" rtlCol="0">
            <a:spAutoFit/>
          </a:bodyPr>
          <a:lstStyle/>
          <a:p>
            <a:r>
              <a:rPr lang="en-US" sz="1200" dirty="0">
                <a:solidFill>
                  <a:schemeClr val="tx1">
                    <a:lumMod val="65000"/>
                    <a:lumOff val="35000"/>
                  </a:schemeClr>
                </a:solidFill>
                <a:latin typeface="Calibri Light" panose="020F0302020204030204" pitchFamily="34" charset="0"/>
                <a:cs typeface="Calibri Light" panose="020F0302020204030204" pitchFamily="34" charset="0"/>
              </a:rPr>
              <a:t>Majority</a:t>
            </a:r>
          </a:p>
        </p:txBody>
      </p:sp>
      <p:pic>
        <p:nvPicPr>
          <p:cNvPr id="14" name="Picture 13">
            <a:extLst>
              <a:ext uri="{FF2B5EF4-FFF2-40B4-BE49-F238E27FC236}">
                <a16:creationId xmlns:a16="http://schemas.microsoft.com/office/drawing/2014/main" id="{AF162CBB-80CD-6E4D-92AC-EC31F5FD0A4F}"/>
              </a:ext>
            </a:extLst>
          </p:cNvPr>
          <p:cNvPicPr>
            <a:picLocks noChangeAspect="1"/>
          </p:cNvPicPr>
          <p:nvPr/>
        </p:nvPicPr>
        <p:blipFill rotWithShape="1">
          <a:blip r:embed="rId4"/>
          <a:srcRect t="8021" r="4516" b="1735"/>
          <a:stretch/>
        </p:blipFill>
        <p:spPr>
          <a:xfrm>
            <a:off x="482079" y="1953316"/>
            <a:ext cx="8162904" cy="4345186"/>
          </a:xfrm>
          <a:prstGeom prst="rect">
            <a:avLst/>
          </a:prstGeom>
        </p:spPr>
      </p:pic>
      <p:sp>
        <p:nvSpPr>
          <p:cNvPr id="20" name="Rectangle 19">
            <a:extLst>
              <a:ext uri="{FF2B5EF4-FFF2-40B4-BE49-F238E27FC236}">
                <a16:creationId xmlns:a16="http://schemas.microsoft.com/office/drawing/2014/main" id="{FFC58ADD-4B7B-CD47-BA9E-3007D080149C}"/>
              </a:ext>
            </a:extLst>
          </p:cNvPr>
          <p:cNvSpPr/>
          <p:nvPr/>
        </p:nvSpPr>
        <p:spPr>
          <a:xfrm>
            <a:off x="4905060" y="2275776"/>
            <a:ext cx="3705540" cy="4080573"/>
          </a:xfrm>
          <a:prstGeom prst="rect">
            <a:avLst/>
          </a:prstGeom>
          <a:noFill/>
          <a:ln w="190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E60F57-979B-F84F-82A9-D62834CF91E5}"/>
              </a:ext>
            </a:extLst>
          </p:cNvPr>
          <p:cNvSpPr/>
          <p:nvPr/>
        </p:nvSpPr>
        <p:spPr>
          <a:xfrm>
            <a:off x="1080655" y="2275746"/>
            <a:ext cx="3158836" cy="4199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Elbow Connector 23">
            <a:extLst>
              <a:ext uri="{FF2B5EF4-FFF2-40B4-BE49-F238E27FC236}">
                <a16:creationId xmlns:a16="http://schemas.microsoft.com/office/drawing/2014/main" id="{2EA40AAD-E7FF-B84D-A3BD-F0327CEE707F}"/>
              </a:ext>
            </a:extLst>
          </p:cNvPr>
          <p:cNvCxnSpPr>
            <a:cxnSpLocks/>
            <a:stCxn id="22" idx="3"/>
            <a:endCxn id="20" idx="1"/>
          </p:cNvCxnSpPr>
          <p:nvPr/>
        </p:nvCxnSpPr>
        <p:spPr>
          <a:xfrm>
            <a:off x="4239491" y="2485723"/>
            <a:ext cx="665569" cy="1830340"/>
          </a:xfrm>
          <a:prstGeom prst="bentConnector3">
            <a:avLst>
              <a:gd name="adj1" fmla="val 50000"/>
            </a:avLst>
          </a:prstGeom>
          <a:ln w="19050">
            <a:solidFill>
              <a:srgbClr val="00704A"/>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E146E16-57E2-E14B-B5D5-EB4DEEA2782C}"/>
              </a:ext>
            </a:extLst>
          </p:cNvPr>
          <p:cNvCxnSpPr>
            <a:cxnSpLocks/>
          </p:cNvCxnSpPr>
          <p:nvPr/>
        </p:nvCxnSpPr>
        <p:spPr>
          <a:xfrm flipH="1">
            <a:off x="4905060" y="2446474"/>
            <a:ext cx="12111" cy="3651545"/>
          </a:xfrm>
          <a:prstGeom prst="line">
            <a:avLst/>
          </a:prstGeom>
          <a:ln w="19050">
            <a:solidFill>
              <a:srgbClr val="00704A"/>
            </a:solidFill>
            <a:prstDash val="lgDash"/>
            <a:headEnd type="stealth"/>
            <a:tailEnd type="stealth"/>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BE1FFF2-E86C-8C4B-B651-0B382FB7A1E5}"/>
              </a:ext>
            </a:extLst>
          </p:cNvPr>
          <p:cNvSpPr>
            <a:spLocks noGrp="1"/>
          </p:cNvSpPr>
          <p:nvPr>
            <p:ph type="sldNum" sz="quarter" idx="12"/>
          </p:nvPr>
        </p:nvSpPr>
        <p:spPr/>
        <p:txBody>
          <a:bodyPr/>
          <a:lstStyle/>
          <a:p>
            <a:fld id="{F7331210-954E-1448-9CFA-7A4043D6E7E5}" type="slidenum">
              <a:rPr lang="en-US" smtClean="0"/>
              <a:t>7</a:t>
            </a:fld>
            <a:endParaRPr lang="en-US"/>
          </a:p>
        </p:txBody>
      </p:sp>
      <p:sp>
        <p:nvSpPr>
          <p:cNvPr id="23" name="TextBox 22">
            <a:extLst>
              <a:ext uri="{FF2B5EF4-FFF2-40B4-BE49-F238E27FC236}">
                <a16:creationId xmlns:a16="http://schemas.microsoft.com/office/drawing/2014/main" id="{15E55F04-713B-8D43-8574-6981484E76C9}"/>
              </a:ext>
            </a:extLst>
          </p:cNvPr>
          <p:cNvSpPr txBox="1"/>
          <p:nvPr/>
        </p:nvSpPr>
        <p:spPr>
          <a:xfrm>
            <a:off x="10531959" y="404286"/>
            <a:ext cx="1210588" cy="369332"/>
          </a:xfrm>
          <a:prstGeom prst="rect">
            <a:avLst/>
          </a:prstGeom>
          <a:noFill/>
        </p:spPr>
        <p:txBody>
          <a:bodyPr wrap="none" rtlCol="0">
            <a:spAutoFit/>
          </a:bodyPr>
          <a:lstStyle/>
          <a:p>
            <a:r>
              <a:rPr lang="id-ID" dirty="0">
                <a:solidFill>
                  <a:srgbClr val="00704A"/>
                </a:solidFill>
                <a:latin typeface="Arial" panose="020B0604020202020204" pitchFamily="34" charset="0"/>
                <a:cs typeface="Arial" panose="020B0604020202020204" pitchFamily="34" charset="0"/>
              </a:rPr>
              <a:t>Starbucks</a:t>
            </a:r>
            <a:endParaRPr lang="en-US" b="1" dirty="0">
              <a:solidFill>
                <a:srgbClr val="00704A"/>
              </a:solidFill>
              <a:latin typeface="Arial" panose="020B0604020202020204" pitchFamily="34" charset="0"/>
              <a:cs typeface="Arial" panose="020B0604020202020204" pitchFamily="34" charset="0"/>
            </a:endParaRPr>
          </a:p>
        </p:txBody>
      </p:sp>
      <p:pic>
        <p:nvPicPr>
          <p:cNvPr id="25" name="Picture 24">
            <a:extLst>
              <a:ext uri="{FF2B5EF4-FFF2-40B4-BE49-F238E27FC236}">
                <a16:creationId xmlns:a16="http://schemas.microsoft.com/office/drawing/2014/main" id="{FD02D40A-BF0B-4749-A7B7-C1D3B6338374}"/>
              </a:ext>
            </a:extLst>
          </p:cNvPr>
          <p:cNvPicPr>
            <a:picLocks noChangeAspect="1"/>
          </p:cNvPicPr>
          <p:nvPr/>
        </p:nvPicPr>
        <p:blipFill>
          <a:blip r:embed="rId5"/>
          <a:stretch>
            <a:fillRect/>
          </a:stretch>
        </p:blipFill>
        <p:spPr>
          <a:xfrm>
            <a:off x="10206018" y="392205"/>
            <a:ext cx="395773" cy="395773"/>
          </a:xfrm>
          <a:prstGeom prst="rect">
            <a:avLst/>
          </a:prstGeom>
        </p:spPr>
      </p:pic>
    </p:spTree>
    <p:extLst>
      <p:ext uri="{BB962C8B-B14F-4D97-AF65-F5344CB8AC3E}">
        <p14:creationId xmlns:p14="http://schemas.microsoft.com/office/powerpoint/2010/main" val="243786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F750-22C4-D740-AD58-3FC36618E401}"/>
              </a:ext>
            </a:extLst>
          </p:cNvPr>
          <p:cNvSpPr>
            <a:spLocks noGrp="1"/>
          </p:cNvSpPr>
          <p:nvPr>
            <p:ph type="title"/>
          </p:nvPr>
        </p:nvSpPr>
        <p:spPr>
          <a:xfrm>
            <a:off x="1929182" y="1628277"/>
            <a:ext cx="7665068" cy="935854"/>
          </a:xfrm>
        </p:spPr>
        <p:txBody>
          <a:bodyPr>
            <a:noAutofit/>
          </a:bodyPr>
          <a:lstStyle/>
          <a:p>
            <a:r>
              <a:rPr lang="en-US" sz="2800" dirty="0">
                <a:latin typeface="Arial" panose="020B0604020202020204" pitchFamily="34" charset="0"/>
                <a:cs typeface="Arial" panose="020B0604020202020204" pitchFamily="34" charset="0"/>
              </a:rPr>
              <a:t>Why do customers give Starbucks 1-rating scores, and what should we do about them?</a:t>
            </a:r>
          </a:p>
        </p:txBody>
      </p:sp>
      <p:sp>
        <p:nvSpPr>
          <p:cNvPr id="6" name="Rectangle 5">
            <a:extLst>
              <a:ext uri="{FF2B5EF4-FFF2-40B4-BE49-F238E27FC236}">
                <a16:creationId xmlns:a16="http://schemas.microsoft.com/office/drawing/2014/main" id="{B67AFB44-AE89-6F4B-B4C9-0D16E617D77D}"/>
              </a:ext>
            </a:extLst>
          </p:cNvPr>
          <p:cNvSpPr/>
          <p:nvPr/>
        </p:nvSpPr>
        <p:spPr>
          <a:xfrm>
            <a:off x="1868234" y="2911630"/>
            <a:ext cx="523316" cy="93585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bg1">
                    <a:lumMod val="65000"/>
                  </a:schemeClr>
                </a:solidFill>
                <a:latin typeface="Arial" panose="020B0604020202020204" pitchFamily="34" charset="0"/>
                <a:cs typeface="Arial" panose="020B0604020202020204" pitchFamily="34" charset="0"/>
              </a:rPr>
              <a:t>1</a:t>
            </a:r>
          </a:p>
        </p:txBody>
      </p:sp>
      <p:sp>
        <p:nvSpPr>
          <p:cNvPr id="8" name="Rectangle 7">
            <a:extLst>
              <a:ext uri="{FF2B5EF4-FFF2-40B4-BE49-F238E27FC236}">
                <a16:creationId xmlns:a16="http://schemas.microsoft.com/office/drawing/2014/main" id="{4670F763-143C-404B-88E1-DD25EA89A6D8}"/>
              </a:ext>
            </a:extLst>
          </p:cNvPr>
          <p:cNvSpPr/>
          <p:nvPr/>
        </p:nvSpPr>
        <p:spPr>
          <a:xfrm>
            <a:off x="2489299" y="2990194"/>
            <a:ext cx="7044003" cy="693306"/>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bg1">
                    <a:lumMod val="65000"/>
                  </a:schemeClr>
                </a:solidFill>
                <a:latin typeface="Arial" panose="020B0604020202020204" pitchFamily="34" charset="0"/>
                <a:cs typeface="Arial" panose="020B0604020202020204" pitchFamily="34" charset="0"/>
              </a:rPr>
              <a:t>Patterns of 1-rating scores</a:t>
            </a:r>
          </a:p>
          <a:p>
            <a:r>
              <a:rPr lang="en-US" sz="1400" dirty="0">
                <a:solidFill>
                  <a:schemeClr val="bg1">
                    <a:lumMod val="65000"/>
                  </a:schemeClr>
                </a:solidFill>
                <a:latin typeface="Arial" panose="020B0604020202020204" pitchFamily="34" charset="0"/>
                <a:cs typeface="Arial" panose="020B0604020202020204" pitchFamily="34" charset="0"/>
              </a:rPr>
              <a:t>Geographical distribution &amp; reviewers</a:t>
            </a:r>
          </a:p>
        </p:txBody>
      </p:sp>
      <p:sp>
        <p:nvSpPr>
          <p:cNvPr id="28" name="Rectangle 27">
            <a:extLst>
              <a:ext uri="{FF2B5EF4-FFF2-40B4-BE49-F238E27FC236}">
                <a16:creationId xmlns:a16="http://schemas.microsoft.com/office/drawing/2014/main" id="{4FB68D62-CFFC-2A40-B6D9-AB78E4D28A85}"/>
              </a:ext>
            </a:extLst>
          </p:cNvPr>
          <p:cNvSpPr/>
          <p:nvPr/>
        </p:nvSpPr>
        <p:spPr>
          <a:xfrm>
            <a:off x="1868234" y="3867003"/>
            <a:ext cx="523316" cy="93585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tx1"/>
                </a:solidFill>
                <a:latin typeface="Arial" panose="020B0604020202020204" pitchFamily="34" charset="0"/>
                <a:cs typeface="Arial" panose="020B0604020202020204" pitchFamily="34" charset="0"/>
              </a:rPr>
              <a:t>2</a:t>
            </a:r>
          </a:p>
        </p:txBody>
      </p:sp>
      <p:sp>
        <p:nvSpPr>
          <p:cNvPr id="29" name="Rectangle 28">
            <a:extLst>
              <a:ext uri="{FF2B5EF4-FFF2-40B4-BE49-F238E27FC236}">
                <a16:creationId xmlns:a16="http://schemas.microsoft.com/office/drawing/2014/main" id="{ED7EEFF1-E6CE-A84B-B6A4-DD188851353D}"/>
              </a:ext>
            </a:extLst>
          </p:cNvPr>
          <p:cNvSpPr/>
          <p:nvPr/>
        </p:nvSpPr>
        <p:spPr>
          <a:xfrm>
            <a:off x="2489299" y="3945567"/>
            <a:ext cx="7044003" cy="693306"/>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rial" panose="020B0604020202020204" pitchFamily="34" charset="0"/>
                <a:cs typeface="Arial" panose="020B0604020202020204" pitchFamily="34" charset="0"/>
              </a:rPr>
              <a:t>Reviews associated with 1-rating scores</a:t>
            </a:r>
          </a:p>
          <a:p>
            <a:r>
              <a:rPr lang="en-US" sz="1400" dirty="0">
                <a:solidFill>
                  <a:schemeClr val="tx1"/>
                </a:solidFill>
                <a:latin typeface="Arial" panose="020B0604020202020204" pitchFamily="34" charset="0"/>
                <a:cs typeface="Arial" panose="020B0604020202020204" pitchFamily="34" charset="0"/>
              </a:rPr>
              <a:t>Most frequent words &amp; expressions</a:t>
            </a:r>
          </a:p>
        </p:txBody>
      </p:sp>
      <p:sp>
        <p:nvSpPr>
          <p:cNvPr id="11" name="TextBox 10">
            <a:extLst>
              <a:ext uri="{FF2B5EF4-FFF2-40B4-BE49-F238E27FC236}">
                <a16:creationId xmlns:a16="http://schemas.microsoft.com/office/drawing/2014/main" id="{9CFC4F13-9A5A-7342-A7B1-C2B1A9C23BEF}"/>
              </a:ext>
            </a:extLst>
          </p:cNvPr>
          <p:cNvSpPr txBox="1"/>
          <p:nvPr/>
        </p:nvSpPr>
        <p:spPr>
          <a:xfrm>
            <a:off x="1278711" y="477322"/>
            <a:ext cx="1210588" cy="369332"/>
          </a:xfrm>
          <a:prstGeom prst="rect">
            <a:avLst/>
          </a:prstGeom>
          <a:noFill/>
        </p:spPr>
        <p:txBody>
          <a:bodyPr wrap="none" rtlCol="0">
            <a:spAutoFit/>
          </a:bodyPr>
          <a:lstStyle/>
          <a:p>
            <a:r>
              <a:rPr lang="id-ID" dirty="0">
                <a:solidFill>
                  <a:srgbClr val="00704A"/>
                </a:solidFill>
                <a:latin typeface="Arial" panose="020B0604020202020204" pitchFamily="34" charset="0"/>
                <a:cs typeface="Arial" panose="020B0604020202020204" pitchFamily="34" charset="0"/>
              </a:rPr>
              <a:t>Starbucks</a:t>
            </a:r>
            <a:endParaRPr lang="en-US" b="1" dirty="0">
              <a:solidFill>
                <a:srgbClr val="00704A"/>
              </a:solidFill>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39AFB944-1A42-AC4A-9617-9710D3C0624D}"/>
              </a:ext>
            </a:extLst>
          </p:cNvPr>
          <p:cNvPicPr>
            <a:picLocks noChangeAspect="1"/>
          </p:cNvPicPr>
          <p:nvPr/>
        </p:nvPicPr>
        <p:blipFill>
          <a:blip r:embed="rId3"/>
          <a:stretch>
            <a:fillRect/>
          </a:stretch>
        </p:blipFill>
        <p:spPr>
          <a:xfrm>
            <a:off x="952770" y="465241"/>
            <a:ext cx="395773" cy="395773"/>
          </a:xfrm>
          <a:prstGeom prst="rect">
            <a:avLst/>
          </a:prstGeom>
        </p:spPr>
      </p:pic>
      <p:sp>
        <p:nvSpPr>
          <p:cNvPr id="3" name="Slide Number Placeholder 2">
            <a:extLst>
              <a:ext uri="{FF2B5EF4-FFF2-40B4-BE49-F238E27FC236}">
                <a16:creationId xmlns:a16="http://schemas.microsoft.com/office/drawing/2014/main" id="{A90ABE06-3AFC-5A44-A5A0-0B639DD4D9E5}"/>
              </a:ext>
            </a:extLst>
          </p:cNvPr>
          <p:cNvSpPr>
            <a:spLocks noGrp="1"/>
          </p:cNvSpPr>
          <p:nvPr>
            <p:ph type="sldNum" sz="quarter" idx="12"/>
          </p:nvPr>
        </p:nvSpPr>
        <p:spPr/>
        <p:txBody>
          <a:bodyPr/>
          <a:lstStyle/>
          <a:p>
            <a:fld id="{F7331210-954E-1448-9CFA-7A4043D6E7E5}" type="slidenum">
              <a:rPr lang="en-US" smtClean="0"/>
              <a:t>8</a:t>
            </a:fld>
            <a:endParaRPr lang="en-US"/>
          </a:p>
        </p:txBody>
      </p:sp>
    </p:spTree>
    <p:extLst>
      <p:ext uri="{BB962C8B-B14F-4D97-AF65-F5344CB8AC3E}">
        <p14:creationId xmlns:p14="http://schemas.microsoft.com/office/powerpoint/2010/main" val="333019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F750-22C4-D740-AD58-3FC36618E401}"/>
              </a:ext>
            </a:extLst>
          </p:cNvPr>
          <p:cNvSpPr>
            <a:spLocks noGrp="1"/>
          </p:cNvSpPr>
          <p:nvPr>
            <p:ph type="title"/>
          </p:nvPr>
        </p:nvSpPr>
        <p:spPr>
          <a:xfrm>
            <a:off x="454584" y="559498"/>
            <a:ext cx="11278488" cy="568325"/>
          </a:xfrm>
        </p:spPr>
        <p:txBody>
          <a:bodyPr>
            <a:noAutofit/>
          </a:bodyPr>
          <a:lstStyle/>
          <a:p>
            <a:r>
              <a:rPr lang="en-US" sz="2800" dirty="0">
                <a:latin typeface="Arial" panose="020B0604020202020204" pitchFamily="34" charset="0"/>
                <a:cs typeface="Arial" panose="020B0604020202020204" pitchFamily="34" charset="0"/>
              </a:rPr>
              <a:t>Dissatisfaction mainly relates to SB and its product</a:t>
            </a:r>
          </a:p>
        </p:txBody>
      </p:sp>
      <p:sp>
        <p:nvSpPr>
          <p:cNvPr id="4" name="Rectangle 3">
            <a:extLst>
              <a:ext uri="{FF2B5EF4-FFF2-40B4-BE49-F238E27FC236}">
                <a16:creationId xmlns:a16="http://schemas.microsoft.com/office/drawing/2014/main" id="{4AB58BF9-5934-F146-ADB9-B24D81F7175D}"/>
              </a:ext>
            </a:extLst>
          </p:cNvPr>
          <p:cNvSpPr/>
          <p:nvPr/>
        </p:nvSpPr>
        <p:spPr>
          <a:xfrm>
            <a:off x="455892" y="1513840"/>
            <a:ext cx="8190398" cy="46736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t"/>
          <a:lstStyle/>
          <a:p>
            <a:pPr>
              <a:lnSpc>
                <a:spcPct val="120000"/>
              </a:lnSpc>
            </a:pPr>
            <a:endParaRPr lang="en-US" sz="1400" dirty="0">
              <a:solidFill>
                <a:sysClr val="windowText" lastClr="000000"/>
              </a:solidFill>
            </a:endParaRPr>
          </a:p>
        </p:txBody>
      </p:sp>
      <p:sp>
        <p:nvSpPr>
          <p:cNvPr id="6" name="Rectangle 5">
            <a:extLst>
              <a:ext uri="{FF2B5EF4-FFF2-40B4-BE49-F238E27FC236}">
                <a16:creationId xmlns:a16="http://schemas.microsoft.com/office/drawing/2014/main" id="{B67AFB44-AE89-6F4B-B4C9-0D16E617D77D}"/>
              </a:ext>
            </a:extLst>
          </p:cNvPr>
          <p:cNvSpPr/>
          <p:nvPr/>
        </p:nvSpPr>
        <p:spPr>
          <a:xfrm>
            <a:off x="454584" y="1501775"/>
            <a:ext cx="8190399" cy="400050"/>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Arial" panose="020B0604020202020204" pitchFamily="34" charset="0"/>
                <a:cs typeface="Arial" panose="020B0604020202020204" pitchFamily="34" charset="0"/>
              </a:rPr>
              <a:t>‘Starbucks’ and ‘coffee’ appeared 774 and 407 times, respectively</a:t>
            </a:r>
          </a:p>
        </p:txBody>
      </p:sp>
      <p:sp>
        <p:nvSpPr>
          <p:cNvPr id="7" name="Rectangle 6">
            <a:extLst>
              <a:ext uri="{FF2B5EF4-FFF2-40B4-BE49-F238E27FC236}">
                <a16:creationId xmlns:a16="http://schemas.microsoft.com/office/drawing/2014/main" id="{D944BD5E-FC98-CA44-9E21-B618B051BD9C}"/>
              </a:ext>
            </a:extLst>
          </p:cNvPr>
          <p:cNvSpPr/>
          <p:nvPr/>
        </p:nvSpPr>
        <p:spPr>
          <a:xfrm>
            <a:off x="8780663" y="1513840"/>
            <a:ext cx="2952411" cy="467375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t"/>
          <a:lstStyle/>
          <a:p>
            <a:pPr>
              <a:lnSpc>
                <a:spcPct val="120000"/>
              </a:lnSpc>
            </a:pPr>
            <a:endParaRPr lang="en-US" sz="1400" dirty="0">
              <a:solidFill>
                <a:schemeClr val="tx1"/>
              </a:solidFill>
            </a:endParaRPr>
          </a:p>
        </p:txBody>
      </p:sp>
      <p:sp>
        <p:nvSpPr>
          <p:cNvPr id="8" name="Rectangle 7">
            <a:extLst>
              <a:ext uri="{FF2B5EF4-FFF2-40B4-BE49-F238E27FC236}">
                <a16:creationId xmlns:a16="http://schemas.microsoft.com/office/drawing/2014/main" id="{4670F763-143C-404B-88E1-DD25EA89A6D8}"/>
              </a:ext>
            </a:extLst>
          </p:cNvPr>
          <p:cNvSpPr/>
          <p:nvPr/>
        </p:nvSpPr>
        <p:spPr>
          <a:xfrm>
            <a:off x="8780662" y="1501140"/>
            <a:ext cx="2952411" cy="401289"/>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Arial" panose="020B0604020202020204" pitchFamily="34" charset="0"/>
                <a:cs typeface="Arial" panose="020B0604020202020204" pitchFamily="34" charset="0"/>
              </a:rPr>
              <a:t>Insights</a:t>
            </a:r>
          </a:p>
        </p:txBody>
      </p:sp>
      <p:sp>
        <p:nvSpPr>
          <p:cNvPr id="9" name="Rectangle 8">
            <a:extLst>
              <a:ext uri="{FF2B5EF4-FFF2-40B4-BE49-F238E27FC236}">
                <a16:creationId xmlns:a16="http://schemas.microsoft.com/office/drawing/2014/main" id="{5D00DE6A-C954-1A43-8182-5D965F24DA6D}"/>
              </a:ext>
            </a:extLst>
          </p:cNvPr>
          <p:cNvSpPr/>
          <p:nvPr/>
        </p:nvSpPr>
        <p:spPr>
          <a:xfrm>
            <a:off x="8879652" y="1916936"/>
            <a:ext cx="2747197" cy="4439414"/>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The most frequent words can inform which areas the analysis can further focus on or which areas of problems the company should prioritize.</a:t>
            </a:r>
          </a:p>
          <a:p>
            <a:pPr marL="285750" indent="-285750">
              <a:lnSpc>
                <a:spcPct val="120000"/>
              </a:lnSpc>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In addition to ‘Starbucks’ and ‘coffee’, words ‘drink’, ‘store’, and ‘order’ are among the most frequent in customer reviews with a rating score of 1, highlighting aspects of their Starbucks experience, such as </a:t>
            </a:r>
            <a:r>
              <a:rPr lang="en-US" sz="1400" b="1" dirty="0">
                <a:solidFill>
                  <a:srgbClr val="00704A"/>
                </a:solidFill>
                <a:latin typeface="Arial" panose="020B0604020202020204" pitchFamily="34" charset="0"/>
                <a:cs typeface="Arial" panose="020B0604020202020204" pitchFamily="34" charset="0"/>
              </a:rPr>
              <a:t>product quality </a:t>
            </a:r>
            <a:r>
              <a:rPr lang="en-US" sz="1400" dirty="0">
                <a:solidFill>
                  <a:schemeClr val="tx2"/>
                </a:solidFill>
                <a:latin typeface="Arial" panose="020B0604020202020204" pitchFamily="34" charset="0"/>
                <a:cs typeface="Arial" panose="020B0604020202020204" pitchFamily="34" charset="0"/>
              </a:rPr>
              <a:t>(‘coffee’, ‘drink’), and</a:t>
            </a:r>
            <a:r>
              <a:rPr lang="en-US" sz="1400" b="1" dirty="0">
                <a:solidFill>
                  <a:schemeClr val="tx2"/>
                </a:solidFill>
                <a:latin typeface="Arial" panose="020B0604020202020204" pitchFamily="34" charset="0"/>
                <a:cs typeface="Arial" panose="020B0604020202020204" pitchFamily="34" charset="0"/>
              </a:rPr>
              <a:t> </a:t>
            </a:r>
            <a:r>
              <a:rPr lang="en-US" sz="1400" b="1" dirty="0">
                <a:solidFill>
                  <a:srgbClr val="00704A"/>
                </a:solidFill>
                <a:latin typeface="Arial" panose="020B0604020202020204" pitchFamily="34" charset="0"/>
                <a:cs typeface="Arial" panose="020B0604020202020204" pitchFamily="34" charset="0"/>
              </a:rPr>
              <a:t>service</a:t>
            </a:r>
            <a:r>
              <a:rPr lang="en-US" sz="1400" dirty="0">
                <a:solidFill>
                  <a:schemeClr val="tx2"/>
                </a:solidFill>
                <a:latin typeface="Arial" panose="020B0604020202020204" pitchFamily="34" charset="0"/>
                <a:cs typeface="Arial" panose="020B0604020202020204" pitchFamily="34" charset="0"/>
              </a:rPr>
              <a:t> (‘customer’, ‘store’, ‘order’).</a:t>
            </a:r>
          </a:p>
        </p:txBody>
      </p:sp>
      <p:sp>
        <p:nvSpPr>
          <p:cNvPr id="13" name="Rectangle 12">
            <a:extLst>
              <a:ext uri="{FF2B5EF4-FFF2-40B4-BE49-F238E27FC236}">
                <a16:creationId xmlns:a16="http://schemas.microsoft.com/office/drawing/2014/main" id="{C4F88D6C-5ECF-054E-849B-7F23996E0183}"/>
              </a:ext>
            </a:extLst>
          </p:cNvPr>
          <p:cNvSpPr/>
          <p:nvPr/>
        </p:nvSpPr>
        <p:spPr>
          <a:xfrm>
            <a:off x="482078" y="400469"/>
            <a:ext cx="2952411" cy="31805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0704A"/>
                </a:solidFill>
                <a:latin typeface="Arial" panose="020B0604020202020204" pitchFamily="34" charset="0"/>
                <a:cs typeface="Arial" panose="020B0604020202020204" pitchFamily="34" charset="0"/>
              </a:rPr>
              <a:t>Review Content</a:t>
            </a:r>
          </a:p>
        </p:txBody>
      </p:sp>
      <p:pic>
        <p:nvPicPr>
          <p:cNvPr id="14" name="Picture 13">
            <a:extLst>
              <a:ext uri="{FF2B5EF4-FFF2-40B4-BE49-F238E27FC236}">
                <a16:creationId xmlns:a16="http://schemas.microsoft.com/office/drawing/2014/main" id="{FB176B19-8699-1E4E-96CA-7FFBD0CBA732}"/>
              </a:ext>
            </a:extLst>
          </p:cNvPr>
          <p:cNvPicPr>
            <a:picLocks noChangeAspect="1"/>
          </p:cNvPicPr>
          <p:nvPr/>
        </p:nvPicPr>
        <p:blipFill rotWithShape="1">
          <a:blip r:embed="rId3"/>
          <a:srcRect t="8098"/>
          <a:stretch/>
        </p:blipFill>
        <p:spPr>
          <a:xfrm>
            <a:off x="482078" y="1913890"/>
            <a:ext cx="7986516" cy="4294400"/>
          </a:xfrm>
          <a:prstGeom prst="rect">
            <a:avLst/>
          </a:prstGeom>
        </p:spPr>
      </p:pic>
      <p:sp>
        <p:nvSpPr>
          <p:cNvPr id="3" name="Slide Number Placeholder 2">
            <a:extLst>
              <a:ext uri="{FF2B5EF4-FFF2-40B4-BE49-F238E27FC236}">
                <a16:creationId xmlns:a16="http://schemas.microsoft.com/office/drawing/2014/main" id="{86F5F193-73F8-FD41-8455-2D946AB49B4B}"/>
              </a:ext>
            </a:extLst>
          </p:cNvPr>
          <p:cNvSpPr>
            <a:spLocks noGrp="1"/>
          </p:cNvSpPr>
          <p:nvPr>
            <p:ph type="sldNum" sz="quarter" idx="12"/>
          </p:nvPr>
        </p:nvSpPr>
        <p:spPr/>
        <p:txBody>
          <a:bodyPr/>
          <a:lstStyle/>
          <a:p>
            <a:fld id="{F7331210-954E-1448-9CFA-7A4043D6E7E5}" type="slidenum">
              <a:rPr lang="en-US" smtClean="0"/>
              <a:t>9</a:t>
            </a:fld>
            <a:endParaRPr lang="en-US"/>
          </a:p>
        </p:txBody>
      </p:sp>
      <p:sp>
        <p:nvSpPr>
          <p:cNvPr id="12" name="TextBox 11">
            <a:extLst>
              <a:ext uri="{FF2B5EF4-FFF2-40B4-BE49-F238E27FC236}">
                <a16:creationId xmlns:a16="http://schemas.microsoft.com/office/drawing/2014/main" id="{419AE7FE-23F3-C648-B267-8473B2D3B1CB}"/>
              </a:ext>
            </a:extLst>
          </p:cNvPr>
          <p:cNvSpPr txBox="1"/>
          <p:nvPr/>
        </p:nvSpPr>
        <p:spPr>
          <a:xfrm>
            <a:off x="10531959" y="404286"/>
            <a:ext cx="1210588" cy="369332"/>
          </a:xfrm>
          <a:prstGeom prst="rect">
            <a:avLst/>
          </a:prstGeom>
          <a:noFill/>
        </p:spPr>
        <p:txBody>
          <a:bodyPr wrap="none" rtlCol="0">
            <a:spAutoFit/>
          </a:bodyPr>
          <a:lstStyle/>
          <a:p>
            <a:r>
              <a:rPr lang="id-ID" dirty="0">
                <a:solidFill>
                  <a:srgbClr val="00704A"/>
                </a:solidFill>
                <a:latin typeface="Arial" panose="020B0604020202020204" pitchFamily="34" charset="0"/>
                <a:cs typeface="Arial" panose="020B0604020202020204" pitchFamily="34" charset="0"/>
              </a:rPr>
              <a:t>Starbucks</a:t>
            </a:r>
            <a:endParaRPr lang="en-US" b="1" dirty="0">
              <a:solidFill>
                <a:srgbClr val="00704A"/>
              </a:solidFill>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81606C03-E4C3-5C40-A491-AEC3AA697BD8}"/>
              </a:ext>
            </a:extLst>
          </p:cNvPr>
          <p:cNvPicPr>
            <a:picLocks noChangeAspect="1"/>
          </p:cNvPicPr>
          <p:nvPr/>
        </p:nvPicPr>
        <p:blipFill>
          <a:blip r:embed="rId4"/>
          <a:stretch>
            <a:fillRect/>
          </a:stretch>
        </p:blipFill>
        <p:spPr>
          <a:xfrm>
            <a:off x="10206018" y="392205"/>
            <a:ext cx="395773" cy="395773"/>
          </a:xfrm>
          <a:prstGeom prst="rect">
            <a:avLst/>
          </a:prstGeom>
        </p:spPr>
      </p:pic>
      <p:sp>
        <p:nvSpPr>
          <p:cNvPr id="5" name="Rectangle 4">
            <a:extLst>
              <a:ext uri="{FF2B5EF4-FFF2-40B4-BE49-F238E27FC236}">
                <a16:creationId xmlns:a16="http://schemas.microsoft.com/office/drawing/2014/main" id="{0C6CDD2E-3333-0746-A7B3-AF8E3C639F88}"/>
              </a:ext>
            </a:extLst>
          </p:cNvPr>
          <p:cNvSpPr/>
          <p:nvPr/>
        </p:nvSpPr>
        <p:spPr>
          <a:xfrm>
            <a:off x="1034321" y="1901825"/>
            <a:ext cx="7434273" cy="886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C0C37A8-A209-AB41-ADD3-44BC0274B0B2}"/>
              </a:ext>
            </a:extLst>
          </p:cNvPr>
          <p:cNvSpPr txBox="1"/>
          <p:nvPr/>
        </p:nvSpPr>
        <p:spPr>
          <a:xfrm>
            <a:off x="3574472" y="3562758"/>
            <a:ext cx="2363189" cy="800219"/>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Brand name and main product appear </a:t>
            </a:r>
            <a:r>
              <a:rPr lang="en-US" dirty="0">
                <a:solidFill>
                  <a:srgbClr val="00704A"/>
                </a:solidFill>
                <a:latin typeface="Arial" panose="020B0604020202020204" pitchFamily="34" charset="0"/>
                <a:cs typeface="Arial" panose="020B0604020202020204" pitchFamily="34" charset="0"/>
              </a:rPr>
              <a:t>2-3x</a:t>
            </a:r>
            <a:r>
              <a:rPr lang="en-US" sz="1400" dirty="0">
                <a:solidFill>
                  <a:schemeClr val="tx2"/>
                </a:solidFill>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more frequent</a:t>
            </a:r>
          </a:p>
        </p:txBody>
      </p:sp>
      <p:cxnSp>
        <p:nvCxnSpPr>
          <p:cNvPr id="16" name="Elbow Connector 15">
            <a:extLst>
              <a:ext uri="{FF2B5EF4-FFF2-40B4-BE49-F238E27FC236}">
                <a16:creationId xmlns:a16="http://schemas.microsoft.com/office/drawing/2014/main" id="{E2F0BD1E-832B-CB4A-AF61-9B98456DC0D4}"/>
              </a:ext>
            </a:extLst>
          </p:cNvPr>
          <p:cNvCxnSpPr>
            <a:cxnSpLocks/>
            <a:stCxn id="5" idx="2"/>
            <a:endCxn id="10" idx="0"/>
          </p:cNvCxnSpPr>
          <p:nvPr/>
        </p:nvCxnSpPr>
        <p:spPr>
          <a:xfrm rot="16200000" flipH="1">
            <a:off x="4366468" y="3173159"/>
            <a:ext cx="774588" cy="4609"/>
          </a:xfrm>
          <a:prstGeom prst="bentConnector3">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9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YY.Lo2K9L_F8UEFfAjp0R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859</TotalTime>
  <Words>1343</Words>
  <Application>Microsoft Macintosh PowerPoint</Application>
  <PresentationFormat>Widescreen</PresentationFormat>
  <Paragraphs>138</Paragraphs>
  <Slides>12</Slides>
  <Notes>11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Arial</vt:lpstr>
      <vt:lpstr>Calibri</vt:lpstr>
      <vt:lpstr>Calibri Light</vt:lpstr>
      <vt:lpstr>Office Theme</vt:lpstr>
      <vt:lpstr>think-cell Slide</vt:lpstr>
      <vt:lpstr>Navigating Negative Feedback Strategies for Addressing Low Ratings in American Starbucks</vt:lpstr>
      <vt:lpstr>Executive Summary</vt:lpstr>
      <vt:lpstr>PowerPoint Presentation</vt:lpstr>
      <vt:lpstr>PowerPoint Presentation</vt:lpstr>
      <vt:lpstr>Why do customers give Starbucks 1-rating scores, and what should we do about them?</vt:lpstr>
      <vt:lpstr>California (CA) is the main contributor of 1-rating scores</vt:lpstr>
      <vt:lpstr>Despite its prevalence, Linda is unlikely to be the same person</vt:lpstr>
      <vt:lpstr>Why do customers give Starbucks 1-rating scores, and what should we do about them?</vt:lpstr>
      <vt:lpstr>Dissatisfaction mainly relates to SB and its product</vt:lpstr>
      <vt:lpstr>Dissatisfaction occurred in customer visits at shops</vt:lpstr>
      <vt:lpstr>Examples: Visit-related expressions</vt:lpstr>
      <vt:lpstr>Conclusions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Navigating Negative Feedback Strategies for Addressing Low Ratings in American Starbucks</dc:title>
  <dc:creator>Adelia Januarto</dc:creator>
  <cp:lastModifiedBy>Adelia Januarto</cp:lastModifiedBy>
  <cp:revision>13</cp:revision>
  <dcterms:created xsi:type="dcterms:W3CDTF">2024-05-05T10:54:56Z</dcterms:created>
  <dcterms:modified xsi:type="dcterms:W3CDTF">2024-05-16T08:41:50Z</dcterms:modified>
</cp:coreProperties>
</file>