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17" r:id="rId3"/>
    <p:sldId id="288" r:id="rId4"/>
    <p:sldId id="292" r:id="rId5"/>
    <p:sldId id="322" r:id="rId6"/>
    <p:sldId id="260" r:id="rId7"/>
    <p:sldId id="296" r:id="rId8"/>
    <p:sldId id="323" r:id="rId9"/>
    <p:sldId id="299" r:id="rId10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pos="29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779"/>
    <a:srgbClr val="E94848"/>
    <a:srgbClr val="EEECE1"/>
    <a:srgbClr val="A5CB52"/>
    <a:srgbClr val="F2F2F2"/>
    <a:srgbClr val="30B8D8"/>
    <a:srgbClr val="007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5" autoAdjust="0"/>
    <p:restoredTop sz="99755" autoAdjust="0"/>
  </p:normalViewPr>
  <p:slideViewPr>
    <p:cSldViewPr>
      <p:cViewPr varScale="1">
        <p:scale>
          <a:sx n="114" d="100"/>
          <a:sy n="114" d="100"/>
        </p:scale>
        <p:origin x="720" y="82"/>
      </p:cViewPr>
      <p:guideLst>
        <p:guide orient="horz" pos="1618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4D4F-0E9C-4E20-8456-E7D024E17572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7E8F4-36F5-42F3-8BF8-DD642CEEF7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"/>
            <a:ext cx="9144000" cy="5279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47"/>
          <p:cNvSpPr/>
          <p:nvPr userDrawn="1"/>
        </p:nvSpPr>
        <p:spPr>
          <a:xfrm rot="2700000">
            <a:off x="488189" y="379561"/>
            <a:ext cx="216704" cy="216704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47"/>
          <p:cNvSpPr/>
          <p:nvPr userDrawn="1"/>
        </p:nvSpPr>
        <p:spPr>
          <a:xfrm rot="2700000">
            <a:off x="469274" y="712765"/>
            <a:ext cx="108352" cy="108352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47"/>
          <p:cNvSpPr/>
          <p:nvPr userDrawn="1"/>
        </p:nvSpPr>
        <p:spPr>
          <a:xfrm rot="18900000" flipV="1">
            <a:off x="132264" y="388006"/>
            <a:ext cx="298169" cy="298169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47"/>
          <p:cNvSpPr/>
          <p:nvPr userDrawn="1"/>
        </p:nvSpPr>
        <p:spPr>
          <a:xfrm rot="2700000">
            <a:off x="290580" y="602328"/>
            <a:ext cx="136370" cy="136370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2ADA-4250-4FCF-A651-0F312BFFC3F1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1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950112" y="-552328"/>
            <a:ext cx="3197376" cy="15986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2"/>
          <p:cNvSpPr/>
          <p:nvPr/>
        </p:nvSpPr>
        <p:spPr>
          <a:xfrm rot="16200000">
            <a:off x="7135069" y="4083577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92672" y="1595330"/>
            <a:ext cx="55289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</a:t>
            </a:r>
            <a:r>
              <a:rPr lang="zh-CN" altLang="en-US" sz="5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便捷计算器</a:t>
            </a:r>
          </a:p>
        </p:txBody>
      </p:sp>
      <p:sp>
        <p:nvSpPr>
          <p:cNvPr id="118" name="TextBox 4"/>
          <p:cNvSpPr txBox="1"/>
          <p:nvPr/>
        </p:nvSpPr>
        <p:spPr>
          <a:xfrm>
            <a:off x="3621679" y="2587627"/>
            <a:ext cx="375863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小组成员：王凯文  洪林旭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random/>
      </p:transition>
    </mc:Choice>
    <mc:Fallback xmlns=""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000"/>
                            </p:stCondLst>
                            <p:childTnLst>
                              <p:par>
                                <p:cTn id="28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571"/>
                                  </p:iterate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714"/>
                            </p:stCondLst>
                            <p:childTnLst>
                              <p:par>
                                <p:cTn id="294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6" grpId="0" animBg="1"/>
      <p:bldP spid="119" grpId="0" animBg="1"/>
      <p:bldP spid="120" grpId="0" animBg="1"/>
      <p:bldP spid="123" grpId="0" animBg="1"/>
      <p:bldP spid="124" grpId="0" animBg="1"/>
      <p:bldP spid="5" grpId="0"/>
      <p:bldP spid="11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9914" y="1166106"/>
            <a:ext cx="4464496" cy="3277199"/>
            <a:chOff x="611560" y="1735977"/>
            <a:chExt cx="5256584" cy="3277199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611560" y="1735977"/>
              <a:ext cx="4968552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11560" y="2555277"/>
              <a:ext cx="4392488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11560" y="3374577"/>
              <a:ext cx="4248472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11560" y="4193877"/>
              <a:ext cx="4464496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11560" y="5013176"/>
              <a:ext cx="525658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4513278" y="1275606"/>
            <a:ext cx="4195822" cy="505467"/>
            <a:chOff x="562412" y="1277570"/>
            <a:chExt cx="4195822" cy="505467"/>
          </a:xfrm>
        </p:grpSpPr>
        <p:sp>
          <p:nvSpPr>
            <p:cNvPr id="21" name="TextBox 20"/>
            <p:cNvSpPr txBox="1"/>
            <p:nvPr/>
          </p:nvSpPr>
          <p:spPr>
            <a:xfrm>
              <a:off x="562412" y="1530307"/>
              <a:ext cx="4195822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主要用途，适用人群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.....</a:t>
              </a: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gray">
            <a:xfrm>
              <a:off x="562412" y="1277570"/>
              <a:ext cx="2423096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产品介绍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513278" y="2118216"/>
            <a:ext cx="4195822" cy="489978"/>
            <a:chOff x="562412" y="1293059"/>
            <a:chExt cx="4195822" cy="489978"/>
          </a:xfrm>
        </p:grpSpPr>
        <p:sp>
          <p:nvSpPr>
            <p:cNvPr id="51" name="TextBox 50"/>
            <p:cNvSpPr txBox="1"/>
            <p:nvPr/>
          </p:nvSpPr>
          <p:spPr>
            <a:xfrm>
              <a:off x="562412" y="1530307"/>
              <a:ext cx="4195822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计算器的基本运算的实现</a:t>
              </a: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gray">
            <a:xfrm>
              <a:off x="562412" y="1293059"/>
              <a:ext cx="2423096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基本运算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513278" y="2931790"/>
            <a:ext cx="4195822" cy="503525"/>
            <a:chOff x="562412" y="1279512"/>
            <a:chExt cx="4195822" cy="503525"/>
          </a:xfrm>
        </p:grpSpPr>
        <p:sp>
          <p:nvSpPr>
            <p:cNvPr id="54" name="TextBox 53"/>
            <p:cNvSpPr txBox="1"/>
            <p:nvPr/>
          </p:nvSpPr>
          <p:spPr>
            <a:xfrm>
              <a:off x="562412" y="1530307"/>
              <a:ext cx="4195822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分为旅行计算和费用计算</a:t>
              </a:r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gray">
            <a:xfrm>
              <a:off x="562412" y="1279512"/>
              <a:ext cx="2423096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主要功能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07904" y="1191568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707904" y="2010010"/>
            <a:ext cx="710599" cy="773822"/>
            <a:chOff x="550069" y="1100038"/>
            <a:chExt cx="710599" cy="773822"/>
          </a:xfrm>
        </p:grpSpPr>
        <p:sp>
          <p:nvSpPr>
            <p:cNvPr id="98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50069" y="1182919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707904" y="2825056"/>
            <a:ext cx="710599" cy="773822"/>
            <a:chOff x="550069" y="1100038"/>
            <a:chExt cx="710599" cy="7738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1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50069" y="1198061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587366" y="2154432"/>
            <a:ext cx="1701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>
                <a:solidFill>
                  <a:schemeClr val="accent3">
                    <a:lumMod val="75000"/>
                  </a:schemeClr>
                </a:solidFill>
              </a:rPr>
              <a:t>目录</a:t>
            </a:r>
            <a:endParaRPr lang="en-US" altLang="zh-CN" sz="3600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Contents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3661077" y="1978187"/>
            <a:ext cx="2423096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计算器介绍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863408" y="1789656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3443390" y="25634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H_Picture_1"/>
          <p:cNvSpPr/>
          <p:nvPr>
            <p:custDataLst>
              <p:tags r:id="rId2"/>
            </p:custDataLst>
          </p:nvPr>
        </p:nvSpPr>
        <p:spPr>
          <a:xfrm>
            <a:off x="4047154" y="550878"/>
            <a:ext cx="5096845" cy="2092880"/>
          </a:xfrm>
          <a:prstGeom prst="rect">
            <a:avLst/>
          </a:prstGeom>
          <a:blipFill>
            <a:blip r:embed="rId12"/>
            <a:srcRect/>
            <a:stretch>
              <a:fillRect t="-65781" b="-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4" name="组合 3"/>
          <p:cNvGrpSpPr/>
          <p:nvPr/>
        </p:nvGrpSpPr>
        <p:grpSpPr>
          <a:xfrm>
            <a:off x="2797933" y="483518"/>
            <a:ext cx="2312905" cy="2770953"/>
            <a:chOff x="129955" y="483518"/>
            <a:chExt cx="4566914" cy="2770953"/>
          </a:xfrm>
        </p:grpSpPr>
        <p:sp>
          <p:nvSpPr>
            <p:cNvPr id="10" name="MH_Other_1"/>
            <p:cNvSpPr/>
            <p:nvPr>
              <p:custDataLst>
                <p:tags r:id="rId8"/>
              </p:custDataLst>
            </p:nvPr>
          </p:nvSpPr>
          <p:spPr>
            <a:xfrm>
              <a:off x="129955" y="483518"/>
              <a:ext cx="4566914" cy="2770953"/>
            </a:xfrm>
            <a:prstGeom prst="parallelogram">
              <a:avLst/>
            </a:prstGeom>
            <a:gradFill>
              <a:gsLst>
                <a:gs pos="70000">
                  <a:srgbClr val="454545"/>
                </a:gs>
                <a:gs pos="32000">
                  <a:srgbClr val="2D2D2D">
                    <a:lumMod val="100000"/>
                  </a:srgbClr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 useBgFill="1">
          <p:nvSpPr>
            <p:cNvPr id="11" name="MH_Other_2"/>
            <p:cNvSpPr/>
            <p:nvPr>
              <p:custDataLst>
                <p:tags r:id="rId9"/>
              </p:custDataLst>
            </p:nvPr>
          </p:nvSpPr>
          <p:spPr>
            <a:xfrm>
              <a:off x="405004" y="513582"/>
              <a:ext cx="3512275" cy="2740889"/>
            </a:xfrm>
            <a:prstGeom prst="parallelogram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18" name="MH_Picture_2"/>
          <p:cNvSpPr/>
          <p:nvPr>
            <p:custDataLst>
              <p:tags r:id="rId3"/>
            </p:custDataLst>
          </p:nvPr>
        </p:nvSpPr>
        <p:spPr>
          <a:xfrm>
            <a:off x="1" y="3399675"/>
            <a:ext cx="3851920" cy="1776481"/>
          </a:xfrm>
          <a:prstGeom prst="rect">
            <a:avLst/>
          </a:pr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" name="组合 2"/>
          <p:cNvGrpSpPr/>
          <p:nvPr/>
        </p:nvGrpSpPr>
        <p:grpSpPr>
          <a:xfrm>
            <a:off x="2935863" y="2825983"/>
            <a:ext cx="2785229" cy="2626087"/>
            <a:chOff x="4403809" y="2915587"/>
            <a:chExt cx="2785229" cy="2626087"/>
          </a:xfrm>
        </p:grpSpPr>
        <p:sp>
          <p:nvSpPr>
            <p:cNvPr id="15" name="MH_Other_3"/>
            <p:cNvSpPr/>
            <p:nvPr>
              <p:custDataLst>
                <p:tags r:id="rId6"/>
              </p:custDataLst>
            </p:nvPr>
          </p:nvSpPr>
          <p:spPr>
            <a:xfrm>
              <a:off x="4403809" y="3015707"/>
              <a:ext cx="2619050" cy="2477300"/>
            </a:xfrm>
            <a:prstGeom prst="parallelogram">
              <a:avLst/>
            </a:prstGeom>
            <a:gradFill>
              <a:gsLst>
                <a:gs pos="70000">
                  <a:srgbClr val="454545"/>
                </a:gs>
                <a:gs pos="32000">
                  <a:srgbClr val="2D2D2D">
                    <a:lumMod val="100000"/>
                  </a:srgbClr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 useBgFill="1">
          <p:nvSpPr>
            <p:cNvPr id="16" name="MH_Other_4"/>
            <p:cNvSpPr/>
            <p:nvPr>
              <p:custDataLst>
                <p:tags r:id="rId7"/>
              </p:custDataLst>
            </p:nvPr>
          </p:nvSpPr>
          <p:spPr>
            <a:xfrm>
              <a:off x="4863049" y="2915587"/>
              <a:ext cx="2325989" cy="2626087"/>
            </a:xfrm>
            <a:prstGeom prst="parallelogram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19075" y="873125"/>
            <a:ext cx="3782060" cy="2415181"/>
            <a:chOff x="4969857" y="624752"/>
            <a:chExt cx="3110230" cy="2246178"/>
          </a:xfrm>
        </p:grpSpPr>
        <p:sp>
          <p:nvSpPr>
            <p:cNvPr id="31" name="文本框 30"/>
            <p:cNvSpPr txBox="1"/>
            <p:nvPr/>
          </p:nvSpPr>
          <p:spPr>
            <a:xfrm>
              <a:off x="4969857" y="624752"/>
              <a:ext cx="3109624" cy="31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简单介绍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69857" y="982892"/>
              <a:ext cx="3110230" cy="188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本计算器主要是对于每月固定生活费的大学生，通过计算器对每月每天的费用估算，与实际花费情况进行对比，从而判断出当日的消费是否在可掌控的范围内，避免超支。而旅行计算器（通过对温度，汇率等换算）能帮助大学生更好的完成日常的基本旅行</a:t>
              </a:r>
            </a:p>
          </p:txBody>
        </p:sp>
        <p:cxnSp>
          <p:nvCxnSpPr>
            <p:cNvPr id="33" name="PA_直接连接符 30"/>
            <p:cNvCxnSpPr/>
            <p:nvPr>
              <p:custDataLst>
                <p:tags r:id="rId5"/>
              </p:custDataLst>
            </p:nvPr>
          </p:nvCxnSpPr>
          <p:spPr>
            <a:xfrm>
              <a:off x="5066621" y="1056800"/>
              <a:ext cx="892323" cy="0"/>
            </a:xfrm>
            <a:prstGeom prst="line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5721227" y="2992028"/>
            <a:ext cx="3109624" cy="1722459"/>
            <a:chOff x="4832062" y="643802"/>
            <a:chExt cx="3109624" cy="1722459"/>
          </a:xfrm>
        </p:grpSpPr>
        <p:sp>
          <p:nvSpPr>
            <p:cNvPr id="35" name="文本框 34"/>
            <p:cNvSpPr txBox="1"/>
            <p:nvPr/>
          </p:nvSpPr>
          <p:spPr>
            <a:xfrm>
              <a:off x="4832062" y="643802"/>
              <a:ext cx="31096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用途及人群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969857" y="982596"/>
              <a:ext cx="2557873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适用于大部分人群日常的旅行准备及每月日常开销把控，特别是对于大学生而言</a:t>
              </a:r>
            </a:p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7" name="PA_直接连接符 30"/>
            <p:cNvCxnSpPr/>
            <p:nvPr>
              <p:custDataLst>
                <p:tags r:id="rId4"/>
              </p:custDataLst>
            </p:nvPr>
          </p:nvCxnSpPr>
          <p:spPr>
            <a:xfrm>
              <a:off x="5066621" y="1056800"/>
              <a:ext cx="892323" cy="0"/>
            </a:xfrm>
            <a:prstGeom prst="line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1" name="文本框 40"/>
          <p:cNvSpPr txBox="1"/>
          <p:nvPr/>
        </p:nvSpPr>
        <p:spPr>
          <a:xfrm>
            <a:off x="467360" y="-20320"/>
            <a:ext cx="2158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Calculator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3661077" y="1978187"/>
            <a:ext cx="2423096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基础功能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863408" y="1789656"/>
            <a:ext cx="777240" cy="773822"/>
            <a:chOff x="550069" y="1100038"/>
            <a:chExt cx="777240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77724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3443390" y="25634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421640" y="1470660"/>
            <a:ext cx="2526252" cy="1327476"/>
            <a:chOff x="421464" y="1598230"/>
            <a:chExt cx="2526030" cy="442896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503799" y="1751014"/>
              <a:ext cx="2113302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9"/>
            <p:cNvSpPr txBox="1">
              <a:spLocks noChangeArrowheads="1"/>
            </p:cNvSpPr>
            <p:nvPr/>
          </p:nvSpPr>
          <p:spPr bwMode="auto">
            <a:xfrm>
              <a:off x="986614" y="1598230"/>
              <a:ext cx="1518584" cy="122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中黑_GBK" pitchFamily="2" charset="-122"/>
                  <a:ea typeface="方正兰亭中黑_GBK" pitchFamily="2" charset="-122"/>
                  <a:cs typeface="宋体" panose="02010600030101010101" pitchFamily="2" charset="-122"/>
                </a:rPr>
                <a:t>基础功能</a:t>
              </a:r>
            </a:p>
          </p:txBody>
        </p:sp>
        <p:sp>
          <p:nvSpPr>
            <p:cNvPr id="14" name="TextBox 20"/>
            <p:cNvSpPr txBox="1"/>
            <p:nvPr/>
          </p:nvSpPr>
          <p:spPr bwMode="auto">
            <a:xfrm>
              <a:off x="421464" y="1846427"/>
              <a:ext cx="2526030" cy="19469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algn="just">
                <a:defRPr/>
              </a:pP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纤黑简体" pitchFamily="65" charset="-122"/>
                  <a:ea typeface="方正兰亭纤黑简体" pitchFamily="65" charset="-122"/>
                </a:rPr>
                <a:t>sin   cos   tan    cot </a:t>
              </a:r>
            </a:p>
            <a:p>
              <a:pPr algn="just">
                <a:defRPr/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纤黑简体" pitchFamily="65" charset="-122"/>
                  <a:ea typeface="方正兰亭纤黑简体" pitchFamily="65" charset="-122"/>
                </a:rPr>
                <a:t>基本四则运算</a:t>
              </a:r>
            </a:p>
          </p:txBody>
        </p:sp>
      </p:grpSp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3703320" y="2549525"/>
            <a:ext cx="142367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Calculator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2"/>
          <p:cNvGrpSpPr/>
          <p:nvPr/>
        </p:nvGrpSpPr>
        <p:grpSpPr>
          <a:xfrm>
            <a:off x="2730329" y="1252726"/>
            <a:ext cx="3306983" cy="3056338"/>
            <a:chOff x="2584069" y="1592195"/>
            <a:chExt cx="3763541" cy="3478292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 rot="19367479">
              <a:off x="2584069" y="1592195"/>
              <a:ext cx="3763541" cy="3478292"/>
            </a:xfrm>
            <a:custGeom>
              <a:avLst/>
              <a:gdLst>
                <a:gd name="G0" fmla="+- 2978742 0 0"/>
                <a:gd name="G1" fmla="+- -2701147 0 0"/>
                <a:gd name="G2" fmla="+- 2978742 0 -2701147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701147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701147"/>
                <a:gd name="G36" fmla="sin G34 -2701147"/>
                <a:gd name="G37" fmla="+/ -2701147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92 w 21600"/>
                <a:gd name="T5" fmla="*/ 11199 h 21600"/>
                <a:gd name="T6" fmla="*/ 17626 w 21600"/>
                <a:gd name="T7" fmla="*/ 4820 h 21600"/>
                <a:gd name="T8" fmla="*/ 18143 w 21600"/>
                <a:gd name="T9" fmla="*/ 11071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018"/>
                    <a:pt x="17501" y="7297"/>
                    <a:pt x="16328" y="5957"/>
                  </a:cubicBezTo>
                  <a:lnTo>
                    <a:pt x="18924" y="3683"/>
                  </a:lnTo>
                  <a:cubicBezTo>
                    <a:pt x="20649" y="5653"/>
                    <a:pt x="21600" y="8182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WordArt 7"/>
            <p:cNvSpPr>
              <a:spLocks noChangeArrowheads="1" noChangeShapeType="1" noTextEdit="1"/>
            </p:cNvSpPr>
            <p:nvPr/>
          </p:nvSpPr>
          <p:spPr bwMode="gray">
            <a:xfrm rot="3394332">
              <a:off x="3957638" y="2074625"/>
              <a:ext cx="2105025" cy="17716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2808676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0" cap="none" spc="0" normalizeH="0" baseline="0" noProof="0" dirty="0">
                  <a:ln w="6350">
                    <a:noFill/>
                    <a:round/>
                  </a:ln>
                  <a:solidFill>
                    <a:srgbClr val="FFFFFF"/>
                  </a:solidFill>
                  <a:effectLst/>
                  <a:uLnTx/>
                  <a:uFillTx/>
                  <a:latin typeface="方正兰亭中黑_GBK" pitchFamily="2" charset="-122"/>
                  <a:ea typeface="方正兰亭中黑_GBK" pitchFamily="2" charset="-122"/>
                  <a:cs typeface="Arial" panose="020B0604020202020204"/>
                </a:rPr>
                <a:t>旅行计算</a:t>
              </a:r>
            </a:p>
          </p:txBody>
        </p:sp>
      </p:grpSp>
      <p:grpSp>
        <p:nvGrpSpPr>
          <p:cNvPr id="11" name="组合 1"/>
          <p:cNvGrpSpPr/>
          <p:nvPr/>
        </p:nvGrpSpPr>
        <p:grpSpPr>
          <a:xfrm>
            <a:off x="2963736" y="1221526"/>
            <a:ext cx="3307900" cy="3055491"/>
            <a:chOff x="2849700" y="1556687"/>
            <a:chExt cx="3764584" cy="3477329"/>
          </a:xfrm>
        </p:grpSpPr>
        <p:sp>
          <p:nvSpPr>
            <p:cNvPr id="15" name="AutoShape 6"/>
            <p:cNvSpPr>
              <a:spLocks noChangeArrowheads="1"/>
            </p:cNvSpPr>
            <p:nvPr/>
          </p:nvSpPr>
          <p:spPr bwMode="gray">
            <a:xfrm rot="12146960">
              <a:off x="2849700" y="1556687"/>
              <a:ext cx="3764584" cy="3477329"/>
            </a:xfrm>
            <a:custGeom>
              <a:avLst/>
              <a:gdLst>
                <a:gd name="G0" fmla="+- 2978742 0 0"/>
                <a:gd name="G1" fmla="+- -2534030 0 0"/>
                <a:gd name="G2" fmla="+- 2978742 0 -2534030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534030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534030"/>
                <a:gd name="G36" fmla="sin G34 -2534030"/>
                <a:gd name="G37" fmla="+/ -2534030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81 w 21600"/>
                <a:gd name="T5" fmla="*/ 11439 h 21600"/>
                <a:gd name="T6" fmla="*/ 17885 w 21600"/>
                <a:gd name="T7" fmla="*/ 5130 h 21600"/>
                <a:gd name="T8" fmla="*/ 18136 w 21600"/>
                <a:gd name="T9" fmla="*/ 11234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130"/>
                    <a:pt x="17580" y="7511"/>
                    <a:pt x="16538" y="6208"/>
                  </a:cubicBezTo>
                  <a:lnTo>
                    <a:pt x="19232" y="4052"/>
                  </a:lnTo>
                  <a:cubicBezTo>
                    <a:pt x="20765" y="5967"/>
                    <a:pt x="21600" y="8347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solidFill>
              <a:schemeClr val="accent2"/>
            </a:solidFill>
            <a:ln w="3175" cap="flat" cmpd="sng" algn="ctr">
              <a:solidFill>
                <a:srgbClr val="EAEAEA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WordArt 9"/>
            <p:cNvSpPr>
              <a:spLocks noChangeArrowheads="1" noChangeShapeType="1" noTextEdit="1"/>
            </p:cNvSpPr>
            <p:nvPr/>
          </p:nvSpPr>
          <p:spPr bwMode="gray">
            <a:xfrm rot="17984564">
              <a:off x="3069433" y="2134155"/>
              <a:ext cx="2105024" cy="177006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2807259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0" cap="none" spc="0" normalizeH="0" baseline="0" noProof="0" dirty="0">
                  <a:ln w="6350">
                    <a:noFill/>
                    <a:round/>
                  </a:ln>
                  <a:solidFill>
                    <a:schemeClr val="bg1"/>
                  </a:solidFill>
                  <a:effectLst/>
                  <a:uLnTx/>
                  <a:uFillTx/>
                  <a:latin typeface="方正兰亭中黑_GBK" pitchFamily="2" charset="-122"/>
                  <a:ea typeface="方正兰亭中黑_GBK" pitchFamily="2" charset="-122"/>
                  <a:cs typeface="Arial" panose="020B0604020202020204"/>
                </a:rPr>
                <a:t>基础功能</a:t>
              </a:r>
            </a:p>
          </p:txBody>
        </p:sp>
      </p:grpSp>
      <p:grpSp>
        <p:nvGrpSpPr>
          <p:cNvPr id="18" name="组合 3"/>
          <p:cNvGrpSpPr/>
          <p:nvPr/>
        </p:nvGrpSpPr>
        <p:grpSpPr>
          <a:xfrm>
            <a:off x="2947988" y="915566"/>
            <a:ext cx="3055491" cy="3307899"/>
            <a:chOff x="2831777" y="1208487"/>
            <a:chExt cx="3477329" cy="3764584"/>
          </a:xfrm>
        </p:grpSpPr>
        <p:sp>
          <p:nvSpPr>
            <p:cNvPr id="22" name="AutoShape 5"/>
            <p:cNvSpPr>
              <a:spLocks noChangeArrowheads="1"/>
            </p:cNvSpPr>
            <p:nvPr/>
          </p:nvSpPr>
          <p:spPr bwMode="gray">
            <a:xfrm rot="5078397">
              <a:off x="2688150" y="1352114"/>
              <a:ext cx="3764584" cy="3477329"/>
            </a:xfrm>
            <a:custGeom>
              <a:avLst/>
              <a:gdLst>
                <a:gd name="G0" fmla="+- 2978742 0 0"/>
                <a:gd name="G1" fmla="+- -2701274 0 0"/>
                <a:gd name="G2" fmla="+- 2978742 0 -2701274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701274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701274"/>
                <a:gd name="G36" fmla="sin G34 -2701274"/>
                <a:gd name="G37" fmla="+/ -2701274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92 w 21600"/>
                <a:gd name="T5" fmla="*/ 11198 h 21600"/>
                <a:gd name="T6" fmla="*/ 17626 w 21600"/>
                <a:gd name="T7" fmla="*/ 4820 h 21600"/>
                <a:gd name="T8" fmla="*/ 18143 w 21600"/>
                <a:gd name="T9" fmla="*/ 11071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018"/>
                    <a:pt x="17501" y="7297"/>
                    <a:pt x="16327" y="5957"/>
                  </a:cubicBezTo>
                  <a:lnTo>
                    <a:pt x="18923" y="3683"/>
                  </a:lnTo>
                  <a:cubicBezTo>
                    <a:pt x="20648" y="5652"/>
                    <a:pt x="21600" y="8181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175" cap="flat" cmpd="sng" algn="ctr">
              <a:solidFill>
                <a:srgbClr val="2676FF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182880" marR="0" lvl="0" indent="-182880" defTabSz="91440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WordArt 8"/>
            <p:cNvSpPr>
              <a:spLocks noChangeArrowheads="1" noChangeShapeType="1" noTextEdit="1"/>
            </p:cNvSpPr>
            <p:nvPr/>
          </p:nvSpPr>
          <p:spPr bwMode="gray">
            <a:xfrm rot="79672">
              <a:off x="3330576" y="2847737"/>
              <a:ext cx="2474912" cy="17716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Down">
                <a:avLst>
                  <a:gd name="adj" fmla="val 2320405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0" cap="none" spc="0" normalizeH="0" baseline="0" noProof="0" dirty="0">
                  <a:ln w="6350">
                    <a:noFill/>
                    <a:round/>
                  </a:ln>
                  <a:solidFill>
                    <a:schemeClr val="bg1"/>
                  </a:solidFill>
                  <a:effectLst/>
                  <a:uLnTx/>
                  <a:uFillTx/>
                  <a:latin typeface="方正兰亭中黑_GBK" pitchFamily="2" charset="-122"/>
                  <a:ea typeface="方正兰亭中黑_GBK" pitchFamily="2" charset="-122"/>
                  <a:cs typeface="Arial" panose="020B0604020202020204"/>
                </a:rPr>
                <a:t>费用计算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421640" y="0"/>
            <a:ext cx="20123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Calculator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5596A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21705" y="62230"/>
            <a:ext cx="3105150" cy="4393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3660775" y="1978025"/>
            <a:ext cx="2740025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旅行计算及费用把控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863408" y="1789656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3443390" y="25634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duotone>
              <a:prstClr val="black"/>
              <a:srgbClr val="5596A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06490" y="186690"/>
            <a:ext cx="2804795" cy="45897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C74929D-2879-4F93-B385-92AA866A2642}"/>
              </a:ext>
            </a:extLst>
          </p:cNvPr>
          <p:cNvSpPr txBox="1"/>
          <p:nvPr/>
        </p:nvSpPr>
        <p:spPr>
          <a:xfrm>
            <a:off x="611560" y="1131590"/>
            <a:ext cx="54726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旅游助手：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海拔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气压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估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水压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深度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估算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温度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距离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重量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单位换算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汇率换算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航班航程时间估算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时差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预算估计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622431" y="-511446"/>
            <a:ext cx="2637494" cy="150591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2"/>
          <p:cNvSpPr/>
          <p:nvPr/>
        </p:nvSpPr>
        <p:spPr>
          <a:xfrm rot="16200000">
            <a:off x="7135069" y="4083577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84759" y="1595330"/>
            <a:ext cx="577448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</a:p>
        </p:txBody>
      </p:sp>
      <p:sp>
        <p:nvSpPr>
          <p:cNvPr id="118" name="TextBox 4"/>
          <p:cNvSpPr txBox="1"/>
          <p:nvPr/>
        </p:nvSpPr>
        <p:spPr>
          <a:xfrm>
            <a:off x="3520496" y="2549305"/>
            <a:ext cx="375863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random/>
      </p:transition>
    </mc:Choice>
    <mc:Fallback xmlns=""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000"/>
                            </p:stCondLst>
                            <p:childTnLst>
                              <p:par>
                                <p:cTn id="28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571"/>
                                  </p:iterate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142"/>
                            </p:stCondLst>
                            <p:childTnLst>
                              <p:par>
                                <p:cTn id="29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6" grpId="0" animBg="1"/>
      <p:bldP spid="119" grpId="0" animBg="1"/>
      <p:bldP spid="120" grpId="0" animBg="1"/>
      <p:bldP spid="123" grpId="0" animBg="1"/>
      <p:bldP spid="124" grpId="0" animBg="1"/>
      <p:bldP spid="5" grpId="0"/>
      <p:bldP spid="1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ww.99ppt.co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140315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092.025196850394,&quot;width&quot;:7134.6141732283468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428140315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140315"/>
  <p:tag name="MH_LIBRARY" val="GRAPHIC"/>
  <p:tag name="MH_TYPE" val="Pictur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140315"/>
  <p:tag name="MH_LIBRARY" val="GRAPHIC"/>
  <p:tag name="MH_TYPE" val="Pictur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140315"/>
  <p:tag name="MH_LIBRARY" val="GRAPHIC"/>
  <p:tag name="MH_TYPE" val="Other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140315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140315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www.99ppt.com​​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7D98"/>
      </a:accent1>
      <a:accent2>
        <a:srgbClr val="C4CFD9"/>
      </a:accent2>
      <a:accent3>
        <a:srgbClr val="5ABE9E"/>
      </a:accent3>
      <a:accent4>
        <a:srgbClr val="ED6568"/>
      </a:accent4>
      <a:accent5>
        <a:srgbClr val="F9B46A"/>
      </a:accent5>
      <a:accent6>
        <a:srgbClr val="C5E7EB"/>
      </a:accent6>
      <a:hlink>
        <a:srgbClr val="867D98"/>
      </a:hlink>
      <a:folHlink>
        <a:srgbClr val="BFBFBF"/>
      </a:folHlink>
    </a:clrScheme>
    <a:fontScheme name="自定义 6">
      <a:majorFont>
        <a:latin typeface="Arial"/>
        <a:ea typeface="微软雅黑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200</Words>
  <Application>Microsoft Office PowerPoint</Application>
  <PresentationFormat>全屏显示(16:9)</PresentationFormat>
  <Paragraphs>51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 Unicode MS</vt:lpstr>
      <vt:lpstr>Swiss911 XCm BT</vt:lpstr>
      <vt:lpstr>等线</vt:lpstr>
      <vt:lpstr>方正兰亭黑_GBK</vt:lpstr>
      <vt:lpstr>方正兰亭纤黑简体</vt:lpstr>
      <vt:lpstr>方正兰亭中黑_GBK</vt:lpstr>
      <vt:lpstr>黑体</vt:lpstr>
      <vt:lpstr>微软雅黑</vt:lpstr>
      <vt:lpstr>Arial</vt:lpstr>
      <vt:lpstr>Calibri</vt:lpstr>
      <vt:lpstr>Impact</vt:lpstr>
      <vt:lpstr>www.99ppt.com​​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www.99ppt.com</dc:title>
  <dc:creator>www.99ppt.com</dc:creator>
  <cp:lastModifiedBy> </cp:lastModifiedBy>
  <cp:revision>13</cp:revision>
  <dcterms:created xsi:type="dcterms:W3CDTF">2014-09-21T03:23:00Z</dcterms:created>
  <dcterms:modified xsi:type="dcterms:W3CDTF">2020-09-20T14:55:13Z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