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4" r:id="rId9"/>
    <p:sldId id="265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8027-5D6C-484B-BC4A-727EF95A0F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5393-4609-4992-B5A0-625FFA232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21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8027-5D6C-484B-BC4A-727EF95A0F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5393-4609-4992-B5A0-625FFA232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51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8027-5D6C-484B-BC4A-727EF95A0F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5393-4609-4992-B5A0-625FFA232EC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036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8027-5D6C-484B-BC4A-727EF95A0F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5393-4609-4992-B5A0-625FFA232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267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8027-5D6C-484B-BC4A-727EF95A0F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5393-4609-4992-B5A0-625FFA232EC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877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8027-5D6C-484B-BC4A-727EF95A0F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5393-4609-4992-B5A0-625FFA232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456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8027-5D6C-484B-BC4A-727EF95A0F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5393-4609-4992-B5A0-625FFA232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41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8027-5D6C-484B-BC4A-727EF95A0F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5393-4609-4992-B5A0-625FFA232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56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8027-5D6C-484B-BC4A-727EF95A0F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5393-4609-4992-B5A0-625FFA232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76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8027-5D6C-484B-BC4A-727EF95A0F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5393-4609-4992-B5A0-625FFA232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0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8027-5D6C-484B-BC4A-727EF95A0F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5393-4609-4992-B5A0-625FFA232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96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8027-5D6C-484B-BC4A-727EF95A0F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5393-4609-4992-B5A0-625FFA232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3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8027-5D6C-484B-BC4A-727EF95A0F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5393-4609-4992-B5A0-625FFA232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04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8027-5D6C-484B-BC4A-727EF95A0F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5393-4609-4992-B5A0-625FFA232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26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8027-5D6C-484B-BC4A-727EF95A0F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5393-4609-4992-B5A0-625FFA232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71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8027-5D6C-484B-BC4A-727EF95A0F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5393-4609-4992-B5A0-625FFA232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4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8027-5D6C-484B-BC4A-727EF95A0F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515393-4609-4992-B5A0-625FFA232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49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Повышение эффективности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Работы по отделам </a:t>
            </a:r>
            <a:r>
              <a:rPr lang="ru-RU" dirty="0" err="1" smtClean="0"/>
              <a:t>Технолайт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9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7280" y="343808"/>
            <a:ext cx="10058400" cy="415144"/>
          </a:xfrm>
        </p:spPr>
        <p:txBody>
          <a:bodyPr>
            <a:normAutofit/>
          </a:bodyPr>
          <a:lstStyle/>
          <a:p>
            <a:r>
              <a:rPr lang="ru-RU" dirty="0" smtClean="0"/>
              <a:t>Финансовые схемы взаимодействия по отделам</a:t>
            </a:r>
            <a:endParaRPr lang="ru-RU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941560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Варианты взаимодействия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97280" y="1493500"/>
            <a:ext cx="85265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Во всех вариантах далее все спецы, которые работают на 100% на какой-то подразделение, берутся именно в их штат</a:t>
            </a:r>
            <a:r>
              <a:rPr lang="en-US" dirty="0" smtClean="0"/>
              <a:t>. </a:t>
            </a:r>
            <a:r>
              <a:rPr lang="ru-RU" dirty="0" smtClean="0"/>
              <a:t>Любой из вариантов может быть справедлив также и для взаимодействия с ОМ.</a:t>
            </a:r>
          </a:p>
          <a:p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Те люди, которые заняты в </a:t>
            </a:r>
            <a:r>
              <a:rPr lang="en-US" dirty="0" smtClean="0"/>
              <a:t>IT </a:t>
            </a:r>
            <a:r>
              <a:rPr lang="ru-RU" dirty="0" smtClean="0"/>
              <a:t>частично, предполагается указать % предполагаемого вовлечения специалиста вопросами того или иного подразделения. Те отделы, которые пользуются услугами, поставляемыми при взаимодействии этих специалистов, несут расходы по их содержанию в этом примерном процентном соотношении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 smtClean="0"/>
              <a:t>Финансовая схема, при которой подразделения оплачивают услуги привлечения специалистов </a:t>
            </a:r>
            <a:r>
              <a:rPr lang="en-US" dirty="0" smtClean="0"/>
              <a:t>IT. </a:t>
            </a:r>
            <a:r>
              <a:rPr lang="ru-RU" dirty="0" smtClean="0"/>
              <a:t>Сложность в необходимости оценки по каждому сервису. Как едино разовому, так и постоянному.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924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7280" y="343808"/>
            <a:ext cx="10058400" cy="415144"/>
          </a:xfrm>
        </p:spPr>
        <p:txBody>
          <a:bodyPr>
            <a:normAutofit/>
          </a:bodyPr>
          <a:lstStyle/>
          <a:p>
            <a:r>
              <a:rPr lang="ru-RU" dirty="0" smtClean="0"/>
              <a:t>Задачи для повышения эффективности </a:t>
            </a:r>
            <a:r>
              <a:rPr lang="en-US" dirty="0" smtClean="0"/>
              <a:t>IT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941560"/>
            <a:ext cx="180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Внедрение </a:t>
            </a:r>
            <a:r>
              <a:rPr lang="en-US" b="1" dirty="0" smtClean="0"/>
              <a:t>CRM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97280" y="1493500"/>
            <a:ext cx="85265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Первичные задачи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Установка стандартов коммуникации (регистрация обращений, двусторонняя)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Хранение клиентской базы в разрезе работы с ними продавцов (история взаимодействия, в </a:t>
            </a:r>
            <a:r>
              <a:rPr lang="ru-RU" dirty="0" err="1" smtClean="0"/>
              <a:t>т.ч</a:t>
            </a:r>
            <a:r>
              <a:rPr lang="ru-RU" dirty="0" smtClean="0"/>
              <a:t>. записи разговоров, переписок и т.п.)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Стандарты постановки задач в отделах и между отделами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Подключение почты и телефонии в </a:t>
            </a:r>
            <a:r>
              <a:rPr lang="en-US" dirty="0" smtClean="0"/>
              <a:t>CRM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Helpdesk</a:t>
            </a:r>
            <a:r>
              <a:rPr lang="en-US" dirty="0" smtClean="0"/>
              <a:t> – </a:t>
            </a:r>
            <a:r>
              <a:rPr lang="ru-RU" dirty="0" smtClean="0"/>
              <a:t>через </a:t>
            </a:r>
            <a:r>
              <a:rPr lang="en-US" dirty="0" smtClean="0"/>
              <a:t>CRM (</a:t>
            </a:r>
            <a:r>
              <a:rPr lang="ru-RU" dirty="0" smtClean="0"/>
              <a:t>автоматическая регистрация обращений)</a:t>
            </a:r>
          </a:p>
        </p:txBody>
      </p:sp>
    </p:spTree>
    <p:extLst>
      <p:ext uri="{BB962C8B-B14F-4D97-AF65-F5344CB8AC3E}">
        <p14:creationId xmlns:p14="http://schemas.microsoft.com/office/powerpoint/2010/main" val="8522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7280" y="343808"/>
            <a:ext cx="10058400" cy="415144"/>
          </a:xfrm>
        </p:spPr>
        <p:txBody>
          <a:bodyPr>
            <a:normAutofit/>
          </a:bodyPr>
          <a:lstStyle/>
          <a:p>
            <a:r>
              <a:rPr lang="ru-RU" dirty="0" smtClean="0"/>
              <a:t>Чек-лист по результатам общения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94156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Решения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97280" y="1493500"/>
            <a:ext cx="85265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Оснащаем сотрудников гарнитурой? да/нет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Берем ли в штат </a:t>
            </a:r>
            <a:r>
              <a:rPr lang="en-US" dirty="0" smtClean="0"/>
              <a:t>SEO </a:t>
            </a:r>
            <a:r>
              <a:rPr lang="ru-RU" dirty="0" smtClean="0"/>
              <a:t>специалиста? да/нет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Берем ли в штат </a:t>
            </a:r>
            <a:r>
              <a:rPr lang="en-US" smtClean="0"/>
              <a:t>email</a:t>
            </a:r>
            <a:r>
              <a:rPr lang="ru-RU" smtClean="0"/>
              <a:t>-маркетолога</a:t>
            </a:r>
            <a:r>
              <a:rPr lang="ru-RU" dirty="0" smtClean="0"/>
              <a:t>? да/нет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Берем ли в штат </a:t>
            </a:r>
            <a:r>
              <a:rPr lang="en-US" dirty="0" smtClean="0"/>
              <a:t>WEB</a:t>
            </a:r>
            <a:r>
              <a:rPr lang="ru-RU" dirty="0"/>
              <a:t>-</a:t>
            </a:r>
            <a:r>
              <a:rPr lang="ru-RU" dirty="0" smtClean="0"/>
              <a:t>аналитика? да/нет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Принимаем ли схему с переносом обязанностей из </a:t>
            </a:r>
            <a:r>
              <a:rPr lang="en-US" dirty="0" smtClean="0"/>
              <a:t>IT </a:t>
            </a:r>
            <a:r>
              <a:rPr lang="ru-RU" dirty="0" smtClean="0"/>
              <a:t>в ОМ? да/нет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Начинаем работу над внедрением </a:t>
            </a:r>
            <a:r>
              <a:rPr lang="en-US" dirty="0" smtClean="0"/>
              <a:t>CRM? </a:t>
            </a:r>
            <a:r>
              <a:rPr lang="ru-RU" dirty="0"/>
              <a:t>д</a:t>
            </a:r>
            <a:r>
              <a:rPr lang="ru-RU" dirty="0" smtClean="0"/>
              <a:t>а/нет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130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7280" y="343808"/>
            <a:ext cx="10058400" cy="415144"/>
          </a:xfrm>
        </p:spPr>
        <p:txBody>
          <a:bodyPr>
            <a:normAutofit/>
          </a:bodyPr>
          <a:lstStyle/>
          <a:p>
            <a:r>
              <a:rPr lang="ru-RU" dirty="0" smtClean="0"/>
              <a:t>Некоторые Простые шаги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941560"/>
            <a:ext cx="121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Проблема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1385180"/>
            <a:ext cx="9344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Бывает сложно объясниться с сотрудниками других отделов, т.к. они не понимают важности </a:t>
            </a:r>
          </a:p>
          <a:p>
            <a:r>
              <a:rPr lang="ru-RU" dirty="0" smtClean="0"/>
              <a:t>той же демонстрации экрана. 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88230" y="2098895"/>
            <a:ext cx="108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Решение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2585509"/>
            <a:ext cx="103991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а) </a:t>
            </a:r>
            <a:r>
              <a:rPr lang="ru-RU" dirty="0" smtClean="0"/>
              <a:t>оснастить всех </a:t>
            </a:r>
            <a:r>
              <a:rPr lang="ru-RU" dirty="0"/>
              <a:t>сотрудников гарнитурой  (это 800-1000р/ рабочее место)</a:t>
            </a:r>
          </a:p>
          <a:p>
            <a:r>
              <a:rPr lang="ru-RU" dirty="0"/>
              <a:t>б) </a:t>
            </a:r>
            <a:r>
              <a:rPr lang="ru-RU" dirty="0" smtClean="0"/>
              <a:t>распорядиться установить </a:t>
            </a:r>
            <a:r>
              <a:rPr lang="ru-RU" dirty="0"/>
              <a:t>средства видеосвязи на рабочие ПК </a:t>
            </a:r>
          </a:p>
          <a:p>
            <a:r>
              <a:rPr lang="ru-RU" dirty="0"/>
              <a:t>в) </a:t>
            </a:r>
            <a:r>
              <a:rPr lang="ru-RU" dirty="0" smtClean="0"/>
              <a:t>внедрить </a:t>
            </a:r>
            <a:r>
              <a:rPr lang="ru-RU" dirty="0"/>
              <a:t>бы в </a:t>
            </a:r>
            <a:r>
              <a:rPr lang="ru-RU" dirty="0" err="1"/>
              <a:t>хелпдеск</a:t>
            </a:r>
            <a:r>
              <a:rPr lang="ru-RU" dirty="0"/>
              <a:t> тех. помощь в обучении использования этих </a:t>
            </a:r>
            <a:r>
              <a:rPr lang="ru-RU" dirty="0" smtClean="0"/>
              <a:t>инструментов</a:t>
            </a:r>
          </a:p>
          <a:p>
            <a:r>
              <a:rPr lang="ru-RU" dirty="0"/>
              <a:t>г</a:t>
            </a:r>
            <a:r>
              <a:rPr lang="ru-RU" dirty="0" smtClean="0"/>
              <a:t>) внедрить и обучить всех сотрудников компании делать скриншоты с возможностью редактирования </a:t>
            </a:r>
          </a:p>
          <a:p>
            <a:r>
              <a:rPr lang="ru-RU" dirty="0" smtClean="0"/>
              <a:t>картинки </a:t>
            </a:r>
            <a:r>
              <a:rPr lang="en-US" dirty="0" err="1" smtClean="0"/>
              <a:t>Joxi</a:t>
            </a:r>
            <a:r>
              <a:rPr lang="en-US" dirty="0" smtClean="0"/>
              <a:t> </a:t>
            </a:r>
            <a:r>
              <a:rPr lang="ru-RU" dirty="0" smtClean="0"/>
              <a:t>или аналогичные программы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4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7280" y="343808"/>
            <a:ext cx="10058400" cy="415144"/>
          </a:xfrm>
        </p:spPr>
        <p:txBody>
          <a:bodyPr>
            <a:normAutofit/>
          </a:bodyPr>
          <a:lstStyle/>
          <a:p>
            <a:r>
              <a:rPr lang="ru-RU" dirty="0" smtClean="0"/>
              <a:t>Задачи для повышения эффективности </a:t>
            </a:r>
            <a:r>
              <a:rPr lang="en-US" dirty="0" smtClean="0"/>
              <a:t>IT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94156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Задачи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97279" y="1385180"/>
            <a:ext cx="9450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Ведение журнала инцидентов</a:t>
            </a:r>
          </a:p>
          <a:p>
            <a:r>
              <a:rPr lang="ru-RU" dirty="0" smtClean="0"/>
              <a:t>Создание каталога услуг</a:t>
            </a:r>
          </a:p>
          <a:p>
            <a:r>
              <a:rPr lang="ru-RU" dirty="0" smtClean="0"/>
              <a:t>Оценка влияния качества услуг </a:t>
            </a:r>
            <a:r>
              <a:rPr lang="en-US" dirty="0" smtClean="0"/>
              <a:t>IT </a:t>
            </a:r>
            <a:r>
              <a:rPr lang="ru-RU" dirty="0" smtClean="0"/>
              <a:t>на бизнес (простои, падение или перебои качеств</a:t>
            </a:r>
            <a:r>
              <a:rPr lang="ru-RU" dirty="0"/>
              <a:t>а</a:t>
            </a:r>
            <a:r>
              <a:rPr lang="ru-RU" dirty="0" smtClean="0"/>
              <a:t> услуги)</a:t>
            </a:r>
          </a:p>
          <a:p>
            <a:r>
              <a:rPr lang="ru-RU" dirty="0" smtClean="0"/>
              <a:t>Внедрение единой системы уведомлений по проблемам в </a:t>
            </a:r>
            <a:r>
              <a:rPr lang="en-US" dirty="0" smtClean="0"/>
              <a:t>IT</a:t>
            </a:r>
            <a:endParaRPr lang="ru-RU" dirty="0" smtClean="0"/>
          </a:p>
          <a:p>
            <a:r>
              <a:rPr lang="ru-RU" dirty="0" smtClean="0"/>
              <a:t>Внедрение системы по </a:t>
            </a:r>
            <a:r>
              <a:rPr lang="ru-RU" dirty="0" err="1" smtClean="0"/>
              <a:t>логированию</a:t>
            </a:r>
            <a:r>
              <a:rPr lang="ru-RU" dirty="0" smtClean="0"/>
              <a:t> предложений улучшения любых </a:t>
            </a:r>
            <a:r>
              <a:rPr lang="en-US" dirty="0" smtClean="0"/>
              <a:t>IT </a:t>
            </a:r>
            <a:r>
              <a:rPr lang="ru-RU" dirty="0" smtClean="0"/>
              <a:t>услуг</a:t>
            </a:r>
            <a:endParaRPr lang="en-US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Позволит принимать более взвешенные решения по приоритетам проблем, и в целом по задачам для </a:t>
            </a:r>
            <a:r>
              <a:rPr lang="en-US" dirty="0" smtClean="0"/>
              <a:t>IT </a:t>
            </a:r>
            <a:r>
              <a:rPr lang="ru-RU" dirty="0" smtClean="0"/>
              <a:t>отдела</a:t>
            </a:r>
          </a:p>
          <a:p>
            <a:r>
              <a:rPr lang="ru-RU" dirty="0" smtClean="0"/>
              <a:t>Заявки в </a:t>
            </a:r>
            <a:r>
              <a:rPr lang="en-US" dirty="0" smtClean="0"/>
              <a:t>IT </a:t>
            </a:r>
            <a:r>
              <a:rPr lang="ru-RU" dirty="0" smtClean="0"/>
              <a:t>отдел не будут теряться в принципе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97280" y="3974471"/>
            <a:ext cx="13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Что решит?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39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7280" y="343808"/>
            <a:ext cx="10058400" cy="415144"/>
          </a:xfrm>
        </p:spPr>
        <p:txBody>
          <a:bodyPr>
            <a:normAutofit/>
          </a:bodyPr>
          <a:lstStyle/>
          <a:p>
            <a:r>
              <a:rPr lang="ru-RU" dirty="0" smtClean="0"/>
              <a:t>Концентрация отдела проектных разработка на задачах </a:t>
            </a:r>
            <a:r>
              <a:rPr lang="en-US" dirty="0" smtClean="0"/>
              <a:t>IT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06" y="758952"/>
            <a:ext cx="8861532" cy="594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7280" y="343808"/>
            <a:ext cx="10058400" cy="415144"/>
          </a:xfrm>
        </p:spPr>
        <p:txBody>
          <a:bodyPr>
            <a:normAutofit/>
          </a:bodyPr>
          <a:lstStyle/>
          <a:p>
            <a:r>
              <a:rPr lang="ru-RU" dirty="0" smtClean="0"/>
              <a:t>Концентрация отдела проектных разработка на задачах </a:t>
            </a:r>
            <a:r>
              <a:rPr lang="en-US" dirty="0" smtClean="0"/>
              <a:t>IT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449" y="1979503"/>
            <a:ext cx="4248150" cy="369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3840" y="1457608"/>
            <a:ext cx="423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ECOM - </a:t>
            </a:r>
            <a:r>
              <a:rPr lang="ru-RU" b="1" dirty="0"/>
              <a:t>роли, требующие доработки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8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7280" y="343808"/>
            <a:ext cx="10058400" cy="415144"/>
          </a:xfrm>
        </p:spPr>
        <p:txBody>
          <a:bodyPr>
            <a:normAutofit/>
          </a:bodyPr>
          <a:lstStyle/>
          <a:p>
            <a:r>
              <a:rPr lang="ru-RU" dirty="0" smtClean="0"/>
              <a:t>Концентрация </a:t>
            </a:r>
            <a:r>
              <a:rPr lang="ru-RU" dirty="0"/>
              <a:t>отдела проектных разработка на задачах </a:t>
            </a:r>
            <a:r>
              <a:rPr lang="en-US" dirty="0"/>
              <a:t>IT</a:t>
            </a:r>
            <a:endParaRPr lang="ru-RU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941560"/>
            <a:ext cx="629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Передаю некоторый функционал в отдел Маркетинга 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97280" y="1493500"/>
            <a:ext cx="85265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Работы по ведению рекламы в виде перехода Константина в 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Работы по аналитике эффективности продаж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Работы по SEO (с помощью в контроле работ специалиста)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Работы по придумыванию тем, текстов и оформления рассылок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Работы по придумыванию </a:t>
            </a:r>
            <a:r>
              <a:rPr lang="ru-RU" dirty="0" err="1"/>
              <a:t>промобаннеров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Работы по WEB аналитике (с помощью в контроле работ специалиста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97280" y="3485591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Результат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4018505"/>
            <a:ext cx="85265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Отдел проектных разработок сможет концентрироваться именно на проблемах </a:t>
            </a:r>
            <a:r>
              <a:rPr lang="en-US" dirty="0" smtClean="0"/>
              <a:t>IT (</a:t>
            </a:r>
            <a:r>
              <a:rPr lang="ru-RU" dirty="0" smtClean="0"/>
              <a:t>обеспечение работоспособности сервисов, вместо создания многочисленных заплаток по маркетингу, аналитике, ведения рассылок и т.п. с сомнительным качеством в силу отсутствия возможности обучиться.</a:t>
            </a:r>
          </a:p>
          <a:p>
            <a:endParaRPr lang="ru-RU" dirty="0"/>
          </a:p>
          <a:p>
            <a:r>
              <a:rPr lang="ru-RU" dirty="0" smtClean="0"/>
              <a:t>Некоторые функции по тому, как выглядит конечный продукт (Речь о сайтах)  останутся на Косареве, до тех пор, пока ОМ не разрастется до того момента, чтобы на эти продукты брать Владельца продукта.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2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7280" y="343808"/>
            <a:ext cx="10058400" cy="415144"/>
          </a:xfrm>
        </p:spPr>
        <p:txBody>
          <a:bodyPr>
            <a:normAutofit/>
          </a:bodyPr>
          <a:lstStyle/>
          <a:p>
            <a:r>
              <a:rPr lang="ru-RU" dirty="0" smtClean="0"/>
              <a:t>Обоснование найма людей</a:t>
            </a:r>
            <a:endParaRPr lang="ru-RU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941560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SEO </a:t>
            </a:r>
            <a:r>
              <a:rPr lang="ru-RU" b="1" dirty="0" smtClean="0"/>
              <a:t>специалист в штат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97280" y="1493500"/>
            <a:ext cx="8526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80 </a:t>
            </a:r>
            <a:r>
              <a:rPr lang="ru-RU" dirty="0" err="1" smtClean="0"/>
              <a:t>т.р</a:t>
            </a:r>
            <a:r>
              <a:rPr lang="ru-RU" dirty="0" smtClean="0"/>
              <a:t>. Заложено в бюджет на продвижение </a:t>
            </a:r>
            <a:r>
              <a:rPr lang="en-US" dirty="0" smtClean="0"/>
              <a:t>fandeco.ru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40 </a:t>
            </a:r>
            <a:r>
              <a:rPr lang="ru-RU" dirty="0" err="1" smtClean="0"/>
              <a:t>т.р</a:t>
            </a:r>
            <a:r>
              <a:rPr lang="ru-RU" dirty="0" smtClean="0"/>
              <a:t>. Заложено в бюджет на </a:t>
            </a:r>
            <a:r>
              <a:rPr lang="en-US" dirty="0" smtClean="0"/>
              <a:t>technolight.ru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60 </a:t>
            </a:r>
            <a:r>
              <a:rPr lang="ru-RU" dirty="0" err="1" smtClean="0"/>
              <a:t>т.р</a:t>
            </a:r>
            <a:r>
              <a:rPr lang="ru-RU" dirty="0" smtClean="0"/>
              <a:t>. Еще необходимо будет на продвижение </a:t>
            </a:r>
            <a:r>
              <a:rPr lang="en-US" dirty="0" smtClean="0"/>
              <a:t>artelamp.it, divinare.it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97280" y="3974471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Результат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4507385"/>
            <a:ext cx="85265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 такими бюджетами мы получим 2-3 исполнителей, которые будут уделять </a:t>
            </a:r>
            <a:r>
              <a:rPr lang="ru-RU" b="1" dirty="0" smtClean="0"/>
              <a:t>внимания в размере 1-1,5 часа в день </a:t>
            </a:r>
            <a:r>
              <a:rPr lang="ru-RU" dirty="0" smtClean="0"/>
              <a:t>и не иметь полного представления о нашем бизнесе. Взять человека на полный день будет значительно выгоднее. По выхлопу смысл аккумулируемый. Ожидаемый результат +60-80 заказов в месяц спустя полгода из этого канала.</a:t>
            </a:r>
          </a:p>
          <a:p>
            <a:endParaRPr lang="ru-RU" dirty="0"/>
          </a:p>
        </p:txBody>
      </p:sp>
      <p:pic>
        <p:nvPicPr>
          <p:cNvPr id="1026" name="Picture 2" descr="https://tgraph.io/file/c7871f54f5bdb0af31ff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38" y="2599438"/>
            <a:ext cx="1763759" cy="149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9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7280" y="343808"/>
            <a:ext cx="10058400" cy="415144"/>
          </a:xfrm>
        </p:spPr>
        <p:txBody>
          <a:bodyPr>
            <a:normAutofit/>
          </a:bodyPr>
          <a:lstStyle/>
          <a:p>
            <a:r>
              <a:rPr lang="ru-RU" dirty="0" smtClean="0"/>
              <a:t>Обоснование найма людей</a:t>
            </a:r>
            <a:endParaRPr lang="ru-RU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94156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Email </a:t>
            </a:r>
            <a:r>
              <a:rPr lang="ru-RU" b="1" dirty="0" smtClean="0"/>
              <a:t>маркетолог в штат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97280" y="1493500"/>
            <a:ext cx="85265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Стоимость такого спеца около 100-110 </a:t>
            </a:r>
            <a:r>
              <a:rPr lang="ru-RU" dirty="0" err="1" smtClean="0"/>
              <a:t>т.р</a:t>
            </a:r>
            <a:r>
              <a:rPr lang="ru-RU" dirty="0" smtClean="0"/>
              <a:t>. на рынке. Возможно и достаточно легко добавить </a:t>
            </a:r>
            <a:r>
              <a:rPr lang="en-US" dirty="0" smtClean="0"/>
              <a:t>KPI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 «ковровых» бездумных рассылках мы получали 500-900 </a:t>
            </a:r>
            <a:r>
              <a:rPr lang="ru-RU" dirty="0" err="1" smtClean="0"/>
              <a:t>т.р</a:t>
            </a:r>
            <a:r>
              <a:rPr lang="ru-RU" dirty="0" smtClean="0"/>
              <a:t>. входящих заявок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97280" y="3793411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Результат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4326325"/>
            <a:ext cx="85265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Все сходятся во мнении, что если рассылки делать грамотно, то на нашей базе можно выжимать 2 млн. рублей в месяц из этого канала и даже более. Это полностью оправдывает наличие этого спеца. </a:t>
            </a:r>
          </a:p>
          <a:p>
            <a:endParaRPr lang="ru-RU" dirty="0"/>
          </a:p>
          <a:p>
            <a:r>
              <a:rPr lang="ru-RU" dirty="0" smtClean="0"/>
              <a:t>С точки зрения </a:t>
            </a:r>
            <a:r>
              <a:rPr lang="en-US" dirty="0" smtClean="0"/>
              <a:t>IT </a:t>
            </a:r>
            <a:r>
              <a:rPr lang="ru-RU" dirty="0" smtClean="0"/>
              <a:t>у меня все готово для сбора полноценного досье на покупателя. Нужен спец, который будет ломать голову, кому, когда и что предложить, чтобы человек сделал покупку с максимальной вероятностью и чеком.</a:t>
            </a:r>
          </a:p>
          <a:p>
            <a:endParaRPr lang="ru-RU" dirty="0"/>
          </a:p>
        </p:txBody>
      </p:sp>
      <p:pic>
        <p:nvPicPr>
          <p:cNvPr id="2050" name="Picture 2" descr="https://info.omesacreative.ca/hubfs/email-marketing-program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979" y="2693829"/>
            <a:ext cx="2071576" cy="13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4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7280" y="343808"/>
            <a:ext cx="10058400" cy="415144"/>
          </a:xfrm>
        </p:spPr>
        <p:txBody>
          <a:bodyPr>
            <a:normAutofit/>
          </a:bodyPr>
          <a:lstStyle/>
          <a:p>
            <a:r>
              <a:rPr lang="ru-RU" dirty="0" smtClean="0"/>
              <a:t>Обоснование найма людей</a:t>
            </a:r>
            <a:endParaRPr lang="ru-RU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941560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WEB </a:t>
            </a:r>
            <a:r>
              <a:rPr lang="ru-RU" b="1" dirty="0" smtClean="0"/>
              <a:t>аналитик в штат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97280" y="1493500"/>
            <a:ext cx="8526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Стоимость такого спеца около 120-150 </a:t>
            </a:r>
            <a:r>
              <a:rPr lang="ru-RU" dirty="0" err="1" smtClean="0"/>
              <a:t>т.р</a:t>
            </a:r>
            <a:r>
              <a:rPr lang="ru-RU" dirty="0" smtClean="0"/>
              <a:t>. на рынке. Возможно и достаточно легко добавить </a:t>
            </a:r>
            <a:r>
              <a:rPr lang="en-US" dirty="0" smtClean="0"/>
              <a:t>KPI</a:t>
            </a:r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97280" y="232243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Результат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2874379"/>
            <a:ext cx="85265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Задачи </a:t>
            </a:r>
            <a:r>
              <a:rPr lang="en-US" dirty="0" smtClean="0"/>
              <a:t>WEB </a:t>
            </a:r>
            <a:r>
              <a:rPr lang="ru-RU" dirty="0" smtClean="0"/>
              <a:t>аналитика – настройка системы (в первую очередь на </a:t>
            </a:r>
            <a:r>
              <a:rPr lang="en-US" dirty="0" smtClean="0"/>
              <a:t>fandeco.ru), </a:t>
            </a:r>
            <a:r>
              <a:rPr lang="ru-RU" dirty="0" smtClean="0"/>
              <a:t>чтобы хорошо понимать, какие элементы сайта работают хорошо, а какие не очень. Его задача выдвигать гипотезы и проверять их на предмет того, улучшило ли изменение дизайна конверсию. Именно он настраивает тесты и оценивает целесообразность изменений. </a:t>
            </a:r>
          </a:p>
          <a:p>
            <a:endParaRPr lang="ru-RU" dirty="0"/>
          </a:p>
          <a:p>
            <a:r>
              <a:rPr lang="ru-RU" dirty="0" smtClean="0"/>
              <a:t>По моей оценке, в зависимости от квалификации, такой человек может дать прирост в продажах </a:t>
            </a:r>
            <a:r>
              <a:rPr lang="en-US" dirty="0" smtClean="0"/>
              <a:t>fandeco.ru</a:t>
            </a:r>
            <a:r>
              <a:rPr lang="ru-RU" dirty="0" smtClean="0"/>
              <a:t> от 0 до 2 млн. рублей в месяц даже при текущих расходах на рекламу.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3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816</Words>
  <Application>Microsoft Office PowerPoint</Application>
  <PresentationFormat>Широкоэкранный</PresentationFormat>
  <Paragraphs>91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Грань</vt:lpstr>
      <vt:lpstr>Повышение эффективности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WORKGROUP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Повышение эффективности</dc:title>
  <dc:creator>Вячеслав Косарев</dc:creator>
  <cp:lastModifiedBy>Вячеслав Косарев</cp:lastModifiedBy>
  <cp:revision>18</cp:revision>
  <dcterms:created xsi:type="dcterms:W3CDTF">2021-01-15T06:41:07Z</dcterms:created>
  <dcterms:modified xsi:type="dcterms:W3CDTF">2021-01-15T14:37:47Z</dcterms:modified>
</cp:coreProperties>
</file>