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dea9bab0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dea9bab0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dea9bab0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dea9bab0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dea9bab0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dea9bab0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dea9bab0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dea9bab0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dea404a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dea404a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dea9bab0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dea9bab0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dea9bab0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dea9bab0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dea9bab0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dea9bab0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dea9bab0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dea9bab0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dea9bab0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dea9bab0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dea9bab0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dea9bab0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Logging dan Debuging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Menjalankan aplikasi Anda dalam mode debug</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0" name="Google Shape;110;p22"/>
          <p:cNvPicPr preferRelativeResize="0"/>
          <p:nvPr/>
        </p:nvPicPr>
        <p:blipFill>
          <a:blip r:embed="rId3">
            <a:alphaModFix/>
          </a:blip>
          <a:stretch>
            <a:fillRect/>
          </a:stretch>
        </p:blipFill>
        <p:spPr>
          <a:xfrm>
            <a:off x="646225" y="1780601"/>
            <a:ext cx="7694349" cy="3083126"/>
          </a:xfrm>
          <a:prstGeom prst="rect">
            <a:avLst/>
          </a:prstGeom>
          <a:noFill/>
          <a:ln>
            <a:noFill/>
          </a:ln>
        </p:spPr>
      </p:pic>
      <p:pic>
        <p:nvPicPr>
          <p:cNvPr id="111" name="Google Shape;111;p22"/>
          <p:cNvPicPr preferRelativeResize="0"/>
          <p:nvPr/>
        </p:nvPicPr>
        <p:blipFill>
          <a:blip r:embed="rId4">
            <a:alphaModFix/>
          </a:blip>
          <a:stretch>
            <a:fillRect/>
          </a:stretch>
        </p:blipFill>
        <p:spPr>
          <a:xfrm>
            <a:off x="841384" y="1068500"/>
            <a:ext cx="4155342"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Informasi lebih lanjut</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2500"/>
              </a:spcBef>
              <a:spcAft>
                <a:spcPts val="0"/>
              </a:spcAft>
              <a:buClr>
                <a:schemeClr val="dk1"/>
              </a:buClr>
              <a:buSzPts val="1100"/>
              <a:buFont typeface="Arial"/>
              <a:buNone/>
            </a:pPr>
            <a:r>
              <a:rPr lang="en" sz="3600">
                <a:solidFill>
                  <a:srgbClr val="444444"/>
                </a:solidFill>
                <a:latin typeface="Roboto"/>
                <a:ea typeface="Roboto"/>
                <a:cs typeface="Roboto"/>
                <a:sym typeface="Roboto"/>
              </a:rPr>
              <a:t>https://goo.gl/qdJy5E</a:t>
            </a:r>
            <a:endParaRPr sz="3600">
              <a:solidFill>
                <a:srgbClr val="15B0CC"/>
              </a:solidFill>
            </a:endParaRPr>
          </a:p>
          <a:p>
            <a:pPr indent="0" lvl="0" marL="0">
              <a:spcBef>
                <a:spcPts val="17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Latihan Log</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Buku halaman 40 - 43</a:t>
            </a:r>
            <a:endParaRPr b="1" sz="2400"/>
          </a:p>
          <a:p>
            <a:pPr indent="0" lvl="0" marL="0" rtl="0" algn="ctr">
              <a:spcBef>
                <a:spcPts val="1600"/>
              </a:spcBef>
              <a:spcAft>
                <a:spcPts val="0"/>
              </a:spcAft>
              <a:buNone/>
            </a:pPr>
            <a:r>
              <a:rPr lang="en" sz="2400"/>
              <a:t>dan</a:t>
            </a:r>
            <a:endParaRPr sz="2400"/>
          </a:p>
          <a:p>
            <a:pPr indent="0" lvl="0" marL="0" algn="ctr">
              <a:spcBef>
                <a:spcPts val="1600"/>
              </a:spcBef>
              <a:spcAft>
                <a:spcPts val="1600"/>
              </a:spcAft>
              <a:buNone/>
            </a:pPr>
            <a:r>
              <a:rPr lang="en" sz="2400">
                <a:solidFill>
                  <a:srgbClr val="444444"/>
                </a:solidFill>
                <a:latin typeface="Roboto"/>
                <a:ea typeface="Roboto"/>
                <a:cs typeface="Roboto"/>
                <a:sym typeface="Roboto"/>
              </a:rPr>
              <a:t>https://goo.gl/Dyr5MG</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gn="ctr">
              <a:spcBef>
                <a:spcPts val="0"/>
              </a:spcBef>
              <a:spcAft>
                <a:spcPts val="1600"/>
              </a:spcAft>
              <a:buNone/>
            </a:pPr>
            <a:r>
              <a:rPr lang="en" sz="4800"/>
              <a:t>Logging</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Logcat</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90000"/>
              </a:lnSpc>
              <a:spcBef>
                <a:spcPts val="1000"/>
              </a:spcBef>
              <a:spcAft>
                <a:spcPts val="0"/>
              </a:spcAft>
              <a:buNone/>
            </a:pPr>
            <a:r>
              <a:rPr lang="en" sz="2800">
                <a:solidFill>
                  <a:schemeClr val="dk1"/>
                </a:solidFill>
              </a:rPr>
              <a:t>Bagian dari tool di android studio untuk melihat log</a:t>
            </a:r>
            <a:endParaRPr sz="2800">
              <a:solidFill>
                <a:schemeClr val="dk1"/>
              </a:solidFill>
            </a:endParaRPr>
          </a:p>
          <a:p>
            <a:pPr indent="0" lvl="0" marL="0" rtl="0">
              <a:lnSpc>
                <a:spcPct val="90000"/>
              </a:lnSpc>
              <a:spcBef>
                <a:spcPts val="1000"/>
              </a:spcBef>
              <a:spcAft>
                <a:spcPts val="0"/>
              </a:spcAft>
              <a:buClr>
                <a:schemeClr val="dk1"/>
              </a:buClr>
              <a:buSzPts val="1100"/>
              <a:buFont typeface="Arial"/>
              <a:buNone/>
            </a:pPr>
            <a:r>
              <a:t/>
            </a:r>
            <a:endParaRPr sz="2800">
              <a:solidFill>
                <a:schemeClr val="dk1"/>
              </a:solidFill>
            </a:endParaRPr>
          </a:p>
          <a:p>
            <a:pPr indent="0" lvl="0" marL="0">
              <a:spcBef>
                <a:spcPts val="0"/>
              </a:spcBef>
              <a:spcAft>
                <a:spcPts val="1600"/>
              </a:spcAft>
              <a:buNone/>
            </a:pPr>
            <a:r>
              <a:rPr lang="en" sz="2400">
                <a:solidFill>
                  <a:srgbClr val="3C4858"/>
                </a:solidFill>
                <a:highlight>
                  <a:srgbClr val="FFFFFF"/>
                </a:highlight>
                <a:latin typeface="Roboto"/>
                <a:ea typeface="Roboto"/>
                <a:cs typeface="Roboto"/>
                <a:sym typeface="Roboto"/>
              </a:rPr>
              <a:t>Dengan Logcat, kita bisa dengan cepat mengecek error, Warning atau melacak perubahan nilai dari sebuah variable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Jenis jenis Log</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73" name="Google Shape;73;p16"/>
          <p:cNvPicPr preferRelativeResize="0"/>
          <p:nvPr/>
        </p:nvPicPr>
        <p:blipFill>
          <a:blip r:embed="rId3">
            <a:alphaModFix/>
          </a:blip>
          <a:stretch>
            <a:fillRect/>
          </a:stretch>
        </p:blipFill>
        <p:spPr>
          <a:xfrm>
            <a:off x="1296325" y="1317513"/>
            <a:ext cx="6773675" cy="3086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Format pesan log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80" name="Google Shape;80;p17"/>
          <p:cNvPicPr preferRelativeResize="0"/>
          <p:nvPr/>
        </p:nvPicPr>
        <p:blipFill>
          <a:blip r:embed="rId3">
            <a:alphaModFix/>
          </a:blip>
          <a:stretch>
            <a:fillRect/>
          </a:stretch>
        </p:blipFill>
        <p:spPr>
          <a:xfrm>
            <a:off x="710900" y="1553776"/>
            <a:ext cx="7248300" cy="261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Melihat Log</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87" name="Google Shape;87;p18"/>
          <p:cNvPicPr preferRelativeResize="0"/>
          <p:nvPr/>
        </p:nvPicPr>
        <p:blipFill>
          <a:blip r:embed="rId3">
            <a:alphaModFix/>
          </a:blip>
          <a:stretch>
            <a:fillRect/>
          </a:stretch>
        </p:blipFill>
        <p:spPr>
          <a:xfrm>
            <a:off x="1101150" y="1318575"/>
            <a:ext cx="7021621" cy="325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gn="ctr">
              <a:spcBef>
                <a:spcPts val="0"/>
              </a:spcBef>
              <a:spcAft>
                <a:spcPts val="1600"/>
              </a:spcAft>
              <a:buNone/>
            </a:pPr>
            <a:r>
              <a:rPr lang="en" sz="4800"/>
              <a:t>Debugging</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Debugging</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gn="just">
              <a:spcBef>
                <a:spcPts val="0"/>
              </a:spcBef>
              <a:spcAft>
                <a:spcPts val="1600"/>
              </a:spcAft>
              <a:buNone/>
            </a:pPr>
            <a:r>
              <a:rPr lang="en" sz="2400">
                <a:solidFill>
                  <a:srgbClr val="333333"/>
                </a:solidFill>
                <a:highlight>
                  <a:srgbClr val="FFFFFF"/>
                </a:highlight>
              </a:rPr>
              <a:t>Men-debug adalah proses menemukan dan memperbaiki kesalahan (bug) atau perilaku tak terduga dalam kode Anda. Semua kode memiliki bug, mulai dari perilaku yang salah dalam aplikasi, perilaku yang mengonsumsi memori atau sumber daya jaringan secara berlebihan, hingga aplikasi yang membeku atau mogok.</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2400">
                <a:solidFill>
                  <a:srgbClr val="333333"/>
                </a:solidFill>
              </a:rPr>
              <a:t>Bug bisa terjadi karena berbagai alasan:</a:t>
            </a:r>
            <a:endParaRPr sz="2400">
              <a:solidFill>
                <a:srgbClr val="333333"/>
              </a:solidFill>
            </a:endParaRPr>
          </a:p>
          <a:p>
            <a:pPr indent="-381000" lvl="0" marL="457200" rtl="0">
              <a:spcBef>
                <a:spcPts val="1000"/>
              </a:spcBef>
              <a:spcAft>
                <a:spcPts val="0"/>
              </a:spcAft>
              <a:buClr>
                <a:srgbClr val="333333"/>
              </a:buClr>
              <a:buSzPts val="2400"/>
              <a:buChar char="●"/>
            </a:pPr>
            <a:r>
              <a:rPr lang="en" sz="2400">
                <a:solidFill>
                  <a:srgbClr val="333333"/>
                </a:solidFill>
              </a:rPr>
              <a:t>Kesalahan dalam desain atau implementasi Anda.</a:t>
            </a:r>
            <a:endParaRPr sz="2400">
              <a:solidFill>
                <a:srgbClr val="333333"/>
              </a:solidFill>
            </a:endParaRPr>
          </a:p>
          <a:p>
            <a:pPr indent="-381000" lvl="0" marL="457200" rtl="0">
              <a:spcBef>
                <a:spcPts val="0"/>
              </a:spcBef>
              <a:spcAft>
                <a:spcPts val="0"/>
              </a:spcAft>
              <a:buClr>
                <a:srgbClr val="333333"/>
              </a:buClr>
              <a:buSzPts val="2400"/>
              <a:buChar char="●"/>
            </a:pPr>
            <a:r>
              <a:rPr lang="en" sz="2400">
                <a:solidFill>
                  <a:srgbClr val="333333"/>
                </a:solidFill>
              </a:rPr>
              <a:t>Batasan (bug) kerangka kerja Android.</a:t>
            </a:r>
            <a:endParaRPr sz="2400">
              <a:solidFill>
                <a:srgbClr val="333333"/>
              </a:solidFill>
            </a:endParaRPr>
          </a:p>
          <a:p>
            <a:pPr indent="-381000" lvl="0" marL="457200" rtl="0">
              <a:spcBef>
                <a:spcPts val="0"/>
              </a:spcBef>
              <a:spcAft>
                <a:spcPts val="0"/>
              </a:spcAft>
              <a:buClr>
                <a:srgbClr val="333333"/>
              </a:buClr>
              <a:buSzPts val="2400"/>
              <a:buChar char="●"/>
            </a:pPr>
            <a:r>
              <a:rPr lang="en" sz="2400">
                <a:solidFill>
                  <a:srgbClr val="333333"/>
                </a:solidFill>
              </a:rPr>
              <a:t>Tidak adanya persyaratan atau asumsi tentang cara kerja aplikasi yang seharusnya.</a:t>
            </a:r>
            <a:endParaRPr sz="2400">
              <a:solidFill>
                <a:srgbClr val="333333"/>
              </a:solidFill>
            </a:endParaRPr>
          </a:p>
          <a:p>
            <a:pPr indent="-381000" lvl="0" marL="457200" rtl="0">
              <a:spcBef>
                <a:spcPts val="0"/>
              </a:spcBef>
              <a:spcAft>
                <a:spcPts val="0"/>
              </a:spcAft>
              <a:buClr>
                <a:srgbClr val="333333"/>
              </a:buClr>
              <a:buSzPts val="2400"/>
              <a:buChar char="●"/>
            </a:pPr>
            <a:r>
              <a:rPr lang="en" sz="2400">
                <a:solidFill>
                  <a:srgbClr val="333333"/>
                </a:solidFill>
              </a:rPr>
              <a:t>Batasan (atau bug) perangkat</a:t>
            </a:r>
            <a:endParaRPr sz="2400">
              <a:solidFill>
                <a:srgbClr val="333333"/>
              </a:solidFill>
            </a:endParaRPr>
          </a:p>
          <a:p>
            <a:pPr indent="0" lvl="0" marL="0">
              <a:spcBef>
                <a:spcPts val="10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