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0B5E69-D5BB-FB71-B6A1-CAAA287B8346}" name="Fandi" initials="F" userId="5b010f91a17d430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8/10/relationships/authors" Target="author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E56A5-9340-4596-A305-A1B00B4DE9BE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9A7FE-37E1-4294-A885-6BAD09E9AC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931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800" dirty="0">
                <a:effectLst/>
                <a:latin typeface="Segoe UI" panose="020B0502040204020203" pitchFamily="34" charset="0"/>
              </a:rPr>
              <a:t>Pada Model Clustering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nantinya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saya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akan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menampilkan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Ploting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berupa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DENDROGRAM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sebelum</a:t>
            </a:r>
            <a:r>
              <a:rPr lang="en-ID" sz="1800" dirty="0">
                <a:effectLst/>
                <a:latin typeface="Segoe UI" panose="020B0502040204020203" pitchFamily="34" charset="0"/>
              </a:rPr>
              <a:t> Clustering,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kemudian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akan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melakukan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Determining Optimal Cluster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sehingga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mendapatkan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banyaknya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hasil</a:t>
            </a:r>
            <a:r>
              <a:rPr lang="en-ID" sz="1800" dirty="0">
                <a:effectLst/>
                <a:latin typeface="Segoe UI" panose="020B0502040204020203" pitchFamily="34" charset="0"/>
              </a:rPr>
              <a:t> Cluster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terbaik</a:t>
            </a:r>
            <a:r>
              <a:rPr lang="en-ID" sz="1800" dirty="0">
                <a:effectLst/>
                <a:latin typeface="Segoe UI" panose="020B0502040204020203" pitchFamily="34" charset="0"/>
              </a:rPr>
              <a:t>, Serta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Ploting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Dendogram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serta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contoh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data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setelah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dilakukannya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Determining Optimal Cluster </a:t>
            </a:r>
            <a:endParaRPr lang="en-ID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A7FE-37E1-4294-A885-6BAD09E9AC9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876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Ploting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Electric Range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mobil</a:t>
            </a:r>
            <a:r>
              <a:rPr lang="en-US" dirty="0"/>
              <a:t> FIAT dan yang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mobil</a:t>
            </a:r>
            <a:r>
              <a:rPr lang="en-US" dirty="0"/>
              <a:t> Mercedes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A7FE-37E1-4294-A885-6BAD09E9AC9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643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minimum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summary </a:t>
            </a:r>
            <a:r>
              <a:rPr lang="en-US" dirty="0" err="1"/>
              <a:t>dari</a:t>
            </a:r>
            <a:r>
              <a:rPr lang="en-US" dirty="0"/>
              <a:t> baris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kesemua</a:t>
            </a:r>
            <a:r>
              <a:rPr lang="en-US" dirty="0"/>
              <a:t> data set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A7FE-37E1-4294-A885-6BAD09E9AC9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139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korelasi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sendiri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hanya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bisa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menggunakan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tipe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data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bertipe</a:t>
            </a:r>
            <a:r>
              <a:rPr lang="en-ID" sz="1800" dirty="0">
                <a:effectLst/>
                <a:latin typeface="Segoe UI" panose="020B0502040204020203" pitchFamily="34" charset="0"/>
              </a:rPr>
              <a:t> integer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atau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numerik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jadi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dataset yang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dimiliki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harus</a:t>
            </a:r>
            <a:r>
              <a:rPr lang="en-ID" sz="1800" dirty="0">
                <a:effectLst/>
                <a:latin typeface="Segoe UI" panose="020B0502040204020203" pitchFamily="34" charset="0"/>
              </a:rPr>
              <a:t> edit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menjadi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bertipe</a:t>
            </a:r>
            <a:r>
              <a:rPr lang="en-ID" sz="1800" dirty="0">
                <a:effectLst/>
                <a:latin typeface="Segoe UI" panose="020B0502040204020203" pitchFamily="34" charset="0"/>
              </a:rPr>
              <a:t> int/num.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dataset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saya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3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kolom</a:t>
            </a:r>
            <a:r>
              <a:rPr lang="en-ID" sz="1800" dirty="0">
                <a:effectLst/>
                <a:latin typeface="Segoe UI" panose="020B0502040204020203" pitchFamily="34" charset="0"/>
              </a:rPr>
              <a:t> yang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tidak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bertipe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data integer,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jadi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ID" sz="1800" dirty="0">
                <a:effectLst/>
                <a:latin typeface="Segoe UI" panose="020B0502040204020203" pitchFamily="34" charset="0"/>
              </a:rPr>
              <a:t> 3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kolom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tersebut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bakal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dihapus</a:t>
            </a:r>
            <a:r>
              <a:rPr lang="en-ID" sz="1800" dirty="0">
                <a:effectLst/>
                <a:latin typeface="Segoe UI" panose="020B0502040204020203" pitchFamily="34" charset="0"/>
              </a:rPr>
              <a:t>,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jadi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yang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sebelumya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kolomnya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ada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27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menjadi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24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kolom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aja</a:t>
            </a:r>
            <a:endParaRPr lang="en-ID" sz="1800" dirty="0"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A7FE-37E1-4294-A885-6BAD09E9AC9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14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dirty="0">
                <a:effectLst/>
                <a:latin typeface="Segoe UI" panose="020B0502040204020203" pitchFamily="34" charset="0"/>
              </a:rPr>
              <a:t>Sama kaya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Korelasi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untuk</a:t>
            </a:r>
            <a:r>
              <a:rPr lang="en-ID" sz="1800" dirty="0">
                <a:effectLst/>
                <a:latin typeface="Segoe UI" panose="020B0502040204020203" pitchFamily="34" charset="0"/>
              </a:rPr>
              <a:t> Clustering data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hanya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dapat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menggunakan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kolom</a:t>
            </a:r>
            <a:r>
              <a:rPr lang="en-ID" sz="1800" dirty="0">
                <a:effectLst/>
                <a:latin typeface="Segoe UI" panose="020B0502040204020203" pitchFamily="34" charset="0"/>
              </a:rPr>
              <a:t> yang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memiliki</a:t>
            </a:r>
            <a:r>
              <a:rPr lang="en-ID" sz="1800" dirty="0">
                <a:effectLst/>
                <a:latin typeface="Segoe UI" panose="020B0502040204020203" pitchFamily="34" charset="0"/>
              </a:rPr>
              <a:t>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tipe</a:t>
            </a:r>
            <a:r>
              <a:rPr lang="en-ID" sz="1800" dirty="0">
                <a:effectLst/>
                <a:latin typeface="Segoe UI" panose="020B0502040204020203" pitchFamily="34" charset="0"/>
              </a:rPr>
              <a:t> data </a:t>
            </a:r>
            <a:r>
              <a:rPr lang="en-ID" sz="1800" dirty="0" err="1">
                <a:effectLst/>
                <a:latin typeface="Segoe UI" panose="020B0502040204020203" pitchFamily="34" charset="0"/>
              </a:rPr>
              <a:t>berupa</a:t>
            </a:r>
            <a:r>
              <a:rPr lang="en-ID" sz="1800" dirty="0">
                <a:effectLst/>
                <a:latin typeface="Segoe UI" panose="020B0502040204020203" pitchFamily="34" charset="0"/>
              </a:rPr>
              <a:t> number/integer </a:t>
            </a:r>
            <a:endParaRPr lang="en-ID" sz="1800" dirty="0"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9A7FE-37E1-4294-A885-6BAD09E9AC9C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403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DCD5B3-1D6F-7014-B3EB-34BB8247A63B}"/>
              </a:ext>
            </a:extLst>
          </p:cNvPr>
          <p:cNvSpPr/>
          <p:nvPr userDrawn="1"/>
        </p:nvSpPr>
        <p:spPr>
          <a:xfrm>
            <a:off x="294010" y="432228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9E219-B5BF-C7CF-4081-F3F70CC5D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1167C-94BD-16D1-3CE1-50826336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FBE6-C197-CB34-3A14-20A81114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3A4C-03E1-9409-0B93-0AA00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5844-F3AA-0F18-5C7A-843C51BF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777E8-9A6F-2083-D78B-967FC3EC361E}"/>
              </a:ext>
            </a:extLst>
          </p:cNvPr>
          <p:cNvSpPr/>
          <p:nvPr userDrawn="1"/>
        </p:nvSpPr>
        <p:spPr>
          <a:xfrm>
            <a:off x="635899" y="227643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150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315-0C36-B658-D798-95BCE5FA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4BDB2-5136-3207-4F38-9EB3EAB8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D904-7027-98A7-E300-06A9AEC0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305D-13FD-06FA-DC8A-502D7BAA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F68F-B51A-9326-B277-EB850AEE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57E2D5-BBE6-F60C-32C8-F6250894AE92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C28AA-F304-4748-01DB-1823F13ED8B1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551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875E1-3813-D5CE-D8D3-A25404198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B81B2-23D8-B5E1-1B65-EBCB47E5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337B-D0EF-1198-A28A-20B970E1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11E4-91BC-D1BC-718C-B5CC6E0A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11C50-761B-245B-C824-C1BF5C0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A4435-9E03-FDD2-02D5-3152CDD411E4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763B0-D9DD-4EF7-A355-BF2CFDDCBE45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809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12C8-2E8D-D58D-E11B-EF42BC640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46DB4-B2A4-D1F3-74D9-1FA4C7BD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9EF6B-499E-6E33-F9AC-0F40ECF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0DC2-680D-78A1-B20C-804A4DCB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14D65-9463-53E4-28CB-3A849CC4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369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D7D-219D-338A-FEEE-598C1BF2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EB93-05E0-3E83-D589-7F32CFB0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AE97-EBA7-BB74-1CBE-BD147534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8721-BD70-49A9-7919-37BA9D58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E077-A1F2-94E0-3C0D-FE83E004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064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15A0-81EF-1588-42BB-BB619346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432B-AC83-38C1-E0DF-7181A6DA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3AD7-B568-CEBA-6EF9-8B4CF392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EAB8F-4009-70B7-CE9D-21ABB227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0BAD-EC6A-2CE9-5BC0-2D6F36C1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641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E05C-75E5-290F-D687-F2E7F580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6EED-D1E7-30AC-CBD2-2C5BC573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B670-40D4-DF54-E1AE-359F68E66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F12C-5810-7106-95D1-8BCB73B7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390A5-85F1-D4AC-5EA7-8E97DBE0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2C2CA-56D9-F914-4F19-3B54188D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74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B9BC-23C5-9373-5F9E-871E28C9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B8D87-DF35-2D54-35FE-D7ED34816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4FAA-3C12-07D8-0930-DB3FEBD75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729C0-A7BF-C4EE-0B53-CAFC6414A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5A8F00-323F-0573-A72B-B147FF29B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E2C69-D6BE-978D-BE1B-313F0FB2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673A-0940-B782-0873-202E5CD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7E431-2363-7C06-64ED-B4A758A7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098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83E9-81C9-12EF-E3D9-A6713B89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6B3DD-93E0-047D-7425-D43C80E1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F6DD7-3F4B-E45B-83BF-499E0F2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488D-FBEA-822C-6D38-35A58A69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96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FF241-2051-4C4D-475E-AD554D94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7E90-B4D4-690F-82D8-2232BAA6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A95E4-6561-C1F0-6659-BA22A00F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334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E953-7CA0-049A-75B5-EA892D90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30A9-994D-96CC-8162-1AA5116E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08087-9664-5DAA-0548-00CD116C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E0ABC-7648-7668-D8F3-E4843E39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8A301-98E6-1C1E-D773-1F9D6933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A572D-476B-518A-9EB6-0AD13751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15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FA15-BAEE-C37D-88B9-1C072069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0F52-04FA-0B88-2A5D-D425DE81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BFC7-6028-ADD2-507E-B5DD6D6F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1C27-AC99-B711-DD41-8CD5FAE3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5FD3B-1163-2272-3073-B24CFEC1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1E31FA-DA43-584B-E0EB-28C42CBAD638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ED5F7-0504-1CA8-96EE-E08C60D3D3E9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2130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44A0-DBCA-CD80-8052-ECE04E32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F8E44-3EAB-9BB3-F1B6-7A553DFAA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81F5A-F5E2-72F9-94E3-7E202FFB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093EC-4B52-0BEF-7C8C-F5372BF5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2F9-23CC-06B7-78A2-D5BB5FF1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F8FB9-533D-54F2-274E-60F342A2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4217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A465-ADA3-4FDD-26BB-99F23D2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D454-DF33-AE36-C8E7-1A6BE195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B1CC-E3C2-E07E-51E8-A2072454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D3AF7-6214-FE30-C55F-B416AF91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D8B7-ED0C-60A3-9B34-67D40D72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2938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3A304-4F82-1922-EFB2-FCE880D1B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AB09-8E03-E97C-83E1-649FB7354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CE37-8B69-2C1C-14C3-9A519E29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C13E-14EE-F791-9507-EFDD55CD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D1F8-47F4-FFC6-1A15-FFD83F66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801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2629-E954-DC68-749A-DA197618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0158-2F84-2A6D-CCD5-24E63DF3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9434-C358-CB53-3B65-B3A10350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5B10-708E-2D20-D349-26339C1B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364B-F71F-F78F-9349-DB14FD62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54D29-10A2-1349-E8E8-04BB77BA7128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31F56-D68D-16D3-5A6E-AF1960778FD6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807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8B49-02B1-EC3B-2A45-E0E684D8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0A9F-DA2A-B069-89C8-88F2D7998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857A-259E-3996-A18F-3B5992829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4F40-470E-B9E8-59A4-16329564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A2B0-55BA-37EE-325A-F0964827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B08E3-9808-8D4E-225D-846CFEB6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55C688-4057-1808-46AD-ACBDAA58D2A0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6E7EF-E04C-FE5E-2C78-EEB918F21084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46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B1E7-57E9-85E8-E139-400353DB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14596-E8E6-5F93-37E0-434EE39F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DBCD7-80D5-524F-7BA0-0ECBA5017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3ACEE-5152-4C59-C318-FD3D685A7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179F1-203D-3FD8-0285-BD9334E19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B4C18-35B6-3371-A593-A36DB14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5604B-B7A8-0DBC-6F48-52310BF1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C92D-9597-681D-40BE-36CFC466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8FCE7F-4237-92BD-B807-20CBA5C148FD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8C9C8F-6411-27BB-ACC2-0D80020219D8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05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B2CA-920B-EF49-446E-D9B0CD24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9FBF5-983C-2D6E-6C32-DC32721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DC9A7-2FAB-E0DB-FB9B-6F444AB3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F8D85-FFFB-7005-A2D5-DA788E88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3AE1E-C49A-A1F5-2772-0C9EC1ADEB54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ABCD-FCCA-02B4-EECD-0390F2792C47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60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E3ED8-AAB3-934B-D5B6-328FB193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4085F-189F-043E-33AD-2DEBAB8A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12BD7-150E-773A-4D11-D7847623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1E358E-9CA8-D094-8A7F-70B4DB56DED5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94EA6-D5FD-36C2-9040-116753D62E62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28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C7D0-F80A-474D-B1BE-16BC0A55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9299-48A8-3417-A8E1-7CD30E1E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B567A-3214-234E-D8B5-5ED2F8AE6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572FA-1B26-3A8B-E19B-FDA0552D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C4C7-6886-6F05-59F9-67FAD95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00085-6BD6-EAD2-9D01-6138A7CA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B01520-99ED-E55E-A478-4ED2821438E3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790C69-2F1F-5284-B84D-A46C8FF5E199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95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A20A-405A-30BD-3776-24D457D1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353C1-2AC7-74E3-2A86-0C4F21F8B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969AF-FCCF-5260-B21D-5B329D2E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051F7-C30B-91E2-292D-7812E962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4AE7C-390C-1164-616B-093A0CE8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39D8-30EF-5364-8616-3F2941EF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03679-61B5-6222-5229-FA72A8890FF7}"/>
              </a:ext>
            </a:extLst>
          </p:cNvPr>
          <p:cNvSpPr/>
          <p:nvPr userDrawn="1"/>
        </p:nvSpPr>
        <p:spPr>
          <a:xfrm>
            <a:off x="9624126" y="842091"/>
            <a:ext cx="2459979" cy="291313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E6A257-DC58-DC12-2C2C-CE4C17178CB3}"/>
              </a:ext>
            </a:extLst>
          </p:cNvPr>
          <p:cNvSpPr/>
          <p:nvPr userDrawn="1"/>
        </p:nvSpPr>
        <p:spPr>
          <a:xfrm>
            <a:off x="9423850" y="1077441"/>
            <a:ext cx="2362876" cy="2979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1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6D4A9D-7E88-9475-E6A9-EAFD1942BB4C}"/>
              </a:ext>
            </a:extLst>
          </p:cNvPr>
          <p:cNvSpPr/>
          <p:nvPr userDrawn="1"/>
        </p:nvSpPr>
        <p:spPr>
          <a:xfrm>
            <a:off x="0" y="365125"/>
            <a:ext cx="12192000" cy="844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28468-9E5C-7BF5-0B76-670D89A2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F7C68-D195-3052-7855-E725FA94C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F8CE-B0F8-CA4B-3906-2C5E0B509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BA3CD-16B7-4301-9AE1-65466182E923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B931-9408-1C76-E614-081797AB5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9CA2-365B-28B5-359B-AE366B484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720F-2FD3-443C-BB63-C03A8AE63223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223219-3AA6-2E44-BC8A-C69F7409D44A}"/>
              </a:ext>
            </a:extLst>
          </p:cNvPr>
          <p:cNvSpPr txBox="1"/>
          <p:nvPr userDrawn="1"/>
        </p:nvSpPr>
        <p:spPr>
          <a:xfrm>
            <a:off x="9158057" y="5315266"/>
            <a:ext cx="2652943" cy="1177609"/>
          </a:xfrm>
          <a:prstGeom prst="rect">
            <a:avLst/>
          </a:prstGeom>
          <a:blipFill dpi="0" rotWithShape="1">
            <a:blip r:embed="rId13">
              <a:alphaModFix amt="60000"/>
            </a:blip>
            <a:srcRect/>
            <a:stretch>
              <a:fillRect t="25000"/>
            </a:stretch>
          </a:blipFill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6264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9E00A-0BFF-D3B0-3A42-60F110E2A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A1DD5-90E1-EDA4-9F0A-3592C5BC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77B3-C4E4-24AA-1969-829F96AC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577D-CC50-40CD-A8E6-B83800288456}" type="datetimeFigureOut">
              <a:rPr lang="en-ID" smtClean="0"/>
              <a:t>21/01/2023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05BD-A49C-8F67-4B6A-38C8760F6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E912-714D-4519-93DD-532453DA0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21C47-AA4D-4B72-92FA-0F12B90A8E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86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hamedalishiha/electric-vehic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30F-BE35-D6FD-2EC8-72CDF83E9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1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 Listrik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Klusterisasinya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DF5B-BBD6-7DB7-EA2A-853775978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0031" y="5962996"/>
            <a:ext cx="3893975" cy="480527"/>
          </a:xfrm>
        </p:spPr>
        <p:txBody>
          <a:bodyPr/>
          <a:lstStyle/>
          <a:p>
            <a:r>
              <a:rPr lang="en-US" dirty="0"/>
              <a:t>Batch </a:t>
            </a:r>
            <a:r>
              <a:rPr lang="en-US" dirty="0" err="1"/>
              <a:t>Oktober</a:t>
            </a:r>
            <a:r>
              <a:rPr lang="en-US" dirty="0"/>
              <a:t> 2022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CA7C0-C4BF-2ED8-AD66-A980ECE2EC9E}"/>
              </a:ext>
            </a:extLst>
          </p:cNvPr>
          <p:cNvSpPr txBox="1"/>
          <p:nvPr/>
        </p:nvSpPr>
        <p:spPr>
          <a:xfrm>
            <a:off x="8117632" y="414477"/>
            <a:ext cx="4945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ID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E21DE-F17F-3312-F3BE-FCDF75DBACCA}"/>
              </a:ext>
            </a:extLst>
          </p:cNvPr>
          <p:cNvSpPr txBox="1"/>
          <p:nvPr/>
        </p:nvSpPr>
        <p:spPr>
          <a:xfrm>
            <a:off x="1524000" y="5962996"/>
            <a:ext cx="200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Fandi Prasetyo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20606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5B48-3272-22AD-AC24-77D9E085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KORELASI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13F3ED-9FC3-1D6F-DE72-B588B0F0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1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Bivariate data </a:t>
            </a:r>
            <a:r>
              <a:rPr lang="en-US" dirty="0" err="1"/>
              <a:t>Analys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variable </a:t>
            </a:r>
            <a:r>
              <a:rPr lang="en-US" dirty="0" err="1"/>
              <a:t>dengan</a:t>
            </a:r>
            <a:r>
              <a:rPr lang="en-US" dirty="0"/>
              <a:t> variable </a:t>
            </a:r>
            <a:r>
              <a:rPr lang="en-US" dirty="0" err="1"/>
              <a:t>lainnya</a:t>
            </a:r>
            <a:r>
              <a:rPr lang="en-US" dirty="0"/>
              <a:t> 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(minus, </a:t>
            </a:r>
            <a:r>
              <a:rPr lang="en-US" dirty="0" err="1"/>
              <a:t>dibawah</a:t>
            </a:r>
            <a:r>
              <a:rPr lang="en-US" dirty="0"/>
              <a:t> 0)</a:t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(</a:t>
            </a:r>
            <a:r>
              <a:rPr lang="en-US" dirty="0" err="1"/>
              <a:t>dibawah</a:t>
            </a:r>
            <a:r>
              <a:rPr lang="en-US" dirty="0"/>
              <a:t> 1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mendekati</a:t>
            </a:r>
            <a:r>
              <a:rPr lang="en-US" dirty="0"/>
              <a:t> 0)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Searah</a:t>
            </a:r>
            <a:r>
              <a:rPr lang="en-US" dirty="0"/>
              <a:t> (</a:t>
            </a:r>
            <a:r>
              <a:rPr lang="en-US" dirty="0" err="1"/>
              <a:t>mendekati</a:t>
            </a:r>
            <a:r>
              <a:rPr lang="en-US" dirty="0"/>
              <a:t> 1 </a:t>
            </a:r>
            <a:r>
              <a:rPr lang="en-US" dirty="0" err="1"/>
              <a:t>sd</a:t>
            </a:r>
            <a:r>
              <a:rPr lang="en-US" dirty="0"/>
              <a:t> 1)</a:t>
            </a:r>
            <a:br>
              <a:rPr lang="en-US" dirty="0"/>
            </a:b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226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526E-E31F-89BC-D72B-F1EC86F3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KORELASI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09F07-8E78-2A00-5233-58716191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013" y="1580695"/>
            <a:ext cx="6953029" cy="47956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C54219-BAE1-B546-5D24-E05CDAAE7C46}"/>
              </a:ext>
            </a:extLst>
          </p:cNvPr>
          <p:cNvSpPr txBox="1"/>
          <p:nvPr/>
        </p:nvSpPr>
        <p:spPr>
          <a:xfrm>
            <a:off x="7682593" y="1585683"/>
            <a:ext cx="4019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Acceleration.0...100.km.h)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0.009513124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terbalik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(Acceleration.0...100.km.h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Top.Speed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-0.8724949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Korelasi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berhubungan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(Length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0.8590183</a:t>
            </a:r>
          </a:p>
        </p:txBody>
      </p:sp>
    </p:spTree>
    <p:extLst>
      <p:ext uri="{BB962C8B-B14F-4D97-AF65-F5344CB8AC3E}">
        <p14:creationId xmlns:p14="http://schemas.microsoft.com/office/powerpoint/2010/main" val="26289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5847-A825-8B58-210B-59C22FD5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 (</a:t>
            </a:r>
            <a:r>
              <a:rPr lang="en-ID" b="1" i="0" dirty="0">
                <a:solidFill>
                  <a:schemeClr val="bg1"/>
                </a:solidFill>
                <a:effectLst/>
                <a:latin typeface="sohne"/>
              </a:rPr>
              <a:t>Hierarchical Clustering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FA08-91B7-2EA5-DE59-CF96C7E47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7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Clustering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Final Project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ID" i="0" dirty="0">
                <a:effectLst/>
                <a:latin typeface="sohne"/>
              </a:rPr>
              <a:t>Hierarchical Clustering </a:t>
            </a:r>
            <a:r>
              <a:rPr lang="en-US" dirty="0"/>
              <a:t>Model </a:t>
            </a:r>
            <a:r>
              <a:rPr lang="en-ID" i="0" dirty="0">
                <a:effectLst/>
                <a:latin typeface="sohne"/>
              </a:rPr>
              <a:t>dan </a:t>
            </a:r>
            <a:r>
              <a:rPr lang="en-ID" i="0" dirty="0" err="1">
                <a:effectLst/>
                <a:latin typeface="sohne"/>
              </a:rPr>
              <a:t>dalam</a:t>
            </a:r>
            <a:r>
              <a:rPr lang="en-ID" i="0" dirty="0">
                <a:effectLst/>
                <a:latin typeface="sohne"/>
              </a:rPr>
              <a:t> dataset </a:t>
            </a:r>
            <a:r>
              <a:rPr lang="en-ID" i="0" dirty="0" err="1">
                <a:effectLst/>
                <a:latin typeface="sohne"/>
              </a:rPr>
              <a:t>mobil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listrik</a:t>
            </a:r>
            <a:r>
              <a:rPr lang="en-ID" i="0" dirty="0">
                <a:effectLst/>
                <a:latin typeface="sohne"/>
              </a:rPr>
              <a:t> yang </a:t>
            </a:r>
            <a:r>
              <a:rPr lang="en-ID" i="0" dirty="0" err="1">
                <a:effectLst/>
                <a:latin typeface="sohne"/>
              </a:rPr>
              <a:t>saya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gunakan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saya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hanya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mengambil</a:t>
            </a:r>
            <a:r>
              <a:rPr lang="en-ID" i="0" dirty="0">
                <a:effectLst/>
                <a:latin typeface="sohne"/>
              </a:rPr>
              <a:t> 3 data </a:t>
            </a:r>
            <a:r>
              <a:rPr lang="en-ID" i="0" dirty="0" err="1">
                <a:effectLst/>
                <a:latin typeface="sohne"/>
              </a:rPr>
              <a:t>yaitu</a:t>
            </a:r>
            <a:r>
              <a:rPr lang="en-ID" i="0" dirty="0">
                <a:effectLst/>
                <a:latin typeface="sohne"/>
              </a:rPr>
              <a:t> :</a:t>
            </a:r>
          </a:p>
          <a:p>
            <a:pPr marL="0" indent="0">
              <a:buNone/>
            </a:pPr>
            <a:endParaRPr lang="en-ID" i="0" dirty="0">
              <a:effectLst/>
              <a:latin typeface="sohne"/>
            </a:endParaRPr>
          </a:p>
          <a:p>
            <a:pPr marL="0" indent="0">
              <a:buNone/>
            </a:pPr>
            <a:r>
              <a:rPr lang="en-ID" i="0" dirty="0">
                <a:effectLst/>
                <a:latin typeface="sohne"/>
              </a:rPr>
              <a:t>1. Top Speed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sohne"/>
              </a:rPr>
              <a:t>2. Electric Range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sohne"/>
              </a:rPr>
              <a:t>3. Total Power</a:t>
            </a:r>
            <a:br>
              <a:rPr lang="en-ID" i="0" dirty="0">
                <a:effectLst/>
                <a:latin typeface="sohne"/>
              </a:rPr>
            </a:br>
            <a:br>
              <a:rPr lang="en-ID" i="0" dirty="0">
                <a:effectLst/>
                <a:latin typeface="sohne"/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848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BCE6-5A68-169B-CACF-21DCC88F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 (</a:t>
            </a:r>
            <a:r>
              <a:rPr lang="en-ID" b="1" i="0" dirty="0">
                <a:solidFill>
                  <a:schemeClr val="bg1"/>
                </a:solidFill>
                <a:effectLst/>
                <a:latin typeface="sohne"/>
              </a:rPr>
              <a:t>Hierarchical Clustering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037ED-2E52-9E4D-0D44-696E32BEE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01" y="1577975"/>
            <a:ext cx="8530889" cy="4489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E989AF-2858-B327-44BB-B889A67387CD}"/>
              </a:ext>
            </a:extLst>
          </p:cNvPr>
          <p:cNvSpPr txBox="1"/>
          <p:nvPr/>
        </p:nvSpPr>
        <p:spPr>
          <a:xfrm>
            <a:off x="7877175" y="1577975"/>
            <a:ext cx="41814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194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data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sohne"/>
              </a:rPr>
              <a:t>1. Top Speed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sohne"/>
              </a:rPr>
              <a:t>2. Electric Range</a:t>
            </a:r>
          </a:p>
          <a:p>
            <a:pPr marL="0" indent="0">
              <a:buNone/>
            </a:pPr>
            <a:r>
              <a:rPr lang="en-ID" i="0" dirty="0">
                <a:effectLst/>
                <a:latin typeface="sohne"/>
              </a:rPr>
              <a:t>3. Total Power</a:t>
            </a:r>
            <a:br>
              <a:rPr lang="en-ID" i="0" dirty="0">
                <a:effectLst/>
                <a:latin typeface="sohne"/>
              </a:rPr>
            </a:br>
            <a:br>
              <a:rPr lang="en-ID" i="0" dirty="0">
                <a:effectLst/>
                <a:latin typeface="sohne"/>
              </a:rPr>
            </a:br>
            <a:r>
              <a:rPr lang="en-ID" i="0" dirty="0" err="1">
                <a:effectLst/>
                <a:latin typeface="sohne"/>
              </a:rPr>
              <a:t>Untuk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membagi</a:t>
            </a:r>
            <a:r>
              <a:rPr lang="en-ID" i="0" dirty="0">
                <a:effectLst/>
                <a:latin typeface="sohne"/>
              </a:rPr>
              <a:t> Cluster yang optimal </a:t>
            </a:r>
            <a:r>
              <a:rPr lang="en-ID" i="0" dirty="0" err="1">
                <a:effectLst/>
                <a:latin typeface="sohne"/>
              </a:rPr>
              <a:t>akan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menggunakan</a:t>
            </a:r>
            <a:r>
              <a:rPr lang="en-ID" i="0" dirty="0">
                <a:effectLst/>
                <a:latin typeface="sohne"/>
              </a:rPr>
              <a:t> 2 </a:t>
            </a:r>
            <a:r>
              <a:rPr lang="en-ID" i="0" dirty="0" err="1">
                <a:effectLst/>
                <a:latin typeface="sohne"/>
              </a:rPr>
              <a:t>metode</a:t>
            </a:r>
            <a:r>
              <a:rPr lang="en-ID" i="0" dirty="0">
                <a:effectLst/>
                <a:latin typeface="sohne"/>
              </a:rPr>
              <a:t> </a:t>
            </a:r>
            <a:r>
              <a:rPr lang="en-ID" i="0" dirty="0" err="1">
                <a:effectLst/>
                <a:latin typeface="sohne"/>
              </a:rPr>
              <a:t>yaitu</a:t>
            </a:r>
            <a:r>
              <a:rPr lang="en-ID" i="0" dirty="0">
                <a:effectLst/>
                <a:latin typeface="sohne"/>
              </a:rPr>
              <a:t> Elbow dan Silhouette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087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99F6-7708-D142-FBD1-4F59D054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 (</a:t>
            </a:r>
            <a:r>
              <a:rPr lang="en-ID" b="1" i="0" dirty="0">
                <a:solidFill>
                  <a:schemeClr val="bg1"/>
                </a:solidFill>
                <a:effectLst/>
                <a:latin typeface="sohne"/>
              </a:rPr>
              <a:t>Hierarchical Clustering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B4B7-7E1C-0862-8A9E-A74D22AF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Metode</a:t>
            </a:r>
            <a:r>
              <a:rPr lang="en-US" dirty="0"/>
              <a:t> Determining Optimal Cluster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yaitu</a:t>
            </a:r>
            <a:r>
              <a:rPr lang="en-US" dirty="0"/>
              <a:t>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Elbow Method (WSS)</a:t>
            </a:r>
            <a:br>
              <a:rPr lang="en-US" dirty="0"/>
            </a:br>
            <a:r>
              <a:rPr lang="en-US" dirty="0"/>
              <a:t>2. Silhouette Method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2588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A17D-4477-42B7-55DD-2CBCEE8B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 (</a:t>
            </a:r>
            <a:r>
              <a:rPr lang="en-ID" b="1" i="0" dirty="0">
                <a:solidFill>
                  <a:schemeClr val="bg1"/>
                </a:solidFill>
                <a:effectLst/>
                <a:latin typeface="sohne"/>
              </a:rPr>
              <a:t>Hierarchical Clustering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5B7FB-26CF-11CD-041A-56D31475E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582" y="2343848"/>
            <a:ext cx="5283994" cy="31823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EA8E9-7502-F790-AECB-45F588E719C9}"/>
              </a:ext>
            </a:extLst>
          </p:cNvPr>
          <p:cNvSpPr txBox="1"/>
          <p:nvPr/>
        </p:nvSpPr>
        <p:spPr>
          <a:xfrm>
            <a:off x="926306" y="1321356"/>
            <a:ext cx="3255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Elbow Method (WSS)</a:t>
            </a:r>
            <a:endParaRPr lang="en-ID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2AE4-1CD4-876B-7EFF-83F50CD89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3848"/>
            <a:ext cx="5792120" cy="318231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72E6B-37F3-A721-6FCB-4B36D0553EC6}"/>
              </a:ext>
            </a:extLst>
          </p:cNvPr>
          <p:cNvCxnSpPr/>
          <p:nvPr/>
        </p:nvCxnSpPr>
        <p:spPr>
          <a:xfrm>
            <a:off x="5920708" y="1228725"/>
            <a:ext cx="0" cy="562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1B57EA-D395-A082-3C95-FFBE3900F9C4}"/>
              </a:ext>
            </a:extLst>
          </p:cNvPr>
          <p:cNvSpPr txBox="1"/>
          <p:nvPr/>
        </p:nvSpPr>
        <p:spPr>
          <a:xfrm>
            <a:off x="6096000" y="1331836"/>
            <a:ext cx="2959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Silhouette Method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2311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50F0-6CA4-F5DD-C8E9-24C0FB6F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 (</a:t>
            </a:r>
            <a:r>
              <a:rPr lang="en-ID" b="1" i="0" dirty="0">
                <a:solidFill>
                  <a:schemeClr val="bg1"/>
                </a:solidFill>
                <a:effectLst/>
                <a:latin typeface="sohne"/>
              </a:rPr>
              <a:t>Hierarchical Clustering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24E10-DBD3-704F-FCA2-9517792F0C84}"/>
              </a:ext>
            </a:extLst>
          </p:cNvPr>
          <p:cNvSpPr txBox="1"/>
          <p:nvPr/>
        </p:nvSpPr>
        <p:spPr>
          <a:xfrm>
            <a:off x="8413956" y="2081584"/>
            <a:ext cx="3456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Metode</a:t>
            </a:r>
            <a:r>
              <a:rPr lang="en-US" dirty="0"/>
              <a:t> yang Determining Optimal Cluster, </a:t>
            </a:r>
            <a:r>
              <a:rPr lang="en-US" dirty="0" err="1"/>
              <a:t>mendapatkan</a:t>
            </a:r>
            <a:r>
              <a:rPr lang="en-US" dirty="0"/>
              <a:t> Cluster yang optimal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 Cluster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0DC57-8446-48FF-4463-87C5CF1E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1953" cy="4351338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8F2FA-92E3-567D-00A9-1D87D056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825625"/>
            <a:ext cx="7423354" cy="428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55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1839-8895-6D92-149F-4CD69100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CLUSTERING (</a:t>
            </a:r>
            <a:r>
              <a:rPr lang="en-ID" b="1" i="0" dirty="0">
                <a:solidFill>
                  <a:schemeClr val="bg1"/>
                </a:solidFill>
                <a:effectLst/>
                <a:latin typeface="sohne"/>
              </a:rPr>
              <a:t>Hierarchical Clustering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4DF0-81F7-B47A-7534-F4A0375BE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</a:t>
            </a:r>
            <a:r>
              <a:rPr lang="en-US" dirty="0" err="1"/>
              <a:t>Clusternya</a:t>
            </a:r>
            <a:r>
              <a:rPr lang="en-US" dirty="0"/>
              <a:t> :</a:t>
            </a:r>
            <a:br>
              <a:rPr lang="en-US" dirty="0"/>
            </a:br>
            <a:br>
              <a:rPr lang="en-US" dirty="0"/>
            </a:b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42D35F-8B77-E010-CAB6-23B2B4F6F10E}"/>
              </a:ext>
            </a:extLst>
          </p:cNvPr>
          <p:cNvSpPr txBox="1"/>
          <p:nvPr/>
        </p:nvSpPr>
        <p:spPr>
          <a:xfrm>
            <a:off x="1164440" y="5782829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1</a:t>
            </a:r>
            <a:endParaRPr lang="en-ID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02B5D3-6C3B-382E-8EE8-BB3D75CCF504}"/>
              </a:ext>
            </a:extLst>
          </p:cNvPr>
          <p:cNvSpPr txBox="1"/>
          <p:nvPr/>
        </p:nvSpPr>
        <p:spPr>
          <a:xfrm>
            <a:off x="2962122" y="5787455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2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D78B6-6FFC-B6B5-B3A4-C353AECA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1592"/>
            <a:ext cx="1662436" cy="276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6EA9A-9686-DFA8-F0F2-6B4DCAE7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882" y="2942557"/>
            <a:ext cx="1662436" cy="2644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2E887-0609-45DA-CBF2-16201F7F6C6A}"/>
              </a:ext>
            </a:extLst>
          </p:cNvPr>
          <p:cNvSpPr txBox="1"/>
          <p:nvPr/>
        </p:nvSpPr>
        <p:spPr>
          <a:xfrm>
            <a:off x="4759804" y="5783980"/>
            <a:ext cx="100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Cluster 3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4CE43-7DEF-E018-737A-E6EC6037EA64}"/>
              </a:ext>
            </a:extLst>
          </p:cNvPr>
          <p:cNvSpPr txBox="1"/>
          <p:nvPr/>
        </p:nvSpPr>
        <p:spPr>
          <a:xfrm>
            <a:off x="6559428" y="5807631"/>
            <a:ext cx="100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Cluster 4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5B7F6-37D7-03BA-EDC3-3A19D00873C7}"/>
              </a:ext>
            </a:extLst>
          </p:cNvPr>
          <p:cNvSpPr txBox="1"/>
          <p:nvPr/>
        </p:nvSpPr>
        <p:spPr>
          <a:xfrm>
            <a:off x="8484153" y="5780304"/>
            <a:ext cx="100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Cluster 5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31823F-7FCB-20B2-C615-2C6BEB276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564" y="2904454"/>
            <a:ext cx="1662436" cy="2743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026228-7DA1-7B48-1DCC-BA086A4EE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188" y="2923505"/>
            <a:ext cx="1662436" cy="26824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207BDC-0BB3-F558-1DAE-A9EF9CFF0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8928" y="2885402"/>
            <a:ext cx="1920406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BF8C6-03DE-74EC-C8F0-94C21973D0F9}"/>
              </a:ext>
            </a:extLst>
          </p:cNvPr>
          <p:cNvSpPr txBox="1"/>
          <p:nvPr/>
        </p:nvSpPr>
        <p:spPr>
          <a:xfrm>
            <a:off x="4277033" y="3075490"/>
            <a:ext cx="37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  <a:endParaRPr lang="en-ID" sz="5400" b="1" dirty="0"/>
          </a:p>
        </p:txBody>
      </p:sp>
    </p:spTree>
    <p:extLst>
      <p:ext uri="{BB962C8B-B14F-4D97-AF65-F5344CB8AC3E}">
        <p14:creationId xmlns:p14="http://schemas.microsoft.com/office/powerpoint/2010/main" val="318641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19D6-9025-0B53-0049-DA316A64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DATASET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D2C1D-FFC4-F931-3B7D-6B9163A9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dataset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Kaggle di : 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2"/>
              </a:rPr>
              <a:t>https://www.kaggle.com/datasets/mohamedalishiha/electric-vehicles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dataset </a:t>
            </a:r>
            <a:r>
              <a:rPr lang="en-US" dirty="0" err="1"/>
              <a:t>adalah</a:t>
            </a:r>
            <a:r>
              <a:rPr lang="en-US" dirty="0"/>
              <a:t> : evdataset.csv yang </a:t>
            </a:r>
            <a:r>
              <a:rPr lang="en-US" dirty="0" err="1"/>
              <a:t>berisi</a:t>
            </a:r>
            <a:r>
              <a:rPr lang="en-US" dirty="0"/>
              <a:t> data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di </a:t>
            </a:r>
            <a:r>
              <a:rPr lang="en-US" dirty="0" err="1"/>
              <a:t>eropa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dataset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(194) data dan (27) </a:t>
            </a:r>
            <a:r>
              <a:rPr lang="en-US" dirty="0" err="1"/>
              <a:t>kolom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Untuk</a:t>
            </a:r>
            <a:r>
              <a:rPr lang="en-US" dirty="0"/>
              <a:t> Visual </a:t>
            </a:r>
            <a:r>
              <a:rPr lang="en-US" dirty="0" err="1"/>
              <a:t>pemograman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pemograman</a:t>
            </a:r>
            <a:r>
              <a:rPr lang="en-US" dirty="0"/>
              <a:t> R </a:t>
            </a:r>
            <a:r>
              <a:rPr lang="en-US" dirty="0" err="1"/>
              <a:t>dengan</a:t>
            </a:r>
            <a:r>
              <a:rPr lang="en-US" dirty="0"/>
              <a:t> tools (RStudio)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230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3BB-6A4C-F6B8-39B4-E86834E3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MATERI FINAL PROJECT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0639-9C52-28D9-8B4B-E3B67958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320"/>
            <a:ext cx="10515600" cy="4351338"/>
          </a:xfrm>
        </p:spPr>
        <p:txBody>
          <a:bodyPr/>
          <a:lstStyle/>
          <a:p>
            <a:r>
              <a:rPr lang="en-US" dirty="0"/>
              <a:t>Model</a:t>
            </a:r>
          </a:p>
          <a:p>
            <a:r>
              <a:rPr lang="en-US" dirty="0"/>
              <a:t>PLOT &amp; KORELASI</a:t>
            </a:r>
          </a:p>
          <a:p>
            <a:r>
              <a:rPr lang="en-US" dirty="0"/>
              <a:t>CLUSTERING (</a:t>
            </a:r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Hierarchical Clustering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594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8725-9EFC-F7DD-93E2-1D958C1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AF5D-7176-F13A-1AF0-B049142F5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Model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dataset </a:t>
            </a:r>
            <a:r>
              <a:rPr lang="en-US" dirty="0" err="1"/>
              <a:t>evdataset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Clustering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</a:t>
            </a:r>
            <a:r>
              <a:rPr lang="en-ID" b="1" i="0" dirty="0">
                <a:solidFill>
                  <a:srgbClr val="292929"/>
                </a:solidFill>
                <a:effectLst/>
                <a:latin typeface="sohne"/>
              </a:rPr>
              <a:t>Hierarchical Clustering</a:t>
            </a:r>
            <a:r>
              <a:rPr lang="en-US" dirty="0"/>
              <a:t>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558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CC96-BFFD-A9B0-1E82-558F1631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PLOT &amp; KORELASI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29B19-CAA8-AFE6-A056-DEEF2FD4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Univariate Analysis data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dan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data.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Ploting</a:t>
            </a:r>
            <a:r>
              <a:rPr lang="en-US" dirty="0"/>
              <a:t> dan </a:t>
            </a:r>
            <a:r>
              <a:rPr lang="en-US" dirty="0" err="1"/>
              <a:t>Peforma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Electric Range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Ploting</a:t>
            </a:r>
            <a:r>
              <a:rPr lang="en-US" dirty="0"/>
              <a:t> = Box Plot </a:t>
            </a:r>
            <a:br>
              <a:rPr lang="en-US" dirty="0"/>
            </a:br>
            <a:r>
              <a:rPr lang="en-US" dirty="0"/>
              <a:t>1. (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Electric range)</a:t>
            </a:r>
            <a:br>
              <a:rPr lang="en-US" dirty="0"/>
            </a:br>
            <a:r>
              <a:rPr lang="en-US" dirty="0"/>
              <a:t>2. (Ambil </a:t>
            </a:r>
            <a:r>
              <a:rPr lang="en-US" dirty="0" err="1"/>
              <a:t>dari</a:t>
            </a:r>
            <a:r>
              <a:rPr lang="en-US" dirty="0"/>
              <a:t> Baris Mobil </a:t>
            </a:r>
            <a:r>
              <a:rPr lang="en-US" dirty="0" err="1"/>
              <a:t>merek</a:t>
            </a:r>
            <a:r>
              <a:rPr lang="en-US" dirty="0"/>
              <a:t> Audi </a:t>
            </a:r>
            <a:r>
              <a:rPr lang="en-US" dirty="0" err="1"/>
              <a:t>dengan</a:t>
            </a:r>
            <a:r>
              <a:rPr lang="en-US" dirty="0"/>
              <a:t> Electric range)</a:t>
            </a:r>
            <a:br>
              <a:rPr lang="en-US" dirty="0"/>
            </a:br>
            <a:r>
              <a:rPr lang="en-US" dirty="0"/>
              <a:t>3. (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kesemua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Electric range)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84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A336-4F7A-157A-67A7-0DB6AD59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PLOT (Box Plot)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6C3D-FC67-684E-CEF8-F6C9AFF5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(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Electric range)</a:t>
            </a:r>
            <a:br>
              <a:rPr lang="en-US" dirty="0"/>
            </a:br>
            <a:br>
              <a:rPr lang="en-US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3F59-0D82-28C1-4DEF-BF8F7B20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1" y="1786824"/>
            <a:ext cx="8139406" cy="46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7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10C8-42D2-9913-9FF0-EB756333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PLOT (Box Plot)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89BE-10A7-59E0-DE19-089AE8AB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(Ambil </a:t>
            </a:r>
            <a:r>
              <a:rPr lang="en-US" dirty="0" err="1"/>
              <a:t>dari</a:t>
            </a:r>
            <a:r>
              <a:rPr lang="en-US" dirty="0"/>
              <a:t> Baris Mobil </a:t>
            </a:r>
            <a:r>
              <a:rPr lang="en-US" dirty="0" err="1"/>
              <a:t>merek</a:t>
            </a:r>
            <a:r>
              <a:rPr lang="en-US" dirty="0"/>
              <a:t> Audi </a:t>
            </a:r>
            <a:r>
              <a:rPr lang="en-US" dirty="0" err="1"/>
              <a:t>dengan</a:t>
            </a:r>
            <a:r>
              <a:rPr lang="en-US" dirty="0"/>
              <a:t> Electric range) + </a:t>
            </a:r>
            <a:r>
              <a:rPr lang="en-US" dirty="0" err="1"/>
              <a:t>Peforma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6E1DF-82BF-24C2-FD1B-392030F7C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1" y="1802449"/>
            <a:ext cx="8077200" cy="4539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A7E871-F42E-0E0E-0BE0-B9638F70285C}"/>
              </a:ext>
            </a:extLst>
          </p:cNvPr>
          <p:cNvSpPr txBox="1"/>
          <p:nvPr/>
        </p:nvSpPr>
        <p:spPr>
          <a:xfrm>
            <a:off x="8826759" y="1802449"/>
            <a:ext cx="3088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peforma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ploting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Range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Minimum Electric Range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280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Quartile 1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         = 313.8 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Median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         = 382.5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Mean                                             = 360.9 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Quartile 3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= 401.2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Maximum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= 425</a:t>
            </a:r>
          </a:p>
        </p:txBody>
      </p:sp>
    </p:spTree>
    <p:extLst>
      <p:ext uri="{BB962C8B-B14F-4D97-AF65-F5344CB8AC3E}">
        <p14:creationId xmlns:p14="http://schemas.microsoft.com/office/powerpoint/2010/main" val="71452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91A1-773D-4CA3-32FA-3B24430A7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PLOT (Box Plot)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940E-159B-9F01-CFA1-1ECDB5BB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(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kesemua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Electric range)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1856E-3C24-28FE-9765-859A106F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0" y="1866121"/>
            <a:ext cx="8090786" cy="4446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681E3-A0FA-B366-AA79-092E0A4C8277}"/>
              </a:ext>
            </a:extLst>
          </p:cNvPr>
          <p:cNvSpPr txBox="1"/>
          <p:nvPr/>
        </p:nvSpPr>
        <p:spPr>
          <a:xfrm>
            <a:off x="8928986" y="1866121"/>
            <a:ext cx="2995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peforma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ploting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litrik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 Range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b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Minimum Electric Range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135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Quartile 1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         = 265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Median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         = 352.5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Mean                           	         = 345.6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Quartile 2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	         = 410</a:t>
            </a:r>
          </a:p>
          <a:p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Maximum/outlier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= 640</a:t>
            </a:r>
          </a:p>
        </p:txBody>
      </p:sp>
    </p:spTree>
    <p:extLst>
      <p:ext uri="{BB962C8B-B14F-4D97-AF65-F5344CB8AC3E}">
        <p14:creationId xmlns:p14="http://schemas.microsoft.com/office/powerpoint/2010/main" val="160849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DE8-BB8C-CEB2-AAC1-1B7CE8DF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PLOT (Point Plot)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3C0D-6486-B72F-4D7C-9AB96E3A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 Mobil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Electric range)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4F60D-2759-0D9B-DE31-BB41F380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288"/>
            <a:ext cx="8260238" cy="474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7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840</Words>
  <Application>Microsoft Office PowerPoint</Application>
  <PresentationFormat>Widescreen</PresentationFormat>
  <Paragraphs>83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sohne</vt:lpstr>
      <vt:lpstr>Times New Roman</vt:lpstr>
      <vt:lpstr>Office Theme</vt:lpstr>
      <vt:lpstr>Custom Design</vt:lpstr>
      <vt:lpstr>Menentukan Pembelian Mobil Listrik Eropa Berdasarkan Klusterisasinya</vt:lpstr>
      <vt:lpstr>DATASET</vt:lpstr>
      <vt:lpstr>MATERI FINAL PROJECT</vt:lpstr>
      <vt:lpstr>MODEL</vt:lpstr>
      <vt:lpstr>PLOT &amp; KORELASI</vt:lpstr>
      <vt:lpstr>PLOT (Box Plot)</vt:lpstr>
      <vt:lpstr>PLOT (Box Plot)</vt:lpstr>
      <vt:lpstr>PLOT (Box Plot)</vt:lpstr>
      <vt:lpstr>PLOT (Point Plot)</vt:lpstr>
      <vt:lpstr>KORELASI</vt:lpstr>
      <vt:lpstr>KORELASI</vt:lpstr>
      <vt:lpstr>CLUSTERING (Hierarchical Clustering)</vt:lpstr>
      <vt:lpstr>CLUSTERING (Hierarchical Clustering)</vt:lpstr>
      <vt:lpstr>CLUSTERING (Hierarchical Clustering)</vt:lpstr>
      <vt:lpstr>CLUSTERING (Hierarchical Clustering)</vt:lpstr>
      <vt:lpstr>CLUSTERING (Hierarchical Clustering)</vt:lpstr>
      <vt:lpstr>CLUSTERING (Hierarchical Clustering)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Course – Net</dc:title>
  <dc:creator>Fandi</dc:creator>
  <cp:lastModifiedBy>Fandi</cp:lastModifiedBy>
  <cp:revision>6</cp:revision>
  <dcterms:created xsi:type="dcterms:W3CDTF">2022-11-12T17:49:42Z</dcterms:created>
  <dcterms:modified xsi:type="dcterms:W3CDTF">2023-01-21T12:20:32Z</dcterms:modified>
</cp:coreProperties>
</file>