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4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7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05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98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6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935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42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22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4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7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8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8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0172E9-3018-4399-AF48-14950ACD53D7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7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8576-AFE9-B396-A1F4-D8DBDDBB3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70" y="83890"/>
            <a:ext cx="10289330" cy="1420900"/>
          </a:xfrm>
        </p:spPr>
        <p:txBody>
          <a:bodyPr>
            <a:normAutofit fontScale="90000"/>
          </a:bodyPr>
          <a:lstStyle/>
          <a:p>
            <a:r>
              <a:rPr lang="ru-RU" sz="54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</a:rPr>
              <a:t>Предсказание </a:t>
            </a:r>
            <a:r>
              <a:rPr lang="ru-RU" sz="5400" b="1" dirty="0" err="1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</a:rPr>
              <a:t>ценЬ</a:t>
            </a:r>
            <a:r>
              <a:rPr lang="ru-RU" sz="54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</a:rPr>
              <a:t> недвижимости</a:t>
            </a:r>
            <a:endParaRPr lang="en-US" sz="5400" b="1" dirty="0">
              <a:solidFill>
                <a:srgbClr val="002060"/>
              </a:solidFill>
              <a:latin typeface="Aero Matics" panose="020B0803060101010101" pitchFamily="34" charset="-128"/>
              <a:ea typeface="Aero Matics" panose="020B0803060101010101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39C13-F9BC-9220-E0CA-8FCE91003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37" y="1718711"/>
            <a:ext cx="6666451" cy="760237"/>
          </a:xfrm>
        </p:spPr>
        <p:txBody>
          <a:bodyPr/>
          <a:lstStyle/>
          <a:p>
            <a:r>
              <a:rPr lang="ru-RU" dirty="0"/>
              <a:t>На основе существующих данных и с учетом макроэкономических показателей.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3B80C-6992-DD03-D05D-6A7E7E0EF597}"/>
              </a:ext>
            </a:extLst>
          </p:cNvPr>
          <p:cNvSpPr txBox="1"/>
          <p:nvPr/>
        </p:nvSpPr>
        <p:spPr>
          <a:xfrm>
            <a:off x="9387282" y="5360565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Прохоров К. 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1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4F74-829E-8BFE-3742-ACC23E75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4"/>
            <a:ext cx="8096075" cy="574442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a_FuturicaMedium" panose="020B0502020204020303" pitchFamily="34" charset="-52"/>
              </a:rPr>
              <a:t>Общее описание проблемы.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_FuturicaMedium" panose="020B0502020204020303" pitchFamily="34" charset="-5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992A-69D3-03A2-E45B-96E7E2F7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956"/>
            <a:ext cx="10515600" cy="5424007"/>
          </a:xfr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90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extrusionH="76200" prstMaterial="plastic">
            <a:bevelT w="381000" h="3810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0000" rIns="450000" anchor="ctr" anchorCtr="0">
            <a:normAutofit/>
          </a:bodyPr>
          <a:lstStyle/>
          <a:p>
            <a:pPr marL="0" indent="0" algn="just">
              <a:buNone/>
            </a:pPr>
            <a:r>
              <a:rPr lang="ru-RU" sz="1600" dirty="0">
                <a:solidFill>
                  <a:schemeClr val="bg1"/>
                </a:solidFill>
                <a:latin typeface="AllodsWest" panose="02000000000000000000" pitchFamily="2" charset="0"/>
              </a:rPr>
              <a:t>Предсказание цены недвижимости является достаточно трудоемкой задачей и связано с большим количеством факторов, которые далеко не всегда поддаются учету.</a:t>
            </a:r>
          </a:p>
          <a:p>
            <a:pPr marL="0" indent="0" algn="just">
              <a:buNone/>
            </a:pPr>
            <a:r>
              <a:rPr lang="ru-RU" sz="1600" dirty="0">
                <a:solidFill>
                  <a:schemeClr val="bg1"/>
                </a:solidFill>
                <a:latin typeface="AllodsWest" panose="02000000000000000000" pitchFamily="2" charset="0"/>
              </a:rPr>
              <a:t>Если для первичного рынка недвижимости, назначение цены определяется целым рядом объективных факторов, таких как стоимость материалов, стоимость аренды или приобретения оборудования, зарплаты  и т. п., которые могут быть отслежены и подвергнуты анализу, то для рынка вторичной недвижимости эти факторы часто малосущественны и цены могут определятся по совсем иным признакам, включая субъективные показатели.</a:t>
            </a:r>
          </a:p>
          <a:p>
            <a:pPr marL="0" indent="0" algn="just">
              <a:buNone/>
            </a:pPr>
            <a:r>
              <a:rPr lang="ru-RU" sz="1600" dirty="0">
                <a:solidFill>
                  <a:schemeClr val="bg1"/>
                </a:solidFill>
                <a:latin typeface="AllodsWest" panose="02000000000000000000" pitchFamily="2" charset="0"/>
              </a:rPr>
              <a:t>Таким образом, достаточно затруднительно определить насколько обоснована цена каждого конкретного объекта недвижимости. С другой стороны, крайне желательно иметь какую-то базовую величину, относительно которой и можно будет выстраивать процесс  анализа адекватности стоимости объекта или уже непосредственно начинать торг или планировать бюджет.</a:t>
            </a:r>
          </a:p>
          <a:p>
            <a:pPr marL="0" indent="0" algn="just">
              <a:buNone/>
            </a:pPr>
            <a:r>
              <a:rPr lang="ru-RU" sz="1600" dirty="0">
                <a:solidFill>
                  <a:schemeClr val="bg1"/>
                </a:solidFill>
                <a:latin typeface="AllodsWest" panose="02000000000000000000" pitchFamily="2" charset="0"/>
              </a:rPr>
              <a:t>Но при наличии статистики всегда можно попытаться подобрать аналог и уже на основании исторических данных можно попытаться сделать выводы об обоснованности назначенной стоимости или наоборот, попытаться установить цену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AllodsWest" panose="02000000000000000000" pitchFamily="2" charset="0"/>
              </a:rPr>
              <a:t>. </a:t>
            </a:r>
          </a:p>
          <a:p>
            <a:pPr marL="0" indent="0" algn="just">
              <a:buNone/>
            </a:pPr>
            <a:endParaRPr lang="ru-RU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5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EA9249-7396-C81C-DBAB-64544CE78431}"/>
              </a:ext>
            </a:extLst>
          </p:cNvPr>
          <p:cNvSpPr txBox="1"/>
          <p:nvPr/>
        </p:nvSpPr>
        <p:spPr>
          <a:xfrm>
            <a:off x="838200" y="327094"/>
            <a:ext cx="10758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Решение</a:t>
            </a:r>
            <a:endParaRPr lang="en-US" sz="4000" dirty="0"/>
          </a:p>
        </p:txBody>
      </p:sp>
      <p:sp useBgFill="1">
        <p:nvSpPr>
          <p:cNvPr id="4" name="Content Placeholder 3">
            <a:extLst>
              <a:ext uri="{FF2B5EF4-FFF2-40B4-BE49-F238E27FC236}">
                <a16:creationId xmlns:a16="http://schemas.microsoft.com/office/drawing/2014/main" id="{2304EF0E-6DD5-BED4-3E8D-8527438C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3552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Ввиду сложности перевода многих качественных характеристик (например, удобства доступа к транспорту, материал, из которого построен дом), которые оказывают влияние на цену, наиболее предпочтительным является использование моделей построенных на основе статистических показателей. </a:t>
            </a:r>
          </a:p>
          <a:p>
            <a:pPr marL="0" indent="0">
              <a:buNone/>
            </a:pPr>
            <a:endParaRPr lang="ru-RU" sz="3200" b="1" dirty="0">
              <a:solidFill>
                <a:srgbClr val="002060"/>
              </a:solidFill>
              <a:latin typeface="AllodsWest" panose="02000000000000000000" pitchFamily="2" charset="0"/>
              <a:ea typeface="Aero Matics" panose="020B0803060101010101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b="1" dirty="0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В качестве варианта решения вопросов выше было решено использовать</a:t>
            </a:r>
            <a:r>
              <a:rPr lang="en-US" sz="3200" b="1" dirty="0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методы машинного обучения и построить модель на основе достаточно широко известной библиотеки машинного обучения  </a:t>
            </a:r>
            <a:r>
              <a:rPr lang="en-US" sz="3200" b="1" dirty="0" err="1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CatBoost</a:t>
            </a:r>
            <a:r>
              <a:rPr lang="ru-RU" sz="3200" b="1" dirty="0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3200" b="1" dirty="0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Особенностью библиотеки является возможность работы с категориальными переменными без применения дополнительных преобразований, например </a:t>
            </a:r>
            <a:r>
              <a:rPr lang="en-US" sz="3200" b="1" dirty="0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One Hot Encoder</a:t>
            </a:r>
            <a:r>
              <a:rPr lang="ru-RU" sz="3200" b="1" dirty="0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, которые увеличивают количество признаков и, соответственно, сложность моделей.</a:t>
            </a:r>
          </a:p>
          <a:p>
            <a:pPr marL="0" indent="0">
              <a:buNone/>
            </a:pPr>
            <a:r>
              <a:rPr lang="ru-RU" sz="3200" b="1" dirty="0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В качестве набора данных для тренировки модели и проверки качества предсказания был использован </a:t>
            </a:r>
            <a:r>
              <a:rPr lang="ru-RU" sz="3200" b="1" dirty="0" err="1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датасет</a:t>
            </a:r>
            <a:r>
              <a:rPr lang="ru-RU" sz="3200" b="1" dirty="0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Sberbank Russian Housing Market</a:t>
            </a:r>
            <a:r>
              <a:rPr lang="ru-RU" sz="3200" b="1" dirty="0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 использованный для одного из </a:t>
            </a:r>
            <a:r>
              <a:rPr lang="ru-RU" sz="3200" b="1" dirty="0" err="1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контестов</a:t>
            </a:r>
            <a:r>
              <a:rPr lang="ru-RU" sz="3200" b="1" dirty="0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 на </a:t>
            </a:r>
            <a:r>
              <a:rPr lang="en-US" sz="3200" b="1" dirty="0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Kaggle.</a:t>
            </a:r>
            <a:endParaRPr lang="ru-RU" sz="3200" b="1" dirty="0">
              <a:solidFill>
                <a:srgbClr val="002060"/>
              </a:solidFill>
              <a:latin typeface="AllodsWest" panose="02000000000000000000" pitchFamily="2" charset="0"/>
              <a:ea typeface="Aero Matics" panose="020B0803060101010101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b="1" dirty="0">
              <a:solidFill>
                <a:srgbClr val="002060"/>
              </a:solidFill>
              <a:latin typeface="AllodsWest" panose="02000000000000000000" pitchFamily="2" charset="0"/>
              <a:ea typeface="Aero Matics" panose="020B0803060101010101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b="1" dirty="0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В этом конкурсе Сбербанк предлагал разработать алгоритмы, которые используют широкий спектр функций для прогнозирования цен на недвижимость. В </a:t>
            </a:r>
            <a:r>
              <a:rPr lang="ru-RU" sz="3200" b="1" dirty="0" err="1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датасете</a:t>
            </a:r>
            <a:r>
              <a:rPr lang="ru-RU" sz="3200" b="1" dirty="0">
                <a:solidFill>
                  <a:srgbClr val="002060"/>
                </a:solidFill>
                <a:latin typeface="AllodsWest" panose="02000000000000000000" pitchFamily="2" charset="0"/>
                <a:ea typeface="Aero Matics" panose="020B0803060101010101" pitchFamily="34" charset="-128"/>
                <a:cs typeface="Times New Roman" panose="02020603050405020304" pitchFamily="18" charset="0"/>
              </a:rPr>
              <a:t> представлен набор данных, включающий данные о жилье и макроэкономические модели. </a:t>
            </a:r>
          </a:p>
          <a:p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557A42-D6A7-6E8E-3CD7-BC85BFDB8031}"/>
              </a:ext>
            </a:extLst>
          </p:cNvPr>
          <p:cNvSpPr txBox="1"/>
          <p:nvPr/>
        </p:nvSpPr>
        <p:spPr>
          <a:xfrm>
            <a:off x="918508" y="911830"/>
            <a:ext cx="105021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Эвристика" panose="02000803000000000000" pitchFamily="2" charset="0"/>
              </a:rPr>
              <a:t>Используемые метрики</a:t>
            </a:r>
          </a:p>
          <a:p>
            <a:endParaRPr lang="ru-RU" sz="2400" dirty="0">
              <a:latin typeface="Эвристика" panose="02000803000000000000" pitchFamily="2" charset="0"/>
            </a:endParaRPr>
          </a:p>
          <a:p>
            <a:r>
              <a:rPr lang="ru-RU" dirty="0">
                <a:latin typeface="Эвристика" panose="02000803000000000000" pitchFamily="2" charset="0"/>
              </a:rPr>
              <a:t> В качестве метрик использовалась стандартная метрика для задач регрессии: </a:t>
            </a:r>
            <a:r>
              <a:rPr lang="en-US" dirty="0">
                <a:latin typeface="Эвристика" panose="02000803000000000000" pitchFamily="2" charset="0"/>
              </a:rPr>
              <a:t>RMSE</a:t>
            </a:r>
            <a:endParaRPr lang="ru-RU" dirty="0">
              <a:latin typeface="Эвристика" panose="02000803000000000000" pitchFamily="2" charset="0"/>
            </a:endParaRPr>
          </a:p>
          <a:p>
            <a:r>
              <a:rPr lang="ru-RU" dirty="0">
                <a:latin typeface="Эвристика" panose="02000803000000000000" pitchFamily="2" charset="0"/>
              </a:rPr>
              <a:t>Оптимизация и подбор </a:t>
            </a:r>
            <a:r>
              <a:rPr lang="ru-RU" dirty="0" err="1">
                <a:latin typeface="Эвристика" panose="02000803000000000000" pitchFamily="2" charset="0"/>
              </a:rPr>
              <a:t>гиперпараметров</a:t>
            </a:r>
            <a:r>
              <a:rPr lang="ru-RU" dirty="0">
                <a:latin typeface="Эвристика" panose="02000803000000000000" pitchFamily="2" charset="0"/>
              </a:rPr>
              <a:t> модели  выполнялись с учетом минимизации величины </a:t>
            </a:r>
            <a:r>
              <a:rPr lang="en-US" dirty="0">
                <a:latin typeface="Эвристика" panose="02000803000000000000" pitchFamily="2" charset="0"/>
              </a:rPr>
              <a:t>RMSE</a:t>
            </a:r>
            <a:r>
              <a:rPr lang="ru-RU" dirty="0">
                <a:latin typeface="Эвристика" panose="02000803000000000000" pitchFamily="2" charset="0"/>
              </a:rPr>
              <a:t>.</a:t>
            </a:r>
          </a:p>
          <a:p>
            <a:endParaRPr lang="ru-RU" dirty="0">
              <a:latin typeface="Эвристика" panose="02000803000000000000" pitchFamily="2" charset="0"/>
            </a:endParaRPr>
          </a:p>
          <a:p>
            <a:r>
              <a:rPr lang="ru-RU" dirty="0">
                <a:latin typeface="Эвристика" panose="02000803000000000000" pitchFamily="2" charset="0"/>
              </a:rPr>
              <a:t>В качестве дополнительного параметра оценки использовалась величина </a:t>
            </a:r>
            <a:r>
              <a:rPr lang="en-US" dirty="0">
                <a:latin typeface="Эвристика" panose="02000803000000000000" pitchFamily="2" charset="0"/>
              </a:rPr>
              <a:t>RMSLE</a:t>
            </a:r>
            <a:r>
              <a:rPr lang="ru-RU" dirty="0">
                <a:latin typeface="Эвристика" panose="02000803000000000000" pitchFamily="2" charset="0"/>
              </a:rPr>
              <a:t> выдаваемая при оценке качества предсказания на сайте </a:t>
            </a:r>
            <a:r>
              <a:rPr lang="en-US" dirty="0" err="1">
                <a:latin typeface="Эвристика" panose="02000803000000000000" pitchFamily="2" charset="0"/>
              </a:rPr>
              <a:t>kaggle</a:t>
            </a:r>
            <a:r>
              <a:rPr lang="en-US" dirty="0">
                <a:latin typeface="Эвристика" panose="02000803000000000000" pitchFamily="2" charset="0"/>
              </a:rPr>
              <a:t>.</a:t>
            </a:r>
            <a:endParaRPr lang="ru-RU" dirty="0">
              <a:latin typeface="Эвристика" panose="02000803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8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D5D19-6C22-5B50-720F-9D21F5B27C9B}"/>
              </a:ext>
            </a:extLst>
          </p:cNvPr>
          <p:cNvSpPr txBox="1"/>
          <p:nvPr/>
        </p:nvSpPr>
        <p:spPr>
          <a:xfrm>
            <a:off x="363893" y="266448"/>
            <a:ext cx="1053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Последовательность решения задачи и основные этапы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F0A89-5E51-C428-6A65-28663C01D1F2}"/>
              </a:ext>
            </a:extLst>
          </p:cNvPr>
          <p:cNvSpPr txBox="1"/>
          <p:nvPr/>
        </p:nvSpPr>
        <p:spPr>
          <a:xfrm>
            <a:off x="438539" y="766732"/>
            <a:ext cx="11000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Выполнение работы проводилось в несколько этапов: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Первичный анализ признаков. Основные признаки были визуализированы при помощи графиков и представлены в ноутбуке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Обработка признаков. Для этой цели были написаны несколько функций, обеспечивающий фильтрацию исходных данных, заполнение пропущенных значений данными усреднёнными по району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Первичное обучение модели. Была использована библиотека машинного обучения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CatBoost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llodsWest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На основе обученной модели были выполнены предсказания.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После обучения был проеден анализ важности признаков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По результатам анализа важности признаков исходный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 был трансформирован для удаления признаков имеющих низкую важность.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С использованием отредактированного набора признаков еще раз была обучена модель и получены предсказания цены.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Был сформирован обновленный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 с использованием макроэкономических показателей.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 был обработан  и на основании этого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 была обучена модель и получены предсказания.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AllodsWest" panose="02000000000000000000" pitchFamily="2" charset="0"/>
                <a:cs typeface="Times New Roman" panose="02020603050405020304" pitchFamily="18" charset="0"/>
              </a:rPr>
              <a:t>Было выполнено сравнение результатов, полученных для трех вариантов модели.</a:t>
            </a:r>
          </a:p>
        </p:txBody>
      </p:sp>
    </p:spTree>
    <p:extLst>
      <p:ext uri="{BB962C8B-B14F-4D97-AF65-F5344CB8AC3E}">
        <p14:creationId xmlns:p14="http://schemas.microsoft.com/office/powerpoint/2010/main" val="279264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F0F5E-2080-D44D-F47D-A597CE8C7592}"/>
              </a:ext>
            </a:extLst>
          </p:cNvPr>
          <p:cNvSpPr txBox="1"/>
          <p:nvPr/>
        </p:nvSpPr>
        <p:spPr>
          <a:xfrm>
            <a:off x="195352" y="53629"/>
            <a:ext cx="6702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Архитектура больших данных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2FF24E-F1CA-1477-F98D-2BE05B04982B}"/>
              </a:ext>
            </a:extLst>
          </p:cNvPr>
          <p:cNvSpPr/>
          <p:nvPr/>
        </p:nvSpPr>
        <p:spPr>
          <a:xfrm>
            <a:off x="123496" y="1272069"/>
            <a:ext cx="7294574" cy="905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Storage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6AFCA9-6A13-E7B0-7644-98970D0959B2}"/>
              </a:ext>
            </a:extLst>
          </p:cNvPr>
          <p:cNvSpPr/>
          <p:nvPr/>
        </p:nvSpPr>
        <p:spPr>
          <a:xfrm>
            <a:off x="2044728" y="5487513"/>
            <a:ext cx="1802788" cy="1138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 / Local storage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725469-0F58-C27B-D8C5-26EFF4435F12}"/>
              </a:ext>
            </a:extLst>
          </p:cNvPr>
          <p:cNvSpPr/>
          <p:nvPr/>
        </p:nvSpPr>
        <p:spPr>
          <a:xfrm>
            <a:off x="195352" y="4349179"/>
            <a:ext cx="5502061" cy="550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5D4BF0-85F3-DF56-EF5F-3CC5BDB18958}"/>
              </a:ext>
            </a:extLst>
          </p:cNvPr>
          <p:cNvSpPr/>
          <p:nvPr/>
        </p:nvSpPr>
        <p:spPr>
          <a:xfrm>
            <a:off x="1846406" y="3080216"/>
            <a:ext cx="2213068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83BBDF8-2BF2-13A4-85DD-8534182EABFB}"/>
              </a:ext>
            </a:extLst>
          </p:cNvPr>
          <p:cNvSpPr/>
          <p:nvPr/>
        </p:nvSpPr>
        <p:spPr>
          <a:xfrm rot="16200000">
            <a:off x="2659026" y="4960330"/>
            <a:ext cx="587828" cy="46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1B4A0A-52A5-8318-1570-D0C80D99CFDE}"/>
              </a:ext>
            </a:extLst>
          </p:cNvPr>
          <p:cNvSpPr/>
          <p:nvPr/>
        </p:nvSpPr>
        <p:spPr>
          <a:xfrm rot="16200000">
            <a:off x="2652208" y="3825007"/>
            <a:ext cx="587828" cy="46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4F569EF-59CA-E036-DA80-731BD4A78FD7}"/>
              </a:ext>
            </a:extLst>
          </p:cNvPr>
          <p:cNvSpPr/>
          <p:nvPr/>
        </p:nvSpPr>
        <p:spPr>
          <a:xfrm rot="16200000">
            <a:off x="2488235" y="2382242"/>
            <a:ext cx="929414" cy="46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458FDC-3C1C-B104-151D-05629C41852B}"/>
              </a:ext>
            </a:extLst>
          </p:cNvPr>
          <p:cNvSpPr/>
          <p:nvPr/>
        </p:nvSpPr>
        <p:spPr>
          <a:xfrm>
            <a:off x="9640552" y="1508734"/>
            <a:ext cx="1474236" cy="791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3C2B171-904F-D73C-7E72-EDA76DBCFF29}"/>
              </a:ext>
            </a:extLst>
          </p:cNvPr>
          <p:cNvSpPr/>
          <p:nvPr/>
        </p:nvSpPr>
        <p:spPr>
          <a:xfrm>
            <a:off x="6166186" y="3112262"/>
            <a:ext cx="1609375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 system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F52E924-086D-3098-E3C3-C563660132F1}"/>
              </a:ext>
            </a:extLst>
          </p:cNvPr>
          <p:cNvSpPr/>
          <p:nvPr/>
        </p:nvSpPr>
        <p:spPr>
          <a:xfrm>
            <a:off x="7418070" y="1624128"/>
            <a:ext cx="2222482" cy="200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0FA67AC-A0E0-4B4A-80C2-161AE4E97912}"/>
              </a:ext>
            </a:extLst>
          </p:cNvPr>
          <p:cNvSpPr/>
          <p:nvPr/>
        </p:nvSpPr>
        <p:spPr>
          <a:xfrm>
            <a:off x="8229600" y="3283126"/>
            <a:ext cx="3287420" cy="1019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8D055047-7DEA-DBEB-FCF6-5DB0A2168ECB}"/>
              </a:ext>
            </a:extLst>
          </p:cNvPr>
          <p:cNvSpPr/>
          <p:nvPr/>
        </p:nvSpPr>
        <p:spPr>
          <a:xfrm>
            <a:off x="10094591" y="2305946"/>
            <a:ext cx="200119" cy="971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9E26E06-A1E5-EA68-E2BB-875FEF4A9620}"/>
              </a:ext>
            </a:extLst>
          </p:cNvPr>
          <p:cNvSpPr/>
          <p:nvPr/>
        </p:nvSpPr>
        <p:spPr>
          <a:xfrm rot="10800000">
            <a:off x="10548629" y="2299845"/>
            <a:ext cx="200119" cy="977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002A019-9741-1A2E-8987-D10081177BD5}"/>
              </a:ext>
            </a:extLst>
          </p:cNvPr>
          <p:cNvSpPr/>
          <p:nvPr/>
        </p:nvSpPr>
        <p:spPr>
          <a:xfrm>
            <a:off x="3894625" y="5487513"/>
            <a:ext cx="1802788" cy="1138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 / Local storage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979256D-988A-A72E-1D32-83CA7349A31F}"/>
              </a:ext>
            </a:extLst>
          </p:cNvPr>
          <p:cNvSpPr/>
          <p:nvPr/>
        </p:nvSpPr>
        <p:spPr>
          <a:xfrm rot="16200000">
            <a:off x="4508923" y="4960330"/>
            <a:ext cx="587828" cy="46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E8F87FF-A911-754A-2B93-006C2ED59382}"/>
              </a:ext>
            </a:extLst>
          </p:cNvPr>
          <p:cNvSpPr/>
          <p:nvPr/>
        </p:nvSpPr>
        <p:spPr>
          <a:xfrm>
            <a:off x="195352" y="5487511"/>
            <a:ext cx="1802788" cy="1138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 / Local storage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2599AC0A-DED8-45B1-7C7A-CFEA8B14C8AF}"/>
              </a:ext>
            </a:extLst>
          </p:cNvPr>
          <p:cNvSpPr/>
          <p:nvPr/>
        </p:nvSpPr>
        <p:spPr>
          <a:xfrm rot="16200000">
            <a:off x="809650" y="4960328"/>
            <a:ext cx="587828" cy="46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8B534567-B6FC-AA68-25A0-8DCD5998EEAB}"/>
              </a:ext>
            </a:extLst>
          </p:cNvPr>
          <p:cNvSpPr/>
          <p:nvPr/>
        </p:nvSpPr>
        <p:spPr>
          <a:xfrm>
            <a:off x="6791134" y="2195020"/>
            <a:ext cx="286667" cy="905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1612129-CC26-07D2-69C7-BE046D4A7FF7}"/>
              </a:ext>
            </a:extLst>
          </p:cNvPr>
          <p:cNvSpPr/>
          <p:nvPr/>
        </p:nvSpPr>
        <p:spPr>
          <a:xfrm>
            <a:off x="8325700" y="5566650"/>
            <a:ext cx="1233787" cy="980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4" name="Arrow: Up-Down 63">
            <a:extLst>
              <a:ext uri="{FF2B5EF4-FFF2-40B4-BE49-F238E27FC236}">
                <a16:creationId xmlns:a16="http://schemas.microsoft.com/office/drawing/2014/main" id="{F9C6F13A-C5F3-FE4D-073D-06DEFC3FA3BD}"/>
              </a:ext>
            </a:extLst>
          </p:cNvPr>
          <p:cNvSpPr/>
          <p:nvPr/>
        </p:nvSpPr>
        <p:spPr>
          <a:xfrm>
            <a:off x="10397490" y="4302200"/>
            <a:ext cx="351259" cy="12644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Up-Down 64">
            <a:extLst>
              <a:ext uri="{FF2B5EF4-FFF2-40B4-BE49-F238E27FC236}">
                <a16:creationId xmlns:a16="http://schemas.microsoft.com/office/drawing/2014/main" id="{D94EB312-E1F7-B3DC-4B68-9E2ECA160512}"/>
              </a:ext>
            </a:extLst>
          </p:cNvPr>
          <p:cNvSpPr/>
          <p:nvPr/>
        </p:nvSpPr>
        <p:spPr>
          <a:xfrm>
            <a:off x="8766965" y="4302200"/>
            <a:ext cx="351259" cy="12644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0D9034A4-21C2-51EC-DE74-3C24D02707D3}"/>
              </a:ext>
            </a:extLst>
          </p:cNvPr>
          <p:cNvSpPr/>
          <p:nvPr/>
        </p:nvSpPr>
        <p:spPr>
          <a:xfrm>
            <a:off x="6740334" y="3773524"/>
            <a:ext cx="411975" cy="1793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CAA136D-703D-BBB5-B707-7040D421B938}"/>
              </a:ext>
            </a:extLst>
          </p:cNvPr>
          <p:cNvSpPr/>
          <p:nvPr/>
        </p:nvSpPr>
        <p:spPr>
          <a:xfrm>
            <a:off x="200025" y="621268"/>
            <a:ext cx="1102995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1C7C17C-B7FF-0F08-5D79-483E1F776342}"/>
              </a:ext>
            </a:extLst>
          </p:cNvPr>
          <p:cNvSpPr/>
          <p:nvPr/>
        </p:nvSpPr>
        <p:spPr>
          <a:xfrm>
            <a:off x="6096000" y="4939238"/>
            <a:ext cx="5762625" cy="1686608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A6ADFC0-9AD0-5568-CCBF-4A8E145D1DCE}"/>
              </a:ext>
            </a:extLst>
          </p:cNvPr>
          <p:cNvSpPr/>
          <p:nvPr/>
        </p:nvSpPr>
        <p:spPr>
          <a:xfrm>
            <a:off x="9956225" y="5566650"/>
            <a:ext cx="1233787" cy="980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E0F342-8DEB-1FA3-57DE-8627E2DF30DA}"/>
              </a:ext>
            </a:extLst>
          </p:cNvPr>
          <p:cNvSpPr/>
          <p:nvPr/>
        </p:nvSpPr>
        <p:spPr>
          <a:xfrm>
            <a:off x="6329427" y="5566650"/>
            <a:ext cx="1233787" cy="980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2" name="Arrow: Circular 71">
            <a:extLst>
              <a:ext uri="{FF2B5EF4-FFF2-40B4-BE49-F238E27FC236}">
                <a16:creationId xmlns:a16="http://schemas.microsoft.com/office/drawing/2014/main" id="{08489698-6479-EA7F-60E7-85C34AE4E4A5}"/>
              </a:ext>
            </a:extLst>
          </p:cNvPr>
          <p:cNvSpPr/>
          <p:nvPr/>
        </p:nvSpPr>
        <p:spPr>
          <a:xfrm>
            <a:off x="8478581" y="1325848"/>
            <a:ext cx="429877" cy="336527"/>
          </a:xfrm>
          <a:prstGeom prst="circularArrow">
            <a:avLst>
              <a:gd name="adj1" fmla="val 0"/>
              <a:gd name="adj2" fmla="val 2369979"/>
              <a:gd name="adj3" fmla="val 101829"/>
              <a:gd name="adj4" fmla="val 3090747"/>
              <a:gd name="adj5" fmla="val 6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Arrow: Bent 72">
            <a:extLst>
              <a:ext uri="{FF2B5EF4-FFF2-40B4-BE49-F238E27FC236}">
                <a16:creationId xmlns:a16="http://schemas.microsoft.com/office/drawing/2014/main" id="{589C7ED5-F630-C8F7-60CF-C7C93464005D}"/>
              </a:ext>
            </a:extLst>
          </p:cNvPr>
          <p:cNvSpPr/>
          <p:nvPr/>
        </p:nvSpPr>
        <p:spPr>
          <a:xfrm>
            <a:off x="7418070" y="1825078"/>
            <a:ext cx="2222482" cy="1295346"/>
          </a:xfrm>
          <a:prstGeom prst="bentArrow">
            <a:avLst>
              <a:gd name="adj1" fmla="val 11253"/>
              <a:gd name="adj2" fmla="val 1045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3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r="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6777F-515E-1D46-2AC4-7270CDEA52CA}"/>
              </a:ext>
            </a:extLst>
          </p:cNvPr>
          <p:cNvSpPr txBox="1"/>
          <p:nvPr/>
        </p:nvSpPr>
        <p:spPr>
          <a:xfrm>
            <a:off x="1268963" y="550506"/>
            <a:ext cx="42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Выводы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DD0E9-1E1D-C124-8CF9-FB1BC000837A}"/>
              </a:ext>
            </a:extLst>
          </p:cNvPr>
          <p:cNvSpPr txBox="1"/>
          <p:nvPr/>
        </p:nvSpPr>
        <p:spPr>
          <a:xfrm>
            <a:off x="1268963" y="1278294"/>
            <a:ext cx="8145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На основании полученных результатов можно попробовать сделать несколько выводов: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Полученные результаты говорят о возможности применения машинного обучения для решения подобных задач.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Точность модели далеко не всегда зависит от количества признаков учитываемых при обучении модели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Размер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датасета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напрямую влияет на достоверность результатов и точность предсказания.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Качество предсказаний в значительной степени зависит от примененных методов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препроцессинга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датасета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Наличие оставленных выбросов или наоборот, слишком сглаженные графики распределения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еличин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 способны значительно ухудшить точность предсказания.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Полученная величина предсказания является ориентировочной.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915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418</TotalTime>
  <Words>633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Aero Matics</vt:lpstr>
      <vt:lpstr>a_FuturicaMedium</vt:lpstr>
      <vt:lpstr>AllodsWest</vt:lpstr>
      <vt:lpstr>Century Gothic</vt:lpstr>
      <vt:lpstr>Times New Roman</vt:lpstr>
      <vt:lpstr>Wingdings 3</vt:lpstr>
      <vt:lpstr>Эвристика</vt:lpstr>
      <vt:lpstr>Slice</vt:lpstr>
      <vt:lpstr>Предсказание ценЬ недвижимости</vt:lpstr>
      <vt:lpstr>Общее описание проблемы.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Prokhorov</dc:creator>
  <cp:lastModifiedBy>Konstantin Prokhorov</cp:lastModifiedBy>
  <cp:revision>12</cp:revision>
  <dcterms:created xsi:type="dcterms:W3CDTF">2022-07-09T21:43:24Z</dcterms:created>
  <dcterms:modified xsi:type="dcterms:W3CDTF">2022-07-24T11:28:33Z</dcterms:modified>
</cp:coreProperties>
</file>