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0F8-89C5-0D6A-C1C6-CE53A067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60925-6F53-137E-7521-3843D60E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9E05-0E99-8342-A982-2DA95141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65CF-2D77-6900-F413-55AEB1C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9505-C6F3-4045-2C93-9893F6B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E09F-F07A-4236-4BD0-05666EA2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4E0ED-FB34-E7CA-23BE-00A3BE5D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F490-20F2-65A1-D1B7-60AC1CB5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1D45-8774-D3E9-70B7-299097A3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919E-DD61-8A69-627F-E03B200F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D340A-C339-9FB7-F7AF-1D50E26F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7C1BC-4B9F-23EA-6F2E-FD31E6A9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BCDF-9BDF-FCEE-2317-9D626C1A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A72C-71BF-40B1-1BC4-24C0558C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7363-7638-2166-05CB-A37CCF98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3911-B3F8-7972-579B-6A77DB88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68B4-A4B5-4267-F2DC-081A5728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C1EE-F2B8-F61F-59D4-DCDF0C85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BCED-124F-C24B-7936-15CF7007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63A6-1CDD-983D-0BCF-3CF94CB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CE2D-7313-41FC-AE67-21B485DF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D598-56A7-F45D-C6F2-A95C921A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34E6-AF23-059A-D989-4CDC8DC5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509B-B789-4F5A-FD1C-FC9210A4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019B-BE3A-3BF1-750E-94CA4034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719-36F6-5329-C851-92BA43B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15D9-1680-0AC4-9D63-30AAF5F2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839E-610A-F4CE-6EEE-8AC1D510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D695-C700-BE02-9FAB-7E87CFA2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E6D6C-7B36-189F-2126-0C9DDB4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9641-B660-DB5E-A4C9-418A8C0A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3EF-B47E-061C-BCE9-91D79EBE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DA9B-9692-4C30-8E15-EDC53E15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B3DA4-47D4-B385-0973-3A362D1B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7990A-E322-6BE3-5F27-274DB5FBC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18AD0-5854-704D-80F3-D72D698FD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1C3B-F510-01FA-AAEF-A9FADB5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E57AD-F65C-2BAF-EC40-E80C41DF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A4A71-70B5-411B-418C-69AAE98D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4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FCED-FFF4-C86E-2CD1-47DAA9BA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DB353-4535-D649-0D13-01822DDC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E2865-D6A1-6479-B2F5-DAFBD1E3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011B1-D465-83AB-F65C-31E69B50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F046-8389-1EE3-DB53-49A4EFB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8D1A3-0C5E-8184-6CEF-EFE5D923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4036-5B87-160A-364A-94C5FA59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D928-8B42-C80E-50A4-947D8F59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6106-1891-696C-D662-B96BECFA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D3C6-D3E1-75CA-B3F4-BDDA55C8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D5719-5CD8-A17E-FBC3-8542610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7E17-6A69-53BD-FB20-BDFB587D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95870-0AC4-C9AF-AC3D-53144891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1B2-2E0B-18A8-3447-9366DDE1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9EA2-1409-ADE6-B14A-47907D3C5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C62F-B19D-15AE-E0F4-E2FD3D4C3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F402-F48B-27EF-EA5D-D4015E9D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92DD-3B31-7DF2-0AFD-436C3913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2F5C6-1BF1-A066-EF50-E9476CF4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9830F-CCAF-3DE7-5704-E0399B84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48486-8D52-D137-8F78-9037F76B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15D7-B5CC-D87E-5C1B-DA1753C04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72E9-3018-4399-AF48-14950ACD53D7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216B-0C34-52B5-43B8-6444F8BCC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028C-8B26-FFF3-92C7-2F0150528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723F-269A-4E1C-82A6-86F9F7DAC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576-AFE9-B396-A1F4-D8DBDDBB3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39C13-F9BC-9220-E0CA-8FCE91003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4F74-829E-8BFE-3742-ACC23E75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096075" cy="574442"/>
          </a:xfrm>
        </p:spPr>
        <p:txBody>
          <a:bodyPr>
            <a:normAutofit/>
          </a:bodyPr>
          <a:lstStyle/>
          <a:p>
            <a:r>
              <a:rPr lang="ru-RU" sz="2400" b="1" dirty="0"/>
              <a:t>Общее </a:t>
            </a:r>
            <a:r>
              <a:rPr lang="ru-RU" sz="2800" b="1" dirty="0"/>
              <a:t>описание</a:t>
            </a:r>
            <a:r>
              <a:rPr lang="ru-RU" sz="2400" b="1" dirty="0"/>
              <a:t> проблемы.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992A-69D3-03A2-E45B-96E7E2F7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79"/>
            <a:ext cx="10515600" cy="5170284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Предсказание цены недвижимости является достаточно трудоемкой задачей и связано с большим количеством факторов, которые далеко не всегда поддаются учету.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Если для первичного рынка недвижимости, назначение цены определяется целым рядом объективных факторов, таких как стоимость работ, стоимость материалов и т. п., которые могут быть отслежены и подвергнуты анализу, то для рынка вторичной недвижимости эти факторы во многом вторичны. Цены могут определятся по совсем иным признакам, включая субъективные показатели.</a:t>
            </a:r>
          </a:p>
          <a:p>
            <a:pPr marL="0" indent="0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В общем случае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пр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 назначении цены крайне желательно иметь какую-то базовую величину, относительно которой и можно будет выстраивать процесс  анализа или уже непосредственно торг.</a:t>
            </a:r>
          </a:p>
          <a:p>
            <a:pPr marL="0" indent="0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Ввиду сложности перевода многих качественных характеристик (например, удобства доступа к транспорту, материал, из которого построен дом) наиболее предпочтительным является использование моделей построенных на основе статистических показателей.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С учетом статистики продаж за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врея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 наблюдений и зная параметры проданных объектов недвижимости, можно попытаться построить модель, которая используя вышеуказанные статистические показатели может попытаться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предск</a:t>
            </a: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sz="1100" b="0" i="0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Расходы на жилье требуют значительных инвестиций как со стороны потребителей, так и со стороны застройщиков. И когда дело доходит до планирования бюджета — будь то личного или корпоративного — последнее, что кому-либо нужно, — это неуверенность в отношении одного из своих самых больших расходов. Сбербанк, старейший и крупнейший банк России, помогает своим клиентам прогнозировать цены на недвижимость, чтобы арендаторы, застройщики и кредиторы чувствовали себя более уверенно при заключении договора аренды или покупке здания. Хотя рынок жилья в России относительно стабилен, нестабильность экономики страны делает прогнозирование цен в зависимости от характеристик квартир сложной задачей. Сложные взаимодействия между характеристиками жилья, такими как количество спален и местоположение, достаточны, чтобы усложнить прогнозирование цен. Добавление нестабильной экономики означает, что Сбербанку и его клиентам нужно нечто большее, чем простые регрессионные модели в их </a:t>
            </a:r>
            <a:r>
              <a:rPr lang="ru-RU" sz="11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арсенале.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азать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 актуальную цену для рассматриваемого объекта недвижимости.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A9249-7396-C81C-DBAB-64544CE78431}"/>
              </a:ext>
            </a:extLst>
          </p:cNvPr>
          <p:cNvSpPr txBox="1"/>
          <p:nvPr/>
        </p:nvSpPr>
        <p:spPr>
          <a:xfrm>
            <a:off x="783772" y="656652"/>
            <a:ext cx="1075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решали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2BCA2-95E1-3F84-F5A0-996AA00E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EF0E-6DD5-BED4-3E8D-8527438C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этом конкурсе Сбербанк предлагает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Kagglers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разработать алгоритмы, которые используют широкий спектр функций для прогнозирования цен на недвижимость. Конкуренты будут полагаться на богатый набор данных, который включает данные о жилье и макроэкономические модели. Точная модель прогнозирования позволит Сбербанку обеспечить большую уверенность для своих клиентов в условиях неопределенной экономики.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57A42-D6A7-6E8E-3CD7-BC85BFDB8031}"/>
              </a:ext>
            </a:extLst>
          </p:cNvPr>
          <p:cNvSpPr txBox="1"/>
          <p:nvPr/>
        </p:nvSpPr>
        <p:spPr>
          <a:xfrm>
            <a:off x="545284" y="1602297"/>
            <a:ext cx="6308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Используемые метрики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/>
              <a:t>MSE/RMSE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AD5D19-6C22-5B50-720F-9D21F5B27C9B}"/>
              </a:ext>
            </a:extLst>
          </p:cNvPr>
          <p:cNvSpPr txBox="1"/>
          <p:nvPr/>
        </p:nvSpPr>
        <p:spPr>
          <a:xfrm>
            <a:off x="289249" y="437940"/>
            <a:ext cx="86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Технические средства используемые для решения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F0A89-5E51-C428-6A65-28663C01D1F2}"/>
              </a:ext>
            </a:extLst>
          </p:cNvPr>
          <p:cNvSpPr txBox="1"/>
          <p:nvPr/>
        </p:nvSpPr>
        <p:spPr>
          <a:xfrm>
            <a:off x="438539" y="1082351"/>
            <a:ext cx="11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Была построена модель на основе </a:t>
            </a: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F0F5E-2080-D44D-F47D-A597CE8C7592}"/>
              </a:ext>
            </a:extLst>
          </p:cNvPr>
          <p:cNvSpPr txBox="1"/>
          <p:nvPr/>
        </p:nvSpPr>
        <p:spPr>
          <a:xfrm>
            <a:off x="1342239" y="1090569"/>
            <a:ext cx="670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Архитектура больших данных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20B15-CAA0-B4DC-7EFE-B2A6A9C5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1604962"/>
            <a:ext cx="62007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3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r="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6777F-515E-1D46-2AC4-7270CDEA52CA}"/>
              </a:ext>
            </a:extLst>
          </p:cNvPr>
          <p:cNvSpPr txBox="1"/>
          <p:nvPr/>
        </p:nvSpPr>
        <p:spPr>
          <a:xfrm>
            <a:off x="1129004" y="578498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Общее описание проблемы.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Prokhorov</dc:creator>
  <cp:lastModifiedBy>Konstantin Prokhorov</cp:lastModifiedBy>
  <cp:revision>4</cp:revision>
  <dcterms:created xsi:type="dcterms:W3CDTF">2022-07-09T21:43:24Z</dcterms:created>
  <dcterms:modified xsi:type="dcterms:W3CDTF">2022-07-10T16:58:02Z</dcterms:modified>
</cp:coreProperties>
</file>