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8" r:id="rId6"/>
    <p:sldId id="311" r:id="rId7"/>
    <p:sldId id="310" r:id="rId8"/>
    <p:sldId id="308" r:id="rId9"/>
    <p:sldId id="309" r:id="rId10"/>
    <p:sldId id="312" r:id="rId11"/>
    <p:sldId id="313" r:id="rId12"/>
    <p:sldId id="314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74" autoAdjust="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9/18/2019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9/18/2019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07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0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700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8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94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146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490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7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7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82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30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8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17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5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583DDF-CA54-461A-A486-592D2374C532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7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uthampton.ac.uk/~fangohr/blog/installation-of-python-spyder-numpy-sympy-scipy-pytest-matplotlib-via-anacond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5516" y="1752179"/>
            <a:ext cx="7043821" cy="133851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 to Image Processing using </a:t>
            </a:r>
            <a:r>
              <a:rPr lang="en-US" sz="3600" dirty="0" err="1" smtClean="0"/>
              <a:t>OpenCV</a:t>
            </a:r>
            <a:r>
              <a:rPr lang="en-US" sz="3600" dirty="0" smtClean="0"/>
              <a:t>-Python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25818" y="3980041"/>
            <a:ext cx="2903216" cy="554381"/>
          </a:xfrm>
        </p:spPr>
        <p:txBody>
          <a:bodyPr>
            <a:normAutofit fontScale="92500"/>
          </a:bodyPr>
          <a:lstStyle/>
          <a:p>
            <a:r>
              <a:rPr lang="id-ID" dirty="0" smtClean="0"/>
              <a:t>Compiled by: </a:t>
            </a:r>
            <a:r>
              <a:rPr lang="en-US" dirty="0" err="1" smtClean="0"/>
              <a:t>Nanik</a:t>
            </a:r>
            <a:r>
              <a:rPr lang="en-US" dirty="0" smtClean="0"/>
              <a:t> </a:t>
            </a:r>
            <a:r>
              <a:rPr lang="en-US" dirty="0" err="1" smtClean="0"/>
              <a:t>Suciati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 </a:t>
            </a:r>
            <a:r>
              <a:rPr lang="en-US" dirty="0" err="1" smtClean="0"/>
              <a:t>opencv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Ekstraksi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Wajah_Rata2Warna v1.py</a:t>
            </a:r>
          </a:p>
          <a:p>
            <a:r>
              <a:rPr lang="en-US" dirty="0" err="1" smtClean="0"/>
              <a:t>Klasifikasi_KNN</a:t>
            </a:r>
            <a:r>
              <a:rPr lang="en-US" dirty="0" smtClean="0"/>
              <a:t> v1.py</a:t>
            </a:r>
          </a:p>
          <a:p>
            <a:r>
              <a:rPr lang="en-US" dirty="0" err="1" smtClean="0"/>
              <a:t>Pelajari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jalankan</a:t>
            </a:r>
            <a:r>
              <a:rPr lang="en-US" dirty="0" smtClean="0"/>
              <a:t> program di </a:t>
            </a:r>
            <a:r>
              <a:rPr lang="en-US" dirty="0" err="1" smtClean="0"/>
              <a:t>atas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7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in Python?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</a:t>
            </a:r>
            <a:r>
              <a:rPr lang="en-US" dirty="0"/>
              <a:t>stands for </a:t>
            </a:r>
            <a:r>
              <a:rPr lang="en-US" b="1" dirty="0"/>
              <a:t>‘Open Source Computer Vision Library’ </a:t>
            </a:r>
            <a:r>
              <a:rPr lang="en-US" dirty="0"/>
              <a:t>initiated by some enthusiast coders in ‘1999’ to incorporate Image Processing into a wide variety of coding </a:t>
            </a:r>
            <a:r>
              <a:rPr lang="en-US" dirty="0" smtClean="0"/>
              <a:t>languages (C</a:t>
            </a:r>
            <a:r>
              <a:rPr lang="en-US" dirty="0"/>
              <a:t>++, C, and </a:t>
            </a:r>
            <a:r>
              <a:rPr lang="en-US" dirty="0" smtClean="0"/>
              <a:t>Python) running </a:t>
            </a:r>
            <a:r>
              <a:rPr lang="en-US" dirty="0"/>
              <a:t>on Windows, Linux, Android and Mac. </a:t>
            </a:r>
            <a:endParaRPr lang="id-ID" dirty="0" smtClean="0"/>
          </a:p>
          <a:p>
            <a:r>
              <a:rPr lang="en-US" dirty="0" err="1"/>
              <a:t>OpenCV</a:t>
            </a:r>
            <a:r>
              <a:rPr lang="en-US" dirty="0"/>
              <a:t>-Python is the Python API of </a:t>
            </a:r>
            <a:r>
              <a:rPr lang="en-US" dirty="0" err="1"/>
              <a:t>OpenCV</a:t>
            </a:r>
            <a:r>
              <a:rPr lang="en-US" dirty="0"/>
              <a:t>. It combines the best qualities of </a:t>
            </a:r>
            <a:r>
              <a:rPr lang="en-US" dirty="0" err="1"/>
              <a:t>OpenCV</a:t>
            </a:r>
            <a:r>
              <a:rPr lang="en-US" dirty="0"/>
              <a:t> C++ API and </a:t>
            </a:r>
            <a:r>
              <a:rPr lang="en-US" dirty="0" smtClean="0"/>
              <a:t>Python</a:t>
            </a:r>
            <a:r>
              <a:rPr lang="id-ID" dirty="0" smtClean="0"/>
              <a:t> </a:t>
            </a:r>
            <a:r>
              <a:rPr lang="en-US" dirty="0" smtClean="0"/>
              <a:t>language.</a:t>
            </a:r>
            <a:endParaRPr lang="id-ID" dirty="0" smtClean="0"/>
          </a:p>
          <a:p>
            <a:r>
              <a:rPr lang="en-US" dirty="0"/>
              <a:t>Python is a general purpose programming language started by Guido van </a:t>
            </a:r>
            <a:r>
              <a:rPr lang="en-US" dirty="0" err="1"/>
              <a:t>Rossum</a:t>
            </a:r>
            <a:r>
              <a:rPr lang="en-US" dirty="0"/>
              <a:t>, which became very popular </a:t>
            </a:r>
            <a:r>
              <a:rPr lang="en-US" dirty="0" smtClean="0"/>
              <a:t>in</a:t>
            </a:r>
            <a:r>
              <a:rPr lang="id-ID" dirty="0" smtClean="0"/>
              <a:t> </a:t>
            </a:r>
            <a:r>
              <a:rPr lang="en-US" dirty="0" smtClean="0"/>
              <a:t>short </a:t>
            </a:r>
            <a:r>
              <a:rPr lang="en-US" dirty="0"/>
              <a:t>time mainly because of its simplicity and code readability. It enables the programmer to express his ideas </a:t>
            </a:r>
            <a:r>
              <a:rPr lang="en-US" dirty="0" smtClean="0"/>
              <a:t>in</a:t>
            </a:r>
            <a:r>
              <a:rPr lang="id-ID" dirty="0" smtClean="0"/>
              <a:t> </a:t>
            </a:r>
            <a:r>
              <a:rPr lang="en-US" dirty="0" smtClean="0"/>
              <a:t>fewer </a:t>
            </a:r>
            <a:r>
              <a:rPr lang="en-US" dirty="0"/>
              <a:t>lines of code without reducing any readability.</a:t>
            </a:r>
          </a:p>
        </p:txBody>
      </p:sp>
    </p:spTree>
    <p:extLst>
      <p:ext uri="{BB962C8B-B14F-4D97-AF65-F5344CB8AC3E}">
        <p14:creationId xmlns:p14="http://schemas.microsoft.com/office/powerpoint/2010/main" val="14038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OpenCV</a:t>
            </a:r>
            <a:r>
              <a:rPr lang="en-US" dirty="0"/>
              <a:t> in Python?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Compared to other languages like C/C++, Python is slower. But </a:t>
            </a:r>
            <a:r>
              <a:rPr lang="en-US" dirty="0" smtClean="0"/>
              <a:t>Python can</a:t>
            </a:r>
            <a:r>
              <a:rPr lang="id-ID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easily extended with C/C++. This feature helps us to write computationally intensive codes in C/C++ and </a:t>
            </a:r>
            <a:r>
              <a:rPr lang="en-US" dirty="0" smtClean="0"/>
              <a:t>create</a:t>
            </a:r>
            <a:r>
              <a:rPr lang="id-ID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Python wrapper for it so that we can use these wrappers as Python modules. This gives us two advantages: ﬁrst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smtClean="0"/>
              <a:t>our </a:t>
            </a:r>
            <a:r>
              <a:rPr lang="en-US" dirty="0"/>
              <a:t>code is as fast as original C/C++ code (since it is the actual C++ code working in background) and second, </a:t>
            </a:r>
            <a:r>
              <a:rPr lang="en-US" dirty="0" smtClean="0"/>
              <a:t>it</a:t>
            </a:r>
            <a:r>
              <a:rPr lang="id-ID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very easy to code in Python. This is how </a:t>
            </a:r>
            <a:r>
              <a:rPr lang="en-US" dirty="0" err="1"/>
              <a:t>OpenCV</a:t>
            </a:r>
            <a:r>
              <a:rPr lang="en-US" dirty="0"/>
              <a:t>-Python works, it is a Python wrapper around original C</a:t>
            </a:r>
            <a:r>
              <a:rPr lang="en-US" dirty="0" smtClean="0"/>
              <a:t>++</a:t>
            </a:r>
            <a:r>
              <a:rPr lang="id-ID" dirty="0" smtClean="0"/>
              <a:t> </a:t>
            </a:r>
            <a:r>
              <a:rPr lang="en-US" dirty="0" smtClean="0"/>
              <a:t>implementation</a:t>
            </a:r>
            <a:r>
              <a:rPr lang="en-US" dirty="0"/>
              <a:t>.</a:t>
            </a:r>
          </a:p>
          <a:p>
            <a:r>
              <a:rPr lang="en-US" dirty="0"/>
              <a:t>And the support of </a:t>
            </a:r>
            <a:r>
              <a:rPr lang="en-US" dirty="0" err="1"/>
              <a:t>Numpy</a:t>
            </a:r>
            <a:r>
              <a:rPr lang="en-US" dirty="0"/>
              <a:t> makes the task more easier. </a:t>
            </a:r>
            <a:r>
              <a:rPr lang="en-US" dirty="0" err="1"/>
              <a:t>Numpy</a:t>
            </a:r>
            <a:r>
              <a:rPr lang="en-US" dirty="0"/>
              <a:t> is a highly optimized library for numerical operations</a:t>
            </a:r>
            <a:r>
              <a:rPr lang="en-US" dirty="0" smtClean="0"/>
              <a:t>.</a:t>
            </a:r>
            <a:r>
              <a:rPr lang="id-ID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gives a MATLAB-style syntax. All the </a:t>
            </a:r>
            <a:r>
              <a:rPr lang="en-US" dirty="0" err="1"/>
              <a:t>OpenCV</a:t>
            </a:r>
            <a:r>
              <a:rPr lang="en-US" dirty="0"/>
              <a:t> array structures are converted to-and-from </a:t>
            </a:r>
            <a:r>
              <a:rPr lang="en-US" dirty="0" err="1"/>
              <a:t>Numpy</a:t>
            </a:r>
            <a:r>
              <a:rPr lang="en-US" dirty="0"/>
              <a:t> arrays. </a:t>
            </a:r>
            <a:r>
              <a:rPr lang="en-US" dirty="0" smtClean="0"/>
              <a:t>So</a:t>
            </a:r>
            <a:r>
              <a:rPr lang="id-ID" dirty="0" smtClean="0"/>
              <a:t> </a:t>
            </a:r>
            <a:r>
              <a:rPr lang="en-US" dirty="0" smtClean="0"/>
              <a:t>whatever </a:t>
            </a:r>
            <a:r>
              <a:rPr lang="en-US" dirty="0"/>
              <a:t>operations you can do in </a:t>
            </a:r>
            <a:r>
              <a:rPr lang="en-US" dirty="0" err="1"/>
              <a:t>Numpy</a:t>
            </a:r>
            <a:r>
              <a:rPr lang="en-US" dirty="0"/>
              <a:t>, you can combine it with </a:t>
            </a:r>
            <a:r>
              <a:rPr lang="en-US" dirty="0" err="1" smtClean="0"/>
              <a:t>OpenCV</a:t>
            </a:r>
            <a:r>
              <a:rPr lang="en-US" dirty="0" smtClean="0"/>
              <a:t>. </a:t>
            </a:r>
            <a:r>
              <a:rPr lang="en-US" dirty="0"/>
              <a:t>Besides that, several other libraries like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 which supports </a:t>
            </a:r>
            <a:r>
              <a:rPr lang="en-US" dirty="0" err="1"/>
              <a:t>Numpy</a:t>
            </a:r>
            <a:r>
              <a:rPr lang="en-US" dirty="0"/>
              <a:t> can be used with this</a:t>
            </a:r>
            <a:r>
              <a:rPr lang="en-US" dirty="0" smtClean="0"/>
              <a:t>.</a:t>
            </a:r>
            <a:r>
              <a:rPr lang="id-ID" dirty="0" smtClean="0"/>
              <a:t> </a:t>
            </a:r>
            <a:r>
              <a:rPr lang="en-US" dirty="0" smtClean="0"/>
              <a:t>So </a:t>
            </a:r>
            <a:r>
              <a:rPr lang="en-US" dirty="0" err="1"/>
              <a:t>OpenCV</a:t>
            </a:r>
            <a:r>
              <a:rPr lang="en-US" dirty="0"/>
              <a:t>-Python is an appropriate tool for fast prototyping of computer vision problems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2929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Get started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start:</a:t>
            </a:r>
          </a:p>
          <a:p>
            <a:pPr lvl="1"/>
            <a:r>
              <a:rPr lang="en-US" dirty="0" err="1"/>
              <a:t>Instalasi</a:t>
            </a:r>
            <a:r>
              <a:rPr lang="en-US" dirty="0"/>
              <a:t> python and their packages:</a:t>
            </a:r>
          </a:p>
          <a:p>
            <a:pPr marL="857250" lvl="2" indent="0">
              <a:buNone/>
            </a:pPr>
            <a:r>
              <a:rPr lang="en-US" dirty="0">
                <a:hlinkClick r:id="rId2"/>
              </a:rPr>
              <a:t>http://www.southampton.ac.uk/~fangohr/blog/installation-of-python-spyder-numpy-sympy-scipy-pytest-matplotlib-via-anaconda.html</a:t>
            </a:r>
            <a:endParaRPr lang="en-US" dirty="0"/>
          </a:p>
          <a:p>
            <a:pPr lvl="1"/>
            <a:r>
              <a:rPr lang="en-US" dirty="0" err="1"/>
              <a:t>Instalasi</a:t>
            </a:r>
            <a:r>
              <a:rPr lang="en-US" dirty="0"/>
              <a:t> Anaconda python in windows:</a:t>
            </a:r>
          </a:p>
          <a:p>
            <a:pPr marL="857250" lvl="2" indent="0">
              <a:buNone/>
            </a:pPr>
            <a:r>
              <a:rPr lang="en-US" dirty="0"/>
              <a:t>http://docs.continuum.io/anaconda/install/windows/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614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import the </a:t>
            </a:r>
            <a:r>
              <a:rPr lang="en-US" dirty="0" err="1" smtClean="0"/>
              <a:t>OpenCV</a:t>
            </a:r>
            <a:r>
              <a:rPr lang="en-US" dirty="0" smtClean="0"/>
              <a:t>-Python package by:</a:t>
            </a:r>
          </a:p>
          <a:p>
            <a:pPr lvl="1"/>
            <a:r>
              <a:rPr lang="en-US" dirty="0" smtClean="0"/>
              <a:t>Open Anaconda prompt and type the following command:</a:t>
            </a:r>
          </a:p>
          <a:p>
            <a:pPr lvl="2"/>
            <a:r>
              <a:rPr lang="id-ID" dirty="0"/>
              <a:t>conda install -c menpo opencv</a:t>
            </a:r>
          </a:p>
        </p:txBody>
      </p:sp>
    </p:spTree>
    <p:extLst>
      <p:ext uri="{BB962C8B-B14F-4D97-AF65-F5344CB8AC3E}">
        <p14:creationId xmlns:p14="http://schemas.microsoft.com/office/powerpoint/2010/main" val="174619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Python Numpy </a:t>
            </a:r>
            <a:r>
              <a:rPr lang="id-ID" dirty="0" smtClean="0"/>
              <a:t>Tutorial 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  <a:r>
              <a:rPr lang="id-ID" dirty="0" smtClean="0"/>
              <a:t> </a:t>
            </a:r>
            <a:r>
              <a:rPr lang="id-ID" dirty="0"/>
              <a:t>http://cs231n.github.io/python-numpy-tutorial/</a:t>
            </a:r>
          </a:p>
          <a:p>
            <a:r>
              <a:rPr lang="en-US" dirty="0" err="1" smtClean="0"/>
              <a:t>OpenCV</a:t>
            </a:r>
            <a:r>
              <a:rPr lang="en-US" dirty="0" smtClean="0"/>
              <a:t>-Python </a:t>
            </a:r>
            <a:r>
              <a:rPr lang="en-US" dirty="0" smtClean="0"/>
              <a:t>Tutorials </a:t>
            </a:r>
            <a:r>
              <a:rPr lang="en-US" dirty="0" smtClean="0"/>
              <a:t>Documentation, Release 1, </a:t>
            </a:r>
            <a:r>
              <a:rPr lang="en-US" dirty="0"/>
              <a:t>Alexander </a:t>
            </a:r>
            <a:r>
              <a:rPr lang="en-US" dirty="0" err="1"/>
              <a:t>Mordvintsev</a:t>
            </a:r>
            <a:r>
              <a:rPr lang="en-US" dirty="0"/>
              <a:t> &amp; </a:t>
            </a:r>
            <a:r>
              <a:rPr lang="en-US" dirty="0" err="1"/>
              <a:t>Abid</a:t>
            </a:r>
            <a:r>
              <a:rPr lang="en-US" dirty="0"/>
              <a:t> </a:t>
            </a:r>
            <a:r>
              <a:rPr lang="en-US" dirty="0" smtClean="0"/>
              <a:t>K, 2014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r>
              <a:rPr lang="id-ID" dirty="0" smtClean="0">
                <a:sym typeface="Wingdings" panose="05000000000000000000" pitchFamily="2" charset="2"/>
              </a:rPr>
              <a:t>ebook in </a:t>
            </a:r>
            <a:r>
              <a:rPr lang="en-US" dirty="0" err="1" smtClean="0"/>
              <a:t>freeshare</a:t>
            </a:r>
            <a:endParaRPr lang="id-ID" dirty="0" smtClean="0"/>
          </a:p>
          <a:p>
            <a:pPr lvl="1"/>
            <a:r>
              <a:rPr lang="en-US" dirty="0"/>
              <a:t>Learn how to read and show image (pp. 20)</a:t>
            </a:r>
          </a:p>
          <a:p>
            <a:pPr lvl="1"/>
            <a:r>
              <a:rPr lang="en-US" dirty="0"/>
              <a:t>Learn about core operation in image (pp. 33)</a:t>
            </a:r>
          </a:p>
          <a:p>
            <a:pPr lvl="1"/>
            <a:r>
              <a:rPr lang="en-US" dirty="0"/>
              <a:t>Learn how to threshold an image.</a:t>
            </a:r>
          </a:p>
          <a:p>
            <a:pPr lvl="1"/>
            <a:r>
              <a:rPr lang="id-ID" dirty="0" smtClean="0"/>
              <a:t>Code example: </a:t>
            </a:r>
            <a:r>
              <a:rPr lang="id-ID" dirty="0" smtClean="0"/>
              <a:t>ImageProcessing</a:t>
            </a:r>
            <a:r>
              <a:rPr lang="en-US" dirty="0" smtClean="0"/>
              <a:t> v1</a:t>
            </a:r>
            <a:r>
              <a:rPr lang="id-ID" dirty="0" smtClean="0"/>
              <a:t>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8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Example of Computer Vision Project </a:t>
            </a:r>
            <a:r>
              <a:rPr lang="id-ID" dirty="0" smtClean="0">
                <a:sym typeface="Wingdings" panose="05000000000000000000" pitchFamily="2" charset="2"/>
              </a:rPr>
              <a:t> Face Recognition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601418" y="2635369"/>
            <a:ext cx="83655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43103" y="2649741"/>
            <a:ext cx="1085051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extraction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9098097" y="3451848"/>
            <a:ext cx="1058436" cy="76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process</a:t>
            </a:r>
          </a:p>
        </p:txBody>
      </p:sp>
      <p:sp>
        <p:nvSpPr>
          <p:cNvPr id="11" name="Flowchart: Data 10"/>
          <p:cNvSpPr/>
          <p:nvPr/>
        </p:nvSpPr>
        <p:spPr>
          <a:xfrm>
            <a:off x="6559489" y="5701353"/>
            <a:ext cx="2117916" cy="6075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Recognition result</a:t>
            </a:r>
            <a:endParaRPr lang="en-US" dirty="0"/>
          </a:p>
        </p:txBody>
      </p:sp>
      <p:sp>
        <p:nvSpPr>
          <p:cNvPr id="12" name="Flowchart: Direct Access Storage 11"/>
          <p:cNvSpPr/>
          <p:nvPr/>
        </p:nvSpPr>
        <p:spPr>
          <a:xfrm>
            <a:off x="642722" y="2571803"/>
            <a:ext cx="1703540" cy="100779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 image dataset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87722" y="3737317"/>
            <a:ext cx="1100071" cy="520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Splitting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372712" y="2965364"/>
            <a:ext cx="189406" cy="10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747490" y="3396672"/>
            <a:ext cx="1749102" cy="918495"/>
            <a:chOff x="2284326" y="5525403"/>
            <a:chExt cx="1929961" cy="1117567"/>
          </a:xfrm>
        </p:grpSpPr>
        <p:sp>
          <p:nvSpPr>
            <p:cNvPr id="15" name="Flowchart: Data 14"/>
            <p:cNvSpPr/>
            <p:nvPr/>
          </p:nvSpPr>
          <p:spPr>
            <a:xfrm>
              <a:off x="2461873" y="5525403"/>
              <a:ext cx="1752414" cy="992552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Data 15"/>
            <p:cNvSpPr/>
            <p:nvPr/>
          </p:nvSpPr>
          <p:spPr>
            <a:xfrm>
              <a:off x="2371330" y="5592289"/>
              <a:ext cx="1752414" cy="992552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Data 16"/>
            <p:cNvSpPr/>
            <p:nvPr/>
          </p:nvSpPr>
          <p:spPr>
            <a:xfrm>
              <a:off x="2284326" y="5650418"/>
              <a:ext cx="1752414" cy="992552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 Data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85496" y="4582178"/>
            <a:ext cx="1846657" cy="903001"/>
            <a:chOff x="2284326" y="5525403"/>
            <a:chExt cx="1929961" cy="1117567"/>
          </a:xfrm>
        </p:grpSpPr>
        <p:sp>
          <p:nvSpPr>
            <p:cNvPr id="20" name="Flowchart: Data 19"/>
            <p:cNvSpPr/>
            <p:nvPr/>
          </p:nvSpPr>
          <p:spPr>
            <a:xfrm>
              <a:off x="2461873" y="5525403"/>
              <a:ext cx="1752414" cy="992552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2371330" y="5592289"/>
              <a:ext cx="1752414" cy="992552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Data 21"/>
            <p:cNvSpPr/>
            <p:nvPr/>
          </p:nvSpPr>
          <p:spPr>
            <a:xfrm>
              <a:off x="2284326" y="5650418"/>
              <a:ext cx="1752414" cy="992552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Testing Data</a:t>
              </a:r>
              <a:endParaRPr lang="en-US" dirty="0"/>
            </a:p>
          </p:txBody>
        </p:sp>
      </p:grpSp>
      <p:sp>
        <p:nvSpPr>
          <p:cNvPr id="23" name="Right Arrow 22"/>
          <p:cNvSpPr/>
          <p:nvPr/>
        </p:nvSpPr>
        <p:spPr>
          <a:xfrm>
            <a:off x="3474312" y="2935472"/>
            <a:ext cx="223117" cy="12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4855575" y="2956739"/>
            <a:ext cx="269842" cy="119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24144" y="4855257"/>
            <a:ext cx="1503458" cy="51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Recognition</a:t>
            </a:r>
          </a:p>
        </p:txBody>
      </p:sp>
      <p:sp>
        <p:nvSpPr>
          <p:cNvPr id="35" name="Flowchart: Direct Access Storage 34"/>
          <p:cNvSpPr/>
          <p:nvPr/>
        </p:nvSpPr>
        <p:spPr>
          <a:xfrm>
            <a:off x="8964333" y="4597254"/>
            <a:ext cx="1527989" cy="88765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 Model</a:t>
            </a:r>
            <a:endParaRPr lang="en-US" dirty="0"/>
          </a:p>
        </p:txBody>
      </p:sp>
      <p:sp>
        <p:nvSpPr>
          <p:cNvPr id="39" name="Down Arrow 38"/>
          <p:cNvSpPr/>
          <p:nvPr/>
        </p:nvSpPr>
        <p:spPr>
          <a:xfrm>
            <a:off x="7630951" y="5425830"/>
            <a:ext cx="143088" cy="218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6545867" y="3947556"/>
            <a:ext cx="278856" cy="100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6585581" y="5036123"/>
            <a:ext cx="297691" cy="118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irect Access Storage 37"/>
          <p:cNvSpPr/>
          <p:nvPr/>
        </p:nvSpPr>
        <p:spPr>
          <a:xfrm>
            <a:off x="5173826" y="2631561"/>
            <a:ext cx="1715603" cy="76511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8433504" y="3881813"/>
            <a:ext cx="510111" cy="106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5861604" y="3451440"/>
            <a:ext cx="143088" cy="218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5863598" y="4296184"/>
            <a:ext cx="143088" cy="218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9535170" y="4257933"/>
            <a:ext cx="165518" cy="257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8427602" y="5106714"/>
            <a:ext cx="4151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21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use </a:t>
            </a:r>
            <a:r>
              <a:rPr lang="en-US" dirty="0" smtClean="0"/>
              <a:t>Face94 </a:t>
            </a:r>
            <a:r>
              <a:rPr lang="en-US" dirty="0"/>
              <a:t>dataset </a:t>
            </a:r>
            <a:r>
              <a:rPr lang="en-US" dirty="0" smtClean="0"/>
              <a:t>(available at cswww.essex.ac.uk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dataset consists </a:t>
            </a:r>
            <a:r>
              <a:rPr lang="en-US" dirty="0" smtClean="0"/>
              <a:t>of 3040 face </a:t>
            </a:r>
            <a:r>
              <a:rPr lang="en-US" dirty="0"/>
              <a:t>images from </a:t>
            </a:r>
            <a:r>
              <a:rPr lang="en-US" dirty="0" smtClean="0"/>
              <a:t>152 distinct </a:t>
            </a:r>
            <a:r>
              <a:rPr lang="en-US" dirty="0"/>
              <a:t>person.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20 images with different </a:t>
            </a:r>
            <a:r>
              <a:rPr lang="en-US" dirty="0" smtClean="0"/>
              <a:t>expression for </a:t>
            </a:r>
            <a:r>
              <a:rPr lang="en-US" dirty="0"/>
              <a:t>each person, since those 20 sequence images are captured when a person </a:t>
            </a:r>
            <a:r>
              <a:rPr lang="en-US" dirty="0" smtClean="0"/>
              <a:t>is speaking </a:t>
            </a:r>
            <a:r>
              <a:rPr lang="en-US" dirty="0"/>
              <a:t>in front of camera. Size of each image is 200 x 180 pixels.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dataset </a:t>
            </a:r>
            <a:r>
              <a:rPr lang="en-US" dirty="0" smtClean="0"/>
              <a:t>is split </a:t>
            </a:r>
            <a:r>
              <a:rPr lang="en-US" dirty="0"/>
              <a:t>as training and testing data with proportion </a:t>
            </a:r>
            <a:r>
              <a:rPr lang="en-US" dirty="0" smtClean="0"/>
              <a:t>75 </a:t>
            </a:r>
            <a:r>
              <a:rPr lang="en-US" dirty="0"/>
              <a:t>and </a:t>
            </a:r>
            <a:r>
              <a:rPr lang="en-US" dirty="0" smtClean="0"/>
              <a:t>25 percentage</a:t>
            </a:r>
            <a:r>
              <a:rPr lang="en-US" dirty="0"/>
              <a:t>, </a:t>
            </a:r>
            <a:r>
              <a:rPr lang="en-US" dirty="0" smtClean="0"/>
              <a:t>respectively. Using </a:t>
            </a:r>
            <a:r>
              <a:rPr lang="en-US" dirty="0"/>
              <a:t>this proportion, 16 images of each person are used as training, and the rest (</a:t>
            </a:r>
            <a:r>
              <a:rPr lang="en-US" dirty="0" smtClean="0"/>
              <a:t>4 images</a:t>
            </a:r>
            <a:r>
              <a:rPr lang="en-US" dirty="0"/>
              <a:t>) are used as testing data, so that the total number of training and </a:t>
            </a:r>
            <a:r>
              <a:rPr lang="en-US" dirty="0" smtClean="0"/>
              <a:t>testing images </a:t>
            </a:r>
            <a:r>
              <a:rPr lang="en-US" dirty="0"/>
              <a:t>is </a:t>
            </a:r>
            <a:r>
              <a:rPr lang="en-US" dirty="0" smtClean="0"/>
              <a:t>2280 and 760.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3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826" y="2421466"/>
            <a:ext cx="17145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751" y="2421465"/>
            <a:ext cx="17145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752" y="2421465"/>
            <a:ext cx="17145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826" y="4461932"/>
            <a:ext cx="17145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751" y="4469587"/>
            <a:ext cx="1714500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752" y="4461932"/>
            <a:ext cx="1714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3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9B8A7B-DB68-4625-86A7-7FECB4C2AE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F5AFAE-B80F-42D3-94B4-729362BC1BCB}">
  <ds:schemaRefs>
    <ds:schemaRef ds:uri="a4f35948-e619-41b3-aa29-22878b09cfd2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http://purl.org/dc/dcmitype/"/>
    <ds:schemaRef ds:uri="http://www.w3.org/XML/1998/namespace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728</TotalTime>
  <Words>613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Garamond</vt:lpstr>
      <vt:lpstr>Wingdings</vt:lpstr>
      <vt:lpstr>Organic</vt:lpstr>
      <vt:lpstr>Introduction to Image Processing using OpenCV-Python</vt:lpstr>
      <vt:lpstr>OpenCV in Python? </vt:lpstr>
      <vt:lpstr>OpenCV in Python?</vt:lpstr>
      <vt:lpstr>Get started</vt:lpstr>
      <vt:lpstr>Get started</vt:lpstr>
      <vt:lpstr>Get started</vt:lpstr>
      <vt:lpstr>Example of Computer Vision Project  Face Recognition</vt:lpstr>
      <vt:lpstr>Dataset</vt:lpstr>
      <vt:lpstr>Dataset</vt:lpstr>
      <vt:lpstr>Code in opencv python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Image Processing using OpenCV with CodeBlocks</dc:title>
  <dc:creator>admin</dc:creator>
  <cp:lastModifiedBy>admin</cp:lastModifiedBy>
  <cp:revision>41</cp:revision>
  <dcterms:created xsi:type="dcterms:W3CDTF">2017-09-09T02:49:34Z</dcterms:created>
  <dcterms:modified xsi:type="dcterms:W3CDTF">2019-09-18T01:47:24Z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