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1"/>
  </p:notesMasterIdLst>
  <p:sldIdLst>
    <p:sldId id="268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9" r:id="rId23"/>
    <p:sldId id="300" r:id="rId24"/>
    <p:sldId id="298" r:id="rId25"/>
    <p:sldId id="269" r:id="rId26"/>
    <p:sldId id="275" r:id="rId27"/>
    <p:sldId id="277" r:id="rId28"/>
    <p:sldId id="270" r:id="rId29"/>
    <p:sldId id="27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5400"/>
    <a:srgbClr val="969FA7"/>
    <a:srgbClr val="465358"/>
    <a:srgbClr val="4C4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46" autoAdjust="0"/>
    <p:restoredTop sz="86255" autoAdjust="0"/>
  </p:normalViewPr>
  <p:slideViewPr>
    <p:cSldViewPr snapToGrid="0">
      <p:cViewPr varScale="1">
        <p:scale>
          <a:sx n="71" d="100"/>
          <a:sy n="71" d="100"/>
        </p:scale>
        <p:origin x="184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image" Target="../media/image9.tiff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image" Target="../media/image9.tif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A3D097-E847-4ACC-AB21-F5ECD3234F0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89831D-C94A-48CF-8DD4-06A7E124118D}">
      <dgm:prSet/>
      <dgm:spPr/>
      <dgm:t>
        <a:bodyPr/>
        <a:lstStyle/>
        <a:p>
          <a:r>
            <a:rPr lang="en-US"/>
            <a:t>Skalar</a:t>
          </a:r>
        </a:p>
      </dgm:t>
    </dgm:pt>
    <dgm:pt modelId="{F600C67A-7569-46E2-8F94-7C95500629A3}" type="parTrans" cxnId="{F4616E35-65EA-4B66-BAF4-1BADB219CC1F}">
      <dgm:prSet/>
      <dgm:spPr/>
      <dgm:t>
        <a:bodyPr/>
        <a:lstStyle/>
        <a:p>
          <a:endParaRPr lang="en-US"/>
        </a:p>
      </dgm:t>
    </dgm:pt>
    <dgm:pt modelId="{54B7130D-681D-4BF9-9915-36F9CAE6C7CE}" type="sibTrans" cxnId="{F4616E35-65EA-4B66-BAF4-1BADB219CC1F}">
      <dgm:prSet/>
      <dgm:spPr/>
      <dgm:t>
        <a:bodyPr/>
        <a:lstStyle/>
        <a:p>
          <a:endParaRPr lang="en-US"/>
        </a:p>
      </dgm:t>
    </dgm:pt>
    <dgm:pt modelId="{8F32808D-8A16-462F-BE6F-E0EF612529FD}">
      <dgm:prSet/>
      <dgm:spPr/>
      <dgm:t>
        <a:bodyPr/>
        <a:lstStyle/>
        <a:p>
          <a:r>
            <a:rPr lang="en-US"/>
            <a:t>Vektor</a:t>
          </a:r>
        </a:p>
      </dgm:t>
    </dgm:pt>
    <dgm:pt modelId="{ABDC7946-DB9A-48CD-A55F-E5244520AD32}" type="parTrans" cxnId="{3DCD65D7-18FD-4052-9205-3C69C5EFFEDE}">
      <dgm:prSet/>
      <dgm:spPr/>
      <dgm:t>
        <a:bodyPr/>
        <a:lstStyle/>
        <a:p>
          <a:endParaRPr lang="en-US"/>
        </a:p>
      </dgm:t>
    </dgm:pt>
    <dgm:pt modelId="{83FBB273-4268-4CEB-984E-5CC666FC324E}" type="sibTrans" cxnId="{3DCD65D7-18FD-4052-9205-3C69C5EFFEDE}">
      <dgm:prSet/>
      <dgm:spPr/>
      <dgm:t>
        <a:bodyPr/>
        <a:lstStyle/>
        <a:p>
          <a:endParaRPr lang="en-US"/>
        </a:p>
      </dgm:t>
    </dgm:pt>
    <dgm:pt modelId="{D674359A-FBA2-4F5E-AD1E-BDDE1E87757B}">
      <dgm:prSet/>
      <dgm:spPr/>
      <dgm:t>
        <a:bodyPr/>
        <a:lstStyle/>
        <a:p>
          <a:r>
            <a:rPr lang="en-US"/>
            <a:t>Titik</a:t>
          </a:r>
        </a:p>
      </dgm:t>
    </dgm:pt>
    <dgm:pt modelId="{B3AB9B99-4E2D-4F89-A19E-B391A0F6DD6A}" type="parTrans" cxnId="{00F17ABE-5244-4C0C-95B1-5A1A4B128221}">
      <dgm:prSet/>
      <dgm:spPr/>
      <dgm:t>
        <a:bodyPr/>
        <a:lstStyle/>
        <a:p>
          <a:endParaRPr lang="en-US"/>
        </a:p>
      </dgm:t>
    </dgm:pt>
    <dgm:pt modelId="{6B7B94E0-2BE4-4887-BA3C-DD040505FCB1}" type="sibTrans" cxnId="{00F17ABE-5244-4C0C-95B1-5A1A4B128221}">
      <dgm:prSet/>
      <dgm:spPr/>
      <dgm:t>
        <a:bodyPr/>
        <a:lstStyle/>
        <a:p>
          <a:endParaRPr lang="en-US"/>
        </a:p>
      </dgm:t>
    </dgm:pt>
    <dgm:pt modelId="{BE294669-2865-B345-AAC4-4C1DB856CEF7}" type="pres">
      <dgm:prSet presAssocID="{B1A3D097-E847-4ACC-AB21-F5ECD3234F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0CB9572-57AA-FF44-8807-83CF9FA37EE7}" type="pres">
      <dgm:prSet presAssocID="{3689831D-C94A-48CF-8DD4-06A7E124118D}" presName="hierRoot1" presStyleCnt="0"/>
      <dgm:spPr/>
    </dgm:pt>
    <dgm:pt modelId="{3B927242-D883-2E45-AD40-AFD9948FD7B9}" type="pres">
      <dgm:prSet presAssocID="{3689831D-C94A-48CF-8DD4-06A7E124118D}" presName="composite" presStyleCnt="0"/>
      <dgm:spPr/>
    </dgm:pt>
    <dgm:pt modelId="{A43C2B16-020A-B943-9043-2E1A055E0CEC}" type="pres">
      <dgm:prSet presAssocID="{3689831D-C94A-48CF-8DD4-06A7E124118D}" presName="background" presStyleLbl="node0" presStyleIdx="0" presStyleCnt="3"/>
      <dgm:spPr/>
    </dgm:pt>
    <dgm:pt modelId="{0F35D98C-0959-5B4E-B7B8-11D9ED2FAE45}" type="pres">
      <dgm:prSet presAssocID="{3689831D-C94A-48CF-8DD4-06A7E124118D}" presName="text" presStyleLbl="fgAcc0" presStyleIdx="0" presStyleCnt="3">
        <dgm:presLayoutVars>
          <dgm:chPref val="3"/>
        </dgm:presLayoutVars>
      </dgm:prSet>
      <dgm:spPr/>
    </dgm:pt>
    <dgm:pt modelId="{D4EBEEC6-266A-4848-865B-D4DBE3CF5561}" type="pres">
      <dgm:prSet presAssocID="{3689831D-C94A-48CF-8DD4-06A7E124118D}" presName="hierChild2" presStyleCnt="0"/>
      <dgm:spPr/>
    </dgm:pt>
    <dgm:pt modelId="{0B7BF5D8-7D04-BF4D-81B1-7A0910ADEA53}" type="pres">
      <dgm:prSet presAssocID="{8F32808D-8A16-462F-BE6F-E0EF612529FD}" presName="hierRoot1" presStyleCnt="0"/>
      <dgm:spPr/>
    </dgm:pt>
    <dgm:pt modelId="{B5708A4F-806C-C94B-96D2-8DBBC988732E}" type="pres">
      <dgm:prSet presAssocID="{8F32808D-8A16-462F-BE6F-E0EF612529FD}" presName="composite" presStyleCnt="0"/>
      <dgm:spPr/>
    </dgm:pt>
    <dgm:pt modelId="{0A0D1A37-EBC6-3944-B0BD-2D9A3F693538}" type="pres">
      <dgm:prSet presAssocID="{8F32808D-8A16-462F-BE6F-E0EF612529FD}" presName="background" presStyleLbl="node0" presStyleIdx="1" presStyleCnt="3"/>
      <dgm:spPr/>
    </dgm:pt>
    <dgm:pt modelId="{7612BE83-CA28-F04B-9EB0-F134B700786B}" type="pres">
      <dgm:prSet presAssocID="{8F32808D-8A16-462F-BE6F-E0EF612529FD}" presName="text" presStyleLbl="fgAcc0" presStyleIdx="1" presStyleCnt="3">
        <dgm:presLayoutVars>
          <dgm:chPref val="3"/>
        </dgm:presLayoutVars>
      </dgm:prSet>
      <dgm:spPr/>
    </dgm:pt>
    <dgm:pt modelId="{5D1BDC09-7ACD-124C-B1DB-A49980E3342C}" type="pres">
      <dgm:prSet presAssocID="{8F32808D-8A16-462F-BE6F-E0EF612529FD}" presName="hierChild2" presStyleCnt="0"/>
      <dgm:spPr/>
    </dgm:pt>
    <dgm:pt modelId="{347C49B1-132E-6444-ACF6-9C28849C0299}" type="pres">
      <dgm:prSet presAssocID="{D674359A-FBA2-4F5E-AD1E-BDDE1E87757B}" presName="hierRoot1" presStyleCnt="0"/>
      <dgm:spPr/>
    </dgm:pt>
    <dgm:pt modelId="{C90EB864-EAD6-5D49-AA7C-0239E078F14E}" type="pres">
      <dgm:prSet presAssocID="{D674359A-FBA2-4F5E-AD1E-BDDE1E87757B}" presName="composite" presStyleCnt="0"/>
      <dgm:spPr/>
    </dgm:pt>
    <dgm:pt modelId="{BFC7F24F-04D9-2B48-9A25-69B7097049EB}" type="pres">
      <dgm:prSet presAssocID="{D674359A-FBA2-4F5E-AD1E-BDDE1E87757B}" presName="background" presStyleLbl="node0" presStyleIdx="2" presStyleCnt="3"/>
      <dgm:spPr/>
    </dgm:pt>
    <dgm:pt modelId="{F328268E-2AC9-174A-8FF7-D7913E8EB959}" type="pres">
      <dgm:prSet presAssocID="{D674359A-FBA2-4F5E-AD1E-BDDE1E87757B}" presName="text" presStyleLbl="fgAcc0" presStyleIdx="2" presStyleCnt="3">
        <dgm:presLayoutVars>
          <dgm:chPref val="3"/>
        </dgm:presLayoutVars>
      </dgm:prSet>
      <dgm:spPr/>
    </dgm:pt>
    <dgm:pt modelId="{C52DC18C-C121-1841-AA84-3C74E380B8DE}" type="pres">
      <dgm:prSet presAssocID="{D674359A-FBA2-4F5E-AD1E-BDDE1E87757B}" presName="hierChild2" presStyleCnt="0"/>
      <dgm:spPr/>
    </dgm:pt>
  </dgm:ptLst>
  <dgm:cxnLst>
    <dgm:cxn modelId="{D0994B27-F9F7-734C-BF1E-9423C64A37C3}" type="presOf" srcId="{B1A3D097-E847-4ACC-AB21-F5ECD3234F00}" destId="{BE294669-2865-B345-AAC4-4C1DB856CEF7}" srcOrd="0" destOrd="0" presId="urn:microsoft.com/office/officeart/2005/8/layout/hierarchy1"/>
    <dgm:cxn modelId="{F4616E35-65EA-4B66-BAF4-1BADB219CC1F}" srcId="{B1A3D097-E847-4ACC-AB21-F5ECD3234F00}" destId="{3689831D-C94A-48CF-8DD4-06A7E124118D}" srcOrd="0" destOrd="0" parTransId="{F600C67A-7569-46E2-8F94-7C95500629A3}" sibTransId="{54B7130D-681D-4BF9-9915-36F9CAE6C7CE}"/>
    <dgm:cxn modelId="{0BF8264C-079C-384B-9FA1-E8411521062A}" type="presOf" srcId="{D674359A-FBA2-4F5E-AD1E-BDDE1E87757B}" destId="{F328268E-2AC9-174A-8FF7-D7913E8EB959}" srcOrd="0" destOrd="0" presId="urn:microsoft.com/office/officeart/2005/8/layout/hierarchy1"/>
    <dgm:cxn modelId="{5D40CDAF-E1F0-054D-93F9-BFFC2F3F46C7}" type="presOf" srcId="{3689831D-C94A-48CF-8DD4-06A7E124118D}" destId="{0F35D98C-0959-5B4E-B7B8-11D9ED2FAE45}" srcOrd="0" destOrd="0" presId="urn:microsoft.com/office/officeart/2005/8/layout/hierarchy1"/>
    <dgm:cxn modelId="{00F17ABE-5244-4C0C-95B1-5A1A4B128221}" srcId="{B1A3D097-E847-4ACC-AB21-F5ECD3234F00}" destId="{D674359A-FBA2-4F5E-AD1E-BDDE1E87757B}" srcOrd="2" destOrd="0" parTransId="{B3AB9B99-4E2D-4F89-A19E-B391A0F6DD6A}" sibTransId="{6B7B94E0-2BE4-4887-BA3C-DD040505FCB1}"/>
    <dgm:cxn modelId="{A2F6F3C8-AB61-9E46-9775-8E20916F9BD3}" type="presOf" srcId="{8F32808D-8A16-462F-BE6F-E0EF612529FD}" destId="{7612BE83-CA28-F04B-9EB0-F134B700786B}" srcOrd="0" destOrd="0" presId="urn:microsoft.com/office/officeart/2005/8/layout/hierarchy1"/>
    <dgm:cxn modelId="{3DCD65D7-18FD-4052-9205-3C69C5EFFEDE}" srcId="{B1A3D097-E847-4ACC-AB21-F5ECD3234F00}" destId="{8F32808D-8A16-462F-BE6F-E0EF612529FD}" srcOrd="1" destOrd="0" parTransId="{ABDC7946-DB9A-48CD-A55F-E5244520AD32}" sibTransId="{83FBB273-4268-4CEB-984E-5CC666FC324E}"/>
    <dgm:cxn modelId="{F5D4F002-F1D8-FA45-9BEE-49D017186F8D}" type="presParOf" srcId="{BE294669-2865-B345-AAC4-4C1DB856CEF7}" destId="{60CB9572-57AA-FF44-8807-83CF9FA37EE7}" srcOrd="0" destOrd="0" presId="urn:microsoft.com/office/officeart/2005/8/layout/hierarchy1"/>
    <dgm:cxn modelId="{2D4BB7F7-9095-DF4B-80F1-F83D4D6B35A1}" type="presParOf" srcId="{60CB9572-57AA-FF44-8807-83CF9FA37EE7}" destId="{3B927242-D883-2E45-AD40-AFD9948FD7B9}" srcOrd="0" destOrd="0" presId="urn:microsoft.com/office/officeart/2005/8/layout/hierarchy1"/>
    <dgm:cxn modelId="{EF3BC42B-FF06-8549-9408-23492D51AA7D}" type="presParOf" srcId="{3B927242-D883-2E45-AD40-AFD9948FD7B9}" destId="{A43C2B16-020A-B943-9043-2E1A055E0CEC}" srcOrd="0" destOrd="0" presId="urn:microsoft.com/office/officeart/2005/8/layout/hierarchy1"/>
    <dgm:cxn modelId="{1BA40916-D57A-E149-8216-6440D727D2B2}" type="presParOf" srcId="{3B927242-D883-2E45-AD40-AFD9948FD7B9}" destId="{0F35D98C-0959-5B4E-B7B8-11D9ED2FAE45}" srcOrd="1" destOrd="0" presId="urn:microsoft.com/office/officeart/2005/8/layout/hierarchy1"/>
    <dgm:cxn modelId="{507BF738-929D-9D40-B0A8-2C82D301D528}" type="presParOf" srcId="{60CB9572-57AA-FF44-8807-83CF9FA37EE7}" destId="{D4EBEEC6-266A-4848-865B-D4DBE3CF5561}" srcOrd="1" destOrd="0" presId="urn:microsoft.com/office/officeart/2005/8/layout/hierarchy1"/>
    <dgm:cxn modelId="{863D82AA-47F6-3847-B4A6-00643DF4D0BD}" type="presParOf" srcId="{BE294669-2865-B345-AAC4-4C1DB856CEF7}" destId="{0B7BF5D8-7D04-BF4D-81B1-7A0910ADEA53}" srcOrd="1" destOrd="0" presId="urn:microsoft.com/office/officeart/2005/8/layout/hierarchy1"/>
    <dgm:cxn modelId="{B9F469C0-AB53-D54F-AAB2-F5BB28442446}" type="presParOf" srcId="{0B7BF5D8-7D04-BF4D-81B1-7A0910ADEA53}" destId="{B5708A4F-806C-C94B-96D2-8DBBC988732E}" srcOrd="0" destOrd="0" presId="urn:microsoft.com/office/officeart/2005/8/layout/hierarchy1"/>
    <dgm:cxn modelId="{592D484D-7629-714C-B77C-7DFFEFE6F029}" type="presParOf" srcId="{B5708A4F-806C-C94B-96D2-8DBBC988732E}" destId="{0A0D1A37-EBC6-3944-B0BD-2D9A3F693538}" srcOrd="0" destOrd="0" presId="urn:microsoft.com/office/officeart/2005/8/layout/hierarchy1"/>
    <dgm:cxn modelId="{1F6FBC80-8B0E-F545-ABCE-0CD372B57B4F}" type="presParOf" srcId="{B5708A4F-806C-C94B-96D2-8DBBC988732E}" destId="{7612BE83-CA28-F04B-9EB0-F134B700786B}" srcOrd="1" destOrd="0" presId="urn:microsoft.com/office/officeart/2005/8/layout/hierarchy1"/>
    <dgm:cxn modelId="{37CC129E-1E44-B94B-821E-2E6B21432E1C}" type="presParOf" srcId="{0B7BF5D8-7D04-BF4D-81B1-7A0910ADEA53}" destId="{5D1BDC09-7ACD-124C-B1DB-A49980E3342C}" srcOrd="1" destOrd="0" presId="urn:microsoft.com/office/officeart/2005/8/layout/hierarchy1"/>
    <dgm:cxn modelId="{D9642EBF-94AF-214A-B2E1-830BB0E45B9D}" type="presParOf" srcId="{BE294669-2865-B345-AAC4-4C1DB856CEF7}" destId="{347C49B1-132E-6444-ACF6-9C28849C0299}" srcOrd="2" destOrd="0" presId="urn:microsoft.com/office/officeart/2005/8/layout/hierarchy1"/>
    <dgm:cxn modelId="{D198EBD9-1A7A-A84F-BC54-82C128326F65}" type="presParOf" srcId="{347C49B1-132E-6444-ACF6-9C28849C0299}" destId="{C90EB864-EAD6-5D49-AA7C-0239E078F14E}" srcOrd="0" destOrd="0" presId="urn:microsoft.com/office/officeart/2005/8/layout/hierarchy1"/>
    <dgm:cxn modelId="{E56D8184-83A0-7143-BE64-10F25BE5DEB4}" type="presParOf" srcId="{C90EB864-EAD6-5D49-AA7C-0239E078F14E}" destId="{BFC7F24F-04D9-2B48-9A25-69B7097049EB}" srcOrd="0" destOrd="0" presId="urn:microsoft.com/office/officeart/2005/8/layout/hierarchy1"/>
    <dgm:cxn modelId="{1471CB95-E182-EB48-B0F5-525E08E83913}" type="presParOf" srcId="{C90EB864-EAD6-5D49-AA7C-0239E078F14E}" destId="{F328268E-2AC9-174A-8FF7-D7913E8EB959}" srcOrd="1" destOrd="0" presId="urn:microsoft.com/office/officeart/2005/8/layout/hierarchy1"/>
    <dgm:cxn modelId="{4BB40E43-B9F2-3B4C-8161-4F21D5D0F8BC}" type="presParOf" srcId="{347C49B1-132E-6444-ACF6-9C28849C0299}" destId="{C52DC18C-C121-1841-AA84-3C74E380B8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6100D1-9C64-784D-9847-77E17F089222}" type="doc">
      <dgm:prSet loTypeId="urn:microsoft.com/office/officeart/2005/8/layout/pList2" loCatId="" qsTypeId="urn:microsoft.com/office/officeart/2005/8/quickstyle/simple1" qsCatId="simple" csTypeId="urn:microsoft.com/office/officeart/2005/8/colors/accent1_2" csCatId="accent1" phldr="1"/>
      <dgm:spPr/>
    </dgm:pt>
    <dgm:pt modelId="{19A894DF-2B4A-A04C-AE0D-42214DC30544}">
      <dgm:prSet phldrT="[Text]"/>
      <dgm:spPr/>
      <dgm:t>
        <a:bodyPr/>
        <a:lstStyle/>
        <a:p>
          <a:r>
            <a:rPr lang="en-US"/>
            <a:t>0D</a:t>
          </a:r>
        </a:p>
      </dgm:t>
    </dgm:pt>
    <dgm:pt modelId="{132551E3-B26F-EA49-B199-B807E49B08C4}" type="parTrans" cxnId="{2D180F2D-8563-DC4A-88B2-EF8FF4CFBCBA}">
      <dgm:prSet/>
      <dgm:spPr/>
      <dgm:t>
        <a:bodyPr/>
        <a:lstStyle/>
        <a:p>
          <a:endParaRPr lang="en-US"/>
        </a:p>
      </dgm:t>
    </dgm:pt>
    <dgm:pt modelId="{84CFB973-0A9F-4448-9EF6-BD6DAB75C4CB}" type="sibTrans" cxnId="{2D180F2D-8563-DC4A-88B2-EF8FF4CFBCBA}">
      <dgm:prSet/>
      <dgm:spPr/>
      <dgm:t>
        <a:bodyPr/>
        <a:lstStyle/>
        <a:p>
          <a:endParaRPr lang="en-US"/>
        </a:p>
      </dgm:t>
    </dgm:pt>
    <dgm:pt modelId="{E12D5E27-A3EB-1441-945C-0C0EA82F3E28}">
      <dgm:prSet phldrT="[Text]"/>
      <dgm:spPr/>
      <dgm:t>
        <a:bodyPr/>
        <a:lstStyle/>
        <a:p>
          <a:r>
            <a:rPr lang="en-US"/>
            <a:t>1D</a:t>
          </a:r>
        </a:p>
      </dgm:t>
    </dgm:pt>
    <dgm:pt modelId="{45BFE56B-4828-FA43-8103-4953E5785F57}" type="parTrans" cxnId="{15A1B415-E38E-6B46-9198-C69C4752DB81}">
      <dgm:prSet/>
      <dgm:spPr/>
      <dgm:t>
        <a:bodyPr/>
        <a:lstStyle/>
        <a:p>
          <a:endParaRPr lang="en-US"/>
        </a:p>
      </dgm:t>
    </dgm:pt>
    <dgm:pt modelId="{CC89A72D-F61C-F24D-8C80-47AD57BF000F}" type="sibTrans" cxnId="{15A1B415-E38E-6B46-9198-C69C4752DB81}">
      <dgm:prSet/>
      <dgm:spPr/>
      <dgm:t>
        <a:bodyPr/>
        <a:lstStyle/>
        <a:p>
          <a:endParaRPr lang="en-US"/>
        </a:p>
      </dgm:t>
    </dgm:pt>
    <dgm:pt modelId="{B41DCAC9-C8DA-2248-A693-540636648DDD}">
      <dgm:prSet phldrT="[Text]"/>
      <dgm:spPr/>
      <dgm:t>
        <a:bodyPr/>
        <a:lstStyle/>
        <a:p>
          <a:r>
            <a:rPr lang="en-US"/>
            <a:t>2D</a:t>
          </a:r>
        </a:p>
      </dgm:t>
    </dgm:pt>
    <dgm:pt modelId="{7DBAF518-D569-1E4F-952B-67507C8C75A9}" type="parTrans" cxnId="{EE06A4E0-4BDE-0743-8B65-12FF2E263768}">
      <dgm:prSet/>
      <dgm:spPr/>
      <dgm:t>
        <a:bodyPr/>
        <a:lstStyle/>
        <a:p>
          <a:endParaRPr lang="en-US"/>
        </a:p>
      </dgm:t>
    </dgm:pt>
    <dgm:pt modelId="{35E85485-5269-344D-A43A-A1044BD07186}" type="sibTrans" cxnId="{EE06A4E0-4BDE-0743-8B65-12FF2E263768}">
      <dgm:prSet/>
      <dgm:spPr/>
      <dgm:t>
        <a:bodyPr/>
        <a:lstStyle/>
        <a:p>
          <a:endParaRPr lang="en-US"/>
        </a:p>
      </dgm:t>
    </dgm:pt>
    <dgm:pt modelId="{53812BF3-8AA6-074E-9F92-9C7C5459FFBA}" type="pres">
      <dgm:prSet presAssocID="{9A6100D1-9C64-784D-9847-77E17F089222}" presName="Name0" presStyleCnt="0">
        <dgm:presLayoutVars>
          <dgm:dir/>
          <dgm:resizeHandles val="exact"/>
        </dgm:presLayoutVars>
      </dgm:prSet>
      <dgm:spPr/>
    </dgm:pt>
    <dgm:pt modelId="{CEB05F96-2DE9-6F44-AAD5-EC1648037B71}" type="pres">
      <dgm:prSet presAssocID="{9A6100D1-9C64-784D-9847-77E17F089222}" presName="bkgdShp" presStyleLbl="alignAccFollowNode1" presStyleIdx="0" presStyleCnt="1"/>
      <dgm:spPr/>
    </dgm:pt>
    <dgm:pt modelId="{B2E5AEDB-10CE-CB42-A7E5-31E1FC1A30DD}" type="pres">
      <dgm:prSet presAssocID="{9A6100D1-9C64-784D-9847-77E17F089222}" presName="linComp" presStyleCnt="0"/>
      <dgm:spPr/>
    </dgm:pt>
    <dgm:pt modelId="{3EFFE7FD-A39E-564C-82B7-7E674EE5BE35}" type="pres">
      <dgm:prSet presAssocID="{19A894DF-2B4A-A04C-AE0D-42214DC30544}" presName="compNode" presStyleCnt="0"/>
      <dgm:spPr/>
    </dgm:pt>
    <dgm:pt modelId="{37499215-D7A4-2747-B52B-729956EF8BBC}" type="pres">
      <dgm:prSet presAssocID="{19A894DF-2B4A-A04C-AE0D-42214DC30544}" presName="node" presStyleLbl="node1" presStyleIdx="0" presStyleCnt="3">
        <dgm:presLayoutVars>
          <dgm:bulletEnabled val="1"/>
        </dgm:presLayoutVars>
      </dgm:prSet>
      <dgm:spPr/>
    </dgm:pt>
    <dgm:pt modelId="{2268CAE5-E067-6949-8FEA-0BF940D4BA84}" type="pres">
      <dgm:prSet presAssocID="{19A894DF-2B4A-A04C-AE0D-42214DC30544}" presName="invisiNode" presStyleLbl="node1" presStyleIdx="0" presStyleCnt="3"/>
      <dgm:spPr/>
    </dgm:pt>
    <dgm:pt modelId="{90FFA3B6-332B-9C46-B5B2-4BC9A8CCDAE6}" type="pres">
      <dgm:prSet presAssocID="{19A894DF-2B4A-A04C-AE0D-42214DC30544}" presName="imagNode" presStyleLbl="fgImgPlace1" presStyleIdx="0" presStyleCnt="3"/>
      <dgm:spPr>
        <a:blipFill rotWithShape="1"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</dgm:pt>
    <dgm:pt modelId="{68698C67-9105-9141-80B5-CDFF58E103A3}" type="pres">
      <dgm:prSet presAssocID="{84CFB973-0A9F-4448-9EF6-BD6DAB75C4CB}" presName="sibTrans" presStyleLbl="sibTrans2D1" presStyleIdx="0" presStyleCnt="0"/>
      <dgm:spPr/>
    </dgm:pt>
    <dgm:pt modelId="{EA0D4526-4EF2-DA41-A7C5-E20334F5B132}" type="pres">
      <dgm:prSet presAssocID="{E12D5E27-A3EB-1441-945C-0C0EA82F3E28}" presName="compNode" presStyleCnt="0"/>
      <dgm:spPr/>
    </dgm:pt>
    <dgm:pt modelId="{99B2A64F-C11A-DB41-B711-F42001621722}" type="pres">
      <dgm:prSet presAssocID="{E12D5E27-A3EB-1441-945C-0C0EA82F3E28}" presName="node" presStyleLbl="node1" presStyleIdx="1" presStyleCnt="3">
        <dgm:presLayoutVars>
          <dgm:bulletEnabled val="1"/>
        </dgm:presLayoutVars>
      </dgm:prSet>
      <dgm:spPr/>
    </dgm:pt>
    <dgm:pt modelId="{2CE79547-11AE-134B-A134-7831DA6DC27B}" type="pres">
      <dgm:prSet presAssocID="{E12D5E27-A3EB-1441-945C-0C0EA82F3E28}" presName="invisiNode" presStyleLbl="node1" presStyleIdx="1" presStyleCnt="3"/>
      <dgm:spPr/>
    </dgm:pt>
    <dgm:pt modelId="{83224E22-0081-084C-8B87-788BC59A2347}" type="pres">
      <dgm:prSet presAssocID="{E12D5E27-A3EB-1441-945C-0C0EA82F3E28}" presName="imagNode" presStyleLbl="fgImgPlace1" presStyleIdx="1" presStyleCnt="3"/>
      <dgm:spPr>
        <a:blipFill rotWithShape="1"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</dgm:pt>
    <dgm:pt modelId="{5FE5B586-3C6D-DB44-A77F-144B5CFBD1A3}" type="pres">
      <dgm:prSet presAssocID="{CC89A72D-F61C-F24D-8C80-47AD57BF000F}" presName="sibTrans" presStyleLbl="sibTrans2D1" presStyleIdx="0" presStyleCnt="0"/>
      <dgm:spPr/>
    </dgm:pt>
    <dgm:pt modelId="{A07FBBAD-40A2-444B-A767-E57B18AF4D3B}" type="pres">
      <dgm:prSet presAssocID="{B41DCAC9-C8DA-2248-A693-540636648DDD}" presName="compNode" presStyleCnt="0"/>
      <dgm:spPr/>
    </dgm:pt>
    <dgm:pt modelId="{B501D907-94CE-5F42-AF1E-0D69E2506930}" type="pres">
      <dgm:prSet presAssocID="{B41DCAC9-C8DA-2248-A693-540636648DDD}" presName="node" presStyleLbl="node1" presStyleIdx="2" presStyleCnt="3">
        <dgm:presLayoutVars>
          <dgm:bulletEnabled val="1"/>
        </dgm:presLayoutVars>
      </dgm:prSet>
      <dgm:spPr/>
    </dgm:pt>
    <dgm:pt modelId="{29BE902E-F7A9-EB49-82C3-9C70D4F38AFF}" type="pres">
      <dgm:prSet presAssocID="{B41DCAC9-C8DA-2248-A693-540636648DDD}" presName="invisiNode" presStyleLbl="node1" presStyleIdx="2" presStyleCnt="3"/>
      <dgm:spPr/>
    </dgm:pt>
    <dgm:pt modelId="{BA6D608D-CE2D-9046-B918-8136AD54A2DB}" type="pres">
      <dgm:prSet presAssocID="{B41DCAC9-C8DA-2248-A693-540636648DDD}" presName="imagNode" presStyleLbl="fgImgPlace1" presStyleIdx="2" presStyleCnt="3"/>
      <dgm:spPr>
        <a:blipFill rotWithShape="1"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</dgm:pt>
  </dgm:ptLst>
  <dgm:cxnLst>
    <dgm:cxn modelId="{15A1B415-E38E-6B46-9198-C69C4752DB81}" srcId="{9A6100D1-9C64-784D-9847-77E17F089222}" destId="{E12D5E27-A3EB-1441-945C-0C0EA82F3E28}" srcOrd="1" destOrd="0" parTransId="{45BFE56B-4828-FA43-8103-4953E5785F57}" sibTransId="{CC89A72D-F61C-F24D-8C80-47AD57BF000F}"/>
    <dgm:cxn modelId="{2D180F2D-8563-DC4A-88B2-EF8FF4CFBCBA}" srcId="{9A6100D1-9C64-784D-9847-77E17F089222}" destId="{19A894DF-2B4A-A04C-AE0D-42214DC30544}" srcOrd="0" destOrd="0" parTransId="{132551E3-B26F-EA49-B199-B807E49B08C4}" sibTransId="{84CFB973-0A9F-4448-9EF6-BD6DAB75C4CB}"/>
    <dgm:cxn modelId="{71EDD783-BC41-B648-95F2-FB419C3A97B3}" type="presOf" srcId="{9A6100D1-9C64-784D-9847-77E17F089222}" destId="{53812BF3-8AA6-074E-9F92-9C7C5459FFBA}" srcOrd="0" destOrd="0" presId="urn:microsoft.com/office/officeart/2005/8/layout/pList2"/>
    <dgm:cxn modelId="{93897FBA-69BC-FA41-A345-6552FBCD8479}" type="presOf" srcId="{E12D5E27-A3EB-1441-945C-0C0EA82F3E28}" destId="{99B2A64F-C11A-DB41-B711-F42001621722}" srcOrd="0" destOrd="0" presId="urn:microsoft.com/office/officeart/2005/8/layout/pList2"/>
    <dgm:cxn modelId="{3D7B20C1-31ED-1742-90CC-46848AAEC8AD}" type="presOf" srcId="{84CFB973-0A9F-4448-9EF6-BD6DAB75C4CB}" destId="{68698C67-9105-9141-80B5-CDFF58E103A3}" srcOrd="0" destOrd="0" presId="urn:microsoft.com/office/officeart/2005/8/layout/pList2"/>
    <dgm:cxn modelId="{EE06A4E0-4BDE-0743-8B65-12FF2E263768}" srcId="{9A6100D1-9C64-784D-9847-77E17F089222}" destId="{B41DCAC9-C8DA-2248-A693-540636648DDD}" srcOrd="2" destOrd="0" parTransId="{7DBAF518-D569-1E4F-952B-67507C8C75A9}" sibTransId="{35E85485-5269-344D-A43A-A1044BD07186}"/>
    <dgm:cxn modelId="{A0E411F1-73F8-2349-A508-5C3E47141BE0}" type="presOf" srcId="{B41DCAC9-C8DA-2248-A693-540636648DDD}" destId="{B501D907-94CE-5F42-AF1E-0D69E2506930}" srcOrd="0" destOrd="0" presId="urn:microsoft.com/office/officeart/2005/8/layout/pList2"/>
    <dgm:cxn modelId="{832ABFF6-C96E-C546-831C-300B26E50A5D}" type="presOf" srcId="{19A894DF-2B4A-A04C-AE0D-42214DC30544}" destId="{37499215-D7A4-2747-B52B-729956EF8BBC}" srcOrd="0" destOrd="0" presId="urn:microsoft.com/office/officeart/2005/8/layout/pList2"/>
    <dgm:cxn modelId="{F36B6AF8-338C-9F43-9935-1CB3E19C4BCD}" type="presOf" srcId="{CC89A72D-F61C-F24D-8C80-47AD57BF000F}" destId="{5FE5B586-3C6D-DB44-A77F-144B5CFBD1A3}" srcOrd="0" destOrd="0" presId="urn:microsoft.com/office/officeart/2005/8/layout/pList2"/>
    <dgm:cxn modelId="{4AEC0D19-EE1C-FF47-8C53-7F038C5FABA6}" type="presParOf" srcId="{53812BF3-8AA6-074E-9F92-9C7C5459FFBA}" destId="{CEB05F96-2DE9-6F44-AAD5-EC1648037B71}" srcOrd="0" destOrd="0" presId="urn:microsoft.com/office/officeart/2005/8/layout/pList2"/>
    <dgm:cxn modelId="{66BB162F-F8A4-2E43-9048-C3CD84C62265}" type="presParOf" srcId="{53812BF3-8AA6-074E-9F92-9C7C5459FFBA}" destId="{B2E5AEDB-10CE-CB42-A7E5-31E1FC1A30DD}" srcOrd="1" destOrd="0" presId="urn:microsoft.com/office/officeart/2005/8/layout/pList2"/>
    <dgm:cxn modelId="{CB147598-8756-7D43-961F-236BF2A1BACA}" type="presParOf" srcId="{B2E5AEDB-10CE-CB42-A7E5-31E1FC1A30DD}" destId="{3EFFE7FD-A39E-564C-82B7-7E674EE5BE35}" srcOrd="0" destOrd="0" presId="urn:microsoft.com/office/officeart/2005/8/layout/pList2"/>
    <dgm:cxn modelId="{D008E296-6637-E748-9C92-25A3C6B6E91B}" type="presParOf" srcId="{3EFFE7FD-A39E-564C-82B7-7E674EE5BE35}" destId="{37499215-D7A4-2747-B52B-729956EF8BBC}" srcOrd="0" destOrd="0" presId="urn:microsoft.com/office/officeart/2005/8/layout/pList2"/>
    <dgm:cxn modelId="{6F95114E-74BD-3348-86BB-9C5EECE203F2}" type="presParOf" srcId="{3EFFE7FD-A39E-564C-82B7-7E674EE5BE35}" destId="{2268CAE5-E067-6949-8FEA-0BF940D4BA84}" srcOrd="1" destOrd="0" presId="urn:microsoft.com/office/officeart/2005/8/layout/pList2"/>
    <dgm:cxn modelId="{88CE1847-273A-BC43-964F-5A6FF19D332B}" type="presParOf" srcId="{3EFFE7FD-A39E-564C-82B7-7E674EE5BE35}" destId="{90FFA3B6-332B-9C46-B5B2-4BC9A8CCDAE6}" srcOrd="2" destOrd="0" presId="urn:microsoft.com/office/officeart/2005/8/layout/pList2"/>
    <dgm:cxn modelId="{5A51C015-0B3E-8B4D-9F9F-C4461A862CE6}" type="presParOf" srcId="{B2E5AEDB-10CE-CB42-A7E5-31E1FC1A30DD}" destId="{68698C67-9105-9141-80B5-CDFF58E103A3}" srcOrd="1" destOrd="0" presId="urn:microsoft.com/office/officeart/2005/8/layout/pList2"/>
    <dgm:cxn modelId="{846502EC-9B07-7845-B52C-B13C9438D36F}" type="presParOf" srcId="{B2E5AEDB-10CE-CB42-A7E5-31E1FC1A30DD}" destId="{EA0D4526-4EF2-DA41-A7C5-E20334F5B132}" srcOrd="2" destOrd="0" presId="urn:microsoft.com/office/officeart/2005/8/layout/pList2"/>
    <dgm:cxn modelId="{BD277D6B-67C8-F844-BDBE-0C970D9CD15D}" type="presParOf" srcId="{EA0D4526-4EF2-DA41-A7C5-E20334F5B132}" destId="{99B2A64F-C11A-DB41-B711-F42001621722}" srcOrd="0" destOrd="0" presId="urn:microsoft.com/office/officeart/2005/8/layout/pList2"/>
    <dgm:cxn modelId="{957C09D2-A07C-AF43-8508-565FAF8BFFB2}" type="presParOf" srcId="{EA0D4526-4EF2-DA41-A7C5-E20334F5B132}" destId="{2CE79547-11AE-134B-A134-7831DA6DC27B}" srcOrd="1" destOrd="0" presId="urn:microsoft.com/office/officeart/2005/8/layout/pList2"/>
    <dgm:cxn modelId="{8E2211F7-9F49-5D48-B986-02B792E2E137}" type="presParOf" srcId="{EA0D4526-4EF2-DA41-A7C5-E20334F5B132}" destId="{83224E22-0081-084C-8B87-788BC59A2347}" srcOrd="2" destOrd="0" presId="urn:microsoft.com/office/officeart/2005/8/layout/pList2"/>
    <dgm:cxn modelId="{0D0142F7-6B4B-8B4C-AFBE-3EC32CBCD3E3}" type="presParOf" srcId="{B2E5AEDB-10CE-CB42-A7E5-31E1FC1A30DD}" destId="{5FE5B586-3C6D-DB44-A77F-144B5CFBD1A3}" srcOrd="3" destOrd="0" presId="urn:microsoft.com/office/officeart/2005/8/layout/pList2"/>
    <dgm:cxn modelId="{79ED03AC-1BF7-3C4B-9CE4-E4A9B92D7A0A}" type="presParOf" srcId="{B2E5AEDB-10CE-CB42-A7E5-31E1FC1A30DD}" destId="{A07FBBAD-40A2-444B-A767-E57B18AF4D3B}" srcOrd="4" destOrd="0" presId="urn:microsoft.com/office/officeart/2005/8/layout/pList2"/>
    <dgm:cxn modelId="{E1EDB953-B7BD-634D-83C7-AD60762E5ED2}" type="presParOf" srcId="{A07FBBAD-40A2-444B-A767-E57B18AF4D3B}" destId="{B501D907-94CE-5F42-AF1E-0D69E2506930}" srcOrd="0" destOrd="0" presId="urn:microsoft.com/office/officeart/2005/8/layout/pList2"/>
    <dgm:cxn modelId="{1FB85AFF-DA82-2649-8494-1E937A7C9947}" type="presParOf" srcId="{A07FBBAD-40A2-444B-A767-E57B18AF4D3B}" destId="{29BE902E-F7A9-EB49-82C3-9C70D4F38AFF}" srcOrd="1" destOrd="0" presId="urn:microsoft.com/office/officeart/2005/8/layout/pList2"/>
    <dgm:cxn modelId="{64C0EF99-395E-0D4B-BE63-170E381E2172}" type="presParOf" srcId="{A07FBBAD-40A2-444B-A767-E57B18AF4D3B}" destId="{BA6D608D-CE2D-9046-B918-8136AD54A2DB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859C7D-1E09-4928-85DC-C2C3F00DDE09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59EC2D-21E4-4780-BD57-ACBA499E9BD8}">
      <dgm:prSet/>
      <dgm:spPr/>
      <dgm:t>
        <a:bodyPr/>
        <a:lstStyle/>
        <a:p>
          <a:r>
            <a:rPr lang="en-US"/>
            <a:t>Verteks-verteks perlu dikoleksi menjadi obyek-obyek geometri </a:t>
          </a:r>
          <a:br>
            <a:rPr lang="en-US"/>
          </a:br>
          <a:r>
            <a:rPr lang="en-US"/>
            <a:t>sebelum proses </a:t>
          </a:r>
          <a:r>
            <a:rPr lang="en-US" i="1"/>
            <a:t>clipping</a:t>
          </a:r>
          <a:r>
            <a:rPr lang="en-US"/>
            <a:t> dan </a:t>
          </a:r>
          <a:r>
            <a:rPr lang="en-US" i="1"/>
            <a:t>rasterization</a:t>
          </a:r>
          <a:r>
            <a:rPr lang="en-US"/>
            <a:t> dilakukan.</a:t>
          </a:r>
        </a:p>
      </dgm:t>
    </dgm:pt>
    <dgm:pt modelId="{C740BDF2-EC1F-44CD-951F-37F1CEEA864C}" type="parTrans" cxnId="{A229BACC-00A3-4A4F-ADE7-83EA67917F0B}">
      <dgm:prSet/>
      <dgm:spPr/>
      <dgm:t>
        <a:bodyPr/>
        <a:lstStyle/>
        <a:p>
          <a:endParaRPr lang="en-US"/>
        </a:p>
      </dgm:t>
    </dgm:pt>
    <dgm:pt modelId="{38DFC097-DE5B-4BB0-8BB2-A6E2164CC8FF}" type="sibTrans" cxnId="{A229BACC-00A3-4A4F-ADE7-83EA67917F0B}">
      <dgm:prSet/>
      <dgm:spPr/>
      <dgm:t>
        <a:bodyPr/>
        <a:lstStyle/>
        <a:p>
          <a:endParaRPr lang="en-US"/>
        </a:p>
      </dgm:t>
    </dgm:pt>
    <dgm:pt modelId="{FC7E649A-F59B-482C-9BC2-5B71AE8FC6C1}">
      <dgm:prSet/>
      <dgm:spPr/>
      <dgm:t>
        <a:bodyPr/>
        <a:lstStyle/>
        <a:p>
          <a:r>
            <a:rPr lang="en-US"/>
            <a:t>Obyek geometri dasar atau yang disebut </a:t>
          </a:r>
          <a:r>
            <a:rPr lang="en-US" i="1"/>
            <a:t>primitive assembly</a:t>
          </a:r>
          <a:r>
            <a:rPr lang="en-US"/>
            <a:t> (penyusun primitif) diantaranya:</a:t>
          </a:r>
        </a:p>
      </dgm:t>
    </dgm:pt>
    <dgm:pt modelId="{AEF70590-6E41-4BD9-86CD-3BB52F43AD34}" type="parTrans" cxnId="{F918847F-785D-4935-BE62-18A7811ABBEC}">
      <dgm:prSet/>
      <dgm:spPr/>
      <dgm:t>
        <a:bodyPr/>
        <a:lstStyle/>
        <a:p>
          <a:endParaRPr lang="en-US"/>
        </a:p>
      </dgm:t>
    </dgm:pt>
    <dgm:pt modelId="{40B9071A-AA75-4F09-BE4F-08D4AE33C34E}" type="sibTrans" cxnId="{F918847F-785D-4935-BE62-18A7811ABBEC}">
      <dgm:prSet/>
      <dgm:spPr/>
      <dgm:t>
        <a:bodyPr/>
        <a:lstStyle/>
        <a:p>
          <a:endParaRPr lang="en-US"/>
        </a:p>
      </dgm:t>
    </dgm:pt>
    <dgm:pt modelId="{77393CB3-50D7-425F-B9EC-DBCE4F4A5D34}">
      <dgm:prSet/>
      <dgm:spPr/>
      <dgm:t>
        <a:bodyPr/>
        <a:lstStyle/>
        <a:p>
          <a:r>
            <a:rPr lang="en-US"/>
            <a:t>Titik</a:t>
          </a:r>
        </a:p>
      </dgm:t>
    </dgm:pt>
    <dgm:pt modelId="{27C4434E-A5D4-4E8E-ADBD-87EFB26E01F7}" type="parTrans" cxnId="{B24BAE81-5EF3-4B6E-B1B7-63553D93122A}">
      <dgm:prSet/>
      <dgm:spPr/>
      <dgm:t>
        <a:bodyPr/>
        <a:lstStyle/>
        <a:p>
          <a:endParaRPr lang="en-US"/>
        </a:p>
      </dgm:t>
    </dgm:pt>
    <dgm:pt modelId="{99BA050A-9045-4449-9FEB-3BCB7B18BA65}" type="sibTrans" cxnId="{B24BAE81-5EF3-4B6E-B1B7-63553D93122A}">
      <dgm:prSet/>
      <dgm:spPr/>
      <dgm:t>
        <a:bodyPr/>
        <a:lstStyle/>
        <a:p>
          <a:endParaRPr lang="en-US"/>
        </a:p>
      </dgm:t>
    </dgm:pt>
    <dgm:pt modelId="{3D46FDA6-87F9-4B26-A6C9-489C9E1C0517}">
      <dgm:prSet/>
      <dgm:spPr/>
      <dgm:t>
        <a:bodyPr/>
        <a:lstStyle/>
        <a:p>
          <a:r>
            <a:rPr lang="en-US"/>
            <a:t>(Segmen) Garis</a:t>
          </a:r>
        </a:p>
      </dgm:t>
    </dgm:pt>
    <dgm:pt modelId="{9D17C74E-1198-4C32-A352-E02156C7AACB}" type="parTrans" cxnId="{708BB899-3CF0-4E6B-9EC1-166215CA3C68}">
      <dgm:prSet/>
      <dgm:spPr/>
      <dgm:t>
        <a:bodyPr/>
        <a:lstStyle/>
        <a:p>
          <a:endParaRPr lang="en-US"/>
        </a:p>
      </dgm:t>
    </dgm:pt>
    <dgm:pt modelId="{548C1916-80DA-459A-B9F6-069FCA10A25B}" type="sibTrans" cxnId="{708BB899-3CF0-4E6B-9EC1-166215CA3C68}">
      <dgm:prSet/>
      <dgm:spPr/>
      <dgm:t>
        <a:bodyPr/>
        <a:lstStyle/>
        <a:p>
          <a:endParaRPr lang="en-US"/>
        </a:p>
      </dgm:t>
    </dgm:pt>
    <dgm:pt modelId="{D8860C0F-D0B6-407B-B67D-670E714D36E6}">
      <dgm:prSet/>
      <dgm:spPr/>
      <dgm:t>
        <a:bodyPr/>
        <a:lstStyle/>
        <a:p>
          <a:r>
            <a:rPr lang="en-US"/>
            <a:t>Poligon</a:t>
          </a:r>
        </a:p>
      </dgm:t>
    </dgm:pt>
    <dgm:pt modelId="{9F7820E8-5459-4F87-B5CE-EEBE0589BDF5}" type="parTrans" cxnId="{342B82A6-3DD0-4D09-9388-815B7ED08C5E}">
      <dgm:prSet/>
      <dgm:spPr/>
      <dgm:t>
        <a:bodyPr/>
        <a:lstStyle/>
        <a:p>
          <a:endParaRPr lang="en-US"/>
        </a:p>
      </dgm:t>
    </dgm:pt>
    <dgm:pt modelId="{C7A06CB5-DDE0-4E68-81F4-1E32E7980E2E}" type="sibTrans" cxnId="{342B82A6-3DD0-4D09-9388-815B7ED08C5E}">
      <dgm:prSet/>
      <dgm:spPr/>
      <dgm:t>
        <a:bodyPr/>
        <a:lstStyle/>
        <a:p>
          <a:endParaRPr lang="en-US"/>
        </a:p>
      </dgm:t>
    </dgm:pt>
    <dgm:pt modelId="{83ECD5CB-53AE-4BA0-8983-DE364DCB2FF9}">
      <dgm:prSet/>
      <dgm:spPr/>
      <dgm:t>
        <a:bodyPr/>
        <a:lstStyle/>
        <a:p>
          <a:r>
            <a:rPr lang="en-US"/>
            <a:t>Kurva</a:t>
          </a:r>
        </a:p>
      </dgm:t>
    </dgm:pt>
    <dgm:pt modelId="{895EED2E-8A96-434A-BA8B-E16E80A8B17A}" type="parTrans" cxnId="{25F476D0-CEDF-48A9-88A8-53DD0E8B6761}">
      <dgm:prSet/>
      <dgm:spPr/>
      <dgm:t>
        <a:bodyPr/>
        <a:lstStyle/>
        <a:p>
          <a:endParaRPr lang="en-US"/>
        </a:p>
      </dgm:t>
    </dgm:pt>
    <dgm:pt modelId="{3C4B623F-5724-4DE6-BF82-7177C59E3AAE}" type="sibTrans" cxnId="{25F476D0-CEDF-48A9-88A8-53DD0E8B6761}">
      <dgm:prSet/>
      <dgm:spPr/>
      <dgm:t>
        <a:bodyPr/>
        <a:lstStyle/>
        <a:p>
          <a:endParaRPr lang="en-US"/>
        </a:p>
      </dgm:t>
    </dgm:pt>
    <dgm:pt modelId="{E581CA2A-B060-4E3B-AB45-4BB0D0B2095A}">
      <dgm:prSet/>
      <dgm:spPr/>
      <dgm:t>
        <a:bodyPr/>
        <a:lstStyle/>
        <a:p>
          <a:r>
            <a:rPr lang="en-US"/>
            <a:t>Permukaan</a:t>
          </a:r>
        </a:p>
      </dgm:t>
    </dgm:pt>
    <dgm:pt modelId="{05DAC7C0-0061-47BB-A67E-92C41A2A86CA}" type="parTrans" cxnId="{A29CAD91-140C-4B5D-899F-06F49F32F413}">
      <dgm:prSet/>
      <dgm:spPr/>
      <dgm:t>
        <a:bodyPr/>
        <a:lstStyle/>
        <a:p>
          <a:endParaRPr lang="en-US"/>
        </a:p>
      </dgm:t>
    </dgm:pt>
    <dgm:pt modelId="{BA0EEDCD-B8F4-4AF8-98AA-DD905A6329F6}" type="sibTrans" cxnId="{A29CAD91-140C-4B5D-899F-06F49F32F413}">
      <dgm:prSet/>
      <dgm:spPr/>
      <dgm:t>
        <a:bodyPr/>
        <a:lstStyle/>
        <a:p>
          <a:endParaRPr lang="en-US"/>
        </a:p>
      </dgm:t>
    </dgm:pt>
    <dgm:pt modelId="{C6C28BCA-96C8-7345-A1D1-68469C81916C}" type="pres">
      <dgm:prSet presAssocID="{CF859C7D-1E09-4928-85DC-C2C3F00DDE09}" presName="Name0" presStyleCnt="0">
        <dgm:presLayoutVars>
          <dgm:dir/>
          <dgm:animLvl val="lvl"/>
          <dgm:resizeHandles val="exact"/>
        </dgm:presLayoutVars>
      </dgm:prSet>
      <dgm:spPr/>
    </dgm:pt>
    <dgm:pt modelId="{CD8613E0-0C9F-244F-8FDC-D7B5908C2BA9}" type="pres">
      <dgm:prSet presAssocID="{FC7E649A-F59B-482C-9BC2-5B71AE8FC6C1}" presName="boxAndChildren" presStyleCnt="0"/>
      <dgm:spPr/>
    </dgm:pt>
    <dgm:pt modelId="{0BC76E5C-6F14-6442-ADC3-14B81E623B53}" type="pres">
      <dgm:prSet presAssocID="{FC7E649A-F59B-482C-9BC2-5B71AE8FC6C1}" presName="parentTextBox" presStyleLbl="node1" presStyleIdx="0" presStyleCnt="2"/>
      <dgm:spPr/>
    </dgm:pt>
    <dgm:pt modelId="{0A363327-9221-5247-BEAE-846CE7692D46}" type="pres">
      <dgm:prSet presAssocID="{FC7E649A-F59B-482C-9BC2-5B71AE8FC6C1}" presName="entireBox" presStyleLbl="node1" presStyleIdx="0" presStyleCnt="2"/>
      <dgm:spPr/>
    </dgm:pt>
    <dgm:pt modelId="{034FC6E6-0E8F-BF41-95BF-DE20107EB1BA}" type="pres">
      <dgm:prSet presAssocID="{FC7E649A-F59B-482C-9BC2-5B71AE8FC6C1}" presName="descendantBox" presStyleCnt="0"/>
      <dgm:spPr/>
    </dgm:pt>
    <dgm:pt modelId="{D9065982-CFCD-314C-9F41-FB93AFB4A1EB}" type="pres">
      <dgm:prSet presAssocID="{77393CB3-50D7-425F-B9EC-DBCE4F4A5D34}" presName="childTextBox" presStyleLbl="fgAccFollowNode1" presStyleIdx="0" presStyleCnt="5">
        <dgm:presLayoutVars>
          <dgm:bulletEnabled val="1"/>
        </dgm:presLayoutVars>
      </dgm:prSet>
      <dgm:spPr/>
    </dgm:pt>
    <dgm:pt modelId="{77918052-F385-5849-BF2B-5543FDA9F5BB}" type="pres">
      <dgm:prSet presAssocID="{3D46FDA6-87F9-4B26-A6C9-489C9E1C0517}" presName="childTextBox" presStyleLbl="fgAccFollowNode1" presStyleIdx="1" presStyleCnt="5">
        <dgm:presLayoutVars>
          <dgm:bulletEnabled val="1"/>
        </dgm:presLayoutVars>
      </dgm:prSet>
      <dgm:spPr/>
    </dgm:pt>
    <dgm:pt modelId="{8AC37828-C38E-814C-96EE-486231EE975F}" type="pres">
      <dgm:prSet presAssocID="{D8860C0F-D0B6-407B-B67D-670E714D36E6}" presName="childTextBox" presStyleLbl="fgAccFollowNode1" presStyleIdx="2" presStyleCnt="5">
        <dgm:presLayoutVars>
          <dgm:bulletEnabled val="1"/>
        </dgm:presLayoutVars>
      </dgm:prSet>
      <dgm:spPr/>
    </dgm:pt>
    <dgm:pt modelId="{4057FA55-251B-5B4A-BFD8-7A37900CA024}" type="pres">
      <dgm:prSet presAssocID="{83ECD5CB-53AE-4BA0-8983-DE364DCB2FF9}" presName="childTextBox" presStyleLbl="fgAccFollowNode1" presStyleIdx="3" presStyleCnt="5">
        <dgm:presLayoutVars>
          <dgm:bulletEnabled val="1"/>
        </dgm:presLayoutVars>
      </dgm:prSet>
      <dgm:spPr/>
    </dgm:pt>
    <dgm:pt modelId="{D04E1F78-D7BD-D642-A058-7E4495DEA056}" type="pres">
      <dgm:prSet presAssocID="{E581CA2A-B060-4E3B-AB45-4BB0D0B2095A}" presName="childTextBox" presStyleLbl="fgAccFollowNode1" presStyleIdx="4" presStyleCnt="5">
        <dgm:presLayoutVars>
          <dgm:bulletEnabled val="1"/>
        </dgm:presLayoutVars>
      </dgm:prSet>
      <dgm:spPr/>
    </dgm:pt>
    <dgm:pt modelId="{D83C8160-F88F-F246-9E9B-1008882A7860}" type="pres">
      <dgm:prSet presAssocID="{38DFC097-DE5B-4BB0-8BB2-A6E2164CC8FF}" presName="sp" presStyleCnt="0"/>
      <dgm:spPr/>
    </dgm:pt>
    <dgm:pt modelId="{CB349BFB-C207-3247-B1BC-5E3040DFDA7D}" type="pres">
      <dgm:prSet presAssocID="{8659EC2D-21E4-4780-BD57-ACBA499E9BD8}" presName="arrowAndChildren" presStyleCnt="0"/>
      <dgm:spPr/>
    </dgm:pt>
    <dgm:pt modelId="{10801E25-8B8E-DA4F-84B0-14BD0C7229BB}" type="pres">
      <dgm:prSet presAssocID="{8659EC2D-21E4-4780-BD57-ACBA499E9BD8}" presName="parentTextArrow" presStyleLbl="node1" presStyleIdx="1" presStyleCnt="2"/>
      <dgm:spPr/>
    </dgm:pt>
  </dgm:ptLst>
  <dgm:cxnLst>
    <dgm:cxn modelId="{5ABB452A-05FD-1044-B1B6-C840B22D466D}" type="presOf" srcId="{FC7E649A-F59B-482C-9BC2-5B71AE8FC6C1}" destId="{0BC76E5C-6F14-6442-ADC3-14B81E623B53}" srcOrd="0" destOrd="0" presId="urn:microsoft.com/office/officeart/2005/8/layout/process4"/>
    <dgm:cxn modelId="{A0E7AA48-86A5-3A4A-A464-98BAC07B6EDB}" type="presOf" srcId="{FC7E649A-F59B-482C-9BC2-5B71AE8FC6C1}" destId="{0A363327-9221-5247-BEAE-846CE7692D46}" srcOrd="1" destOrd="0" presId="urn:microsoft.com/office/officeart/2005/8/layout/process4"/>
    <dgm:cxn modelId="{F331AC4F-1D23-8445-84EE-DB018B2E9413}" type="presOf" srcId="{3D46FDA6-87F9-4B26-A6C9-489C9E1C0517}" destId="{77918052-F385-5849-BF2B-5543FDA9F5BB}" srcOrd="0" destOrd="0" presId="urn:microsoft.com/office/officeart/2005/8/layout/process4"/>
    <dgm:cxn modelId="{2E72F37A-0319-2746-80FC-E61FB9E2013B}" type="presOf" srcId="{77393CB3-50D7-425F-B9EC-DBCE4F4A5D34}" destId="{D9065982-CFCD-314C-9F41-FB93AFB4A1EB}" srcOrd="0" destOrd="0" presId="urn:microsoft.com/office/officeart/2005/8/layout/process4"/>
    <dgm:cxn modelId="{F918847F-785D-4935-BE62-18A7811ABBEC}" srcId="{CF859C7D-1E09-4928-85DC-C2C3F00DDE09}" destId="{FC7E649A-F59B-482C-9BC2-5B71AE8FC6C1}" srcOrd="1" destOrd="0" parTransId="{AEF70590-6E41-4BD9-86CD-3BB52F43AD34}" sibTransId="{40B9071A-AA75-4F09-BE4F-08D4AE33C34E}"/>
    <dgm:cxn modelId="{B24BAE81-5EF3-4B6E-B1B7-63553D93122A}" srcId="{FC7E649A-F59B-482C-9BC2-5B71AE8FC6C1}" destId="{77393CB3-50D7-425F-B9EC-DBCE4F4A5D34}" srcOrd="0" destOrd="0" parTransId="{27C4434E-A5D4-4E8E-ADBD-87EFB26E01F7}" sibTransId="{99BA050A-9045-4449-9FEB-3BCB7B18BA65}"/>
    <dgm:cxn modelId="{3AFBF988-268C-9647-BE40-94E394867CDD}" type="presOf" srcId="{CF859C7D-1E09-4928-85DC-C2C3F00DDE09}" destId="{C6C28BCA-96C8-7345-A1D1-68469C81916C}" srcOrd="0" destOrd="0" presId="urn:microsoft.com/office/officeart/2005/8/layout/process4"/>
    <dgm:cxn modelId="{E6EFD28C-0564-194F-8CAB-EBDF17F5AAEB}" type="presOf" srcId="{83ECD5CB-53AE-4BA0-8983-DE364DCB2FF9}" destId="{4057FA55-251B-5B4A-BFD8-7A37900CA024}" srcOrd="0" destOrd="0" presId="urn:microsoft.com/office/officeart/2005/8/layout/process4"/>
    <dgm:cxn modelId="{A29CAD91-140C-4B5D-899F-06F49F32F413}" srcId="{FC7E649A-F59B-482C-9BC2-5B71AE8FC6C1}" destId="{E581CA2A-B060-4E3B-AB45-4BB0D0B2095A}" srcOrd="4" destOrd="0" parTransId="{05DAC7C0-0061-47BB-A67E-92C41A2A86CA}" sibTransId="{BA0EEDCD-B8F4-4AF8-98AA-DD905A6329F6}"/>
    <dgm:cxn modelId="{708BB899-3CF0-4E6B-9EC1-166215CA3C68}" srcId="{FC7E649A-F59B-482C-9BC2-5B71AE8FC6C1}" destId="{3D46FDA6-87F9-4B26-A6C9-489C9E1C0517}" srcOrd="1" destOrd="0" parTransId="{9D17C74E-1198-4C32-A352-E02156C7AACB}" sibTransId="{548C1916-80DA-459A-B9F6-069FCA10A25B}"/>
    <dgm:cxn modelId="{342B82A6-3DD0-4D09-9388-815B7ED08C5E}" srcId="{FC7E649A-F59B-482C-9BC2-5B71AE8FC6C1}" destId="{D8860C0F-D0B6-407B-B67D-670E714D36E6}" srcOrd="2" destOrd="0" parTransId="{9F7820E8-5459-4F87-B5CE-EEBE0589BDF5}" sibTransId="{C7A06CB5-DDE0-4E68-81F4-1E32E7980E2E}"/>
    <dgm:cxn modelId="{230668B3-A893-654F-8704-569F0D9DDCEA}" type="presOf" srcId="{8659EC2D-21E4-4780-BD57-ACBA499E9BD8}" destId="{10801E25-8B8E-DA4F-84B0-14BD0C7229BB}" srcOrd="0" destOrd="0" presId="urn:microsoft.com/office/officeart/2005/8/layout/process4"/>
    <dgm:cxn modelId="{A229BACC-00A3-4A4F-ADE7-83EA67917F0B}" srcId="{CF859C7D-1E09-4928-85DC-C2C3F00DDE09}" destId="{8659EC2D-21E4-4780-BD57-ACBA499E9BD8}" srcOrd="0" destOrd="0" parTransId="{C740BDF2-EC1F-44CD-951F-37F1CEEA864C}" sibTransId="{38DFC097-DE5B-4BB0-8BB2-A6E2164CC8FF}"/>
    <dgm:cxn modelId="{25F476D0-CEDF-48A9-88A8-53DD0E8B6761}" srcId="{FC7E649A-F59B-482C-9BC2-5B71AE8FC6C1}" destId="{83ECD5CB-53AE-4BA0-8983-DE364DCB2FF9}" srcOrd="3" destOrd="0" parTransId="{895EED2E-8A96-434A-BA8B-E16E80A8B17A}" sibTransId="{3C4B623F-5724-4DE6-BF82-7177C59E3AAE}"/>
    <dgm:cxn modelId="{BF240AD4-1F5C-574E-AB74-547DDCC3AFCB}" type="presOf" srcId="{E581CA2A-B060-4E3B-AB45-4BB0D0B2095A}" destId="{D04E1F78-D7BD-D642-A058-7E4495DEA056}" srcOrd="0" destOrd="0" presId="urn:microsoft.com/office/officeart/2005/8/layout/process4"/>
    <dgm:cxn modelId="{742372D5-164B-9841-81D7-E208EF1A1A93}" type="presOf" srcId="{D8860C0F-D0B6-407B-B67D-670E714D36E6}" destId="{8AC37828-C38E-814C-96EE-486231EE975F}" srcOrd="0" destOrd="0" presId="urn:microsoft.com/office/officeart/2005/8/layout/process4"/>
    <dgm:cxn modelId="{1B3F63DA-ED6D-774B-B279-E2CECFC84A80}" type="presParOf" srcId="{C6C28BCA-96C8-7345-A1D1-68469C81916C}" destId="{CD8613E0-0C9F-244F-8FDC-D7B5908C2BA9}" srcOrd="0" destOrd="0" presId="urn:microsoft.com/office/officeart/2005/8/layout/process4"/>
    <dgm:cxn modelId="{2BAAB73E-64D2-0D41-B95D-CA8D230B134D}" type="presParOf" srcId="{CD8613E0-0C9F-244F-8FDC-D7B5908C2BA9}" destId="{0BC76E5C-6F14-6442-ADC3-14B81E623B53}" srcOrd="0" destOrd="0" presId="urn:microsoft.com/office/officeart/2005/8/layout/process4"/>
    <dgm:cxn modelId="{D95D9FDC-3A7A-3848-9B0B-9639609B8C53}" type="presParOf" srcId="{CD8613E0-0C9F-244F-8FDC-D7B5908C2BA9}" destId="{0A363327-9221-5247-BEAE-846CE7692D46}" srcOrd="1" destOrd="0" presId="urn:microsoft.com/office/officeart/2005/8/layout/process4"/>
    <dgm:cxn modelId="{D0B3439E-5E90-924E-9BFF-25B14CDF1AC7}" type="presParOf" srcId="{CD8613E0-0C9F-244F-8FDC-D7B5908C2BA9}" destId="{034FC6E6-0E8F-BF41-95BF-DE20107EB1BA}" srcOrd="2" destOrd="0" presId="urn:microsoft.com/office/officeart/2005/8/layout/process4"/>
    <dgm:cxn modelId="{BC422883-AC92-C442-B1E0-CCBF3168FA52}" type="presParOf" srcId="{034FC6E6-0E8F-BF41-95BF-DE20107EB1BA}" destId="{D9065982-CFCD-314C-9F41-FB93AFB4A1EB}" srcOrd="0" destOrd="0" presId="urn:microsoft.com/office/officeart/2005/8/layout/process4"/>
    <dgm:cxn modelId="{63C3E204-064C-964A-B822-DEBFFBA4CFDB}" type="presParOf" srcId="{034FC6E6-0E8F-BF41-95BF-DE20107EB1BA}" destId="{77918052-F385-5849-BF2B-5543FDA9F5BB}" srcOrd="1" destOrd="0" presId="urn:microsoft.com/office/officeart/2005/8/layout/process4"/>
    <dgm:cxn modelId="{0335E142-78CD-AA48-A79F-3E9AF799AB0B}" type="presParOf" srcId="{034FC6E6-0E8F-BF41-95BF-DE20107EB1BA}" destId="{8AC37828-C38E-814C-96EE-486231EE975F}" srcOrd="2" destOrd="0" presId="urn:microsoft.com/office/officeart/2005/8/layout/process4"/>
    <dgm:cxn modelId="{0610793B-FBD5-1C47-A2FA-4647B8E81DB0}" type="presParOf" srcId="{034FC6E6-0E8F-BF41-95BF-DE20107EB1BA}" destId="{4057FA55-251B-5B4A-BFD8-7A37900CA024}" srcOrd="3" destOrd="0" presId="urn:microsoft.com/office/officeart/2005/8/layout/process4"/>
    <dgm:cxn modelId="{3B0E7616-A065-CB40-B77F-3102A82CC7A4}" type="presParOf" srcId="{034FC6E6-0E8F-BF41-95BF-DE20107EB1BA}" destId="{D04E1F78-D7BD-D642-A058-7E4495DEA056}" srcOrd="4" destOrd="0" presId="urn:microsoft.com/office/officeart/2005/8/layout/process4"/>
    <dgm:cxn modelId="{B17055A2-BA98-7249-8058-370711F3A9A7}" type="presParOf" srcId="{C6C28BCA-96C8-7345-A1D1-68469C81916C}" destId="{D83C8160-F88F-F246-9E9B-1008882A7860}" srcOrd="1" destOrd="0" presId="urn:microsoft.com/office/officeart/2005/8/layout/process4"/>
    <dgm:cxn modelId="{DDC52DB2-D1F4-D740-8591-ADC4458D1C63}" type="presParOf" srcId="{C6C28BCA-96C8-7345-A1D1-68469C81916C}" destId="{CB349BFB-C207-3247-B1BC-5E3040DFDA7D}" srcOrd="2" destOrd="0" presId="urn:microsoft.com/office/officeart/2005/8/layout/process4"/>
    <dgm:cxn modelId="{333E56F2-E6EE-634A-B96D-2EC69539595A}" type="presParOf" srcId="{CB349BFB-C207-3247-B1BC-5E3040DFDA7D}" destId="{10801E25-8B8E-DA4F-84B0-14BD0C7229B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C2B16-020A-B943-9043-2E1A055E0CEC}">
      <dsp:nvSpPr>
        <dsp:cNvPr id="0" name=""/>
        <dsp:cNvSpPr/>
      </dsp:nvSpPr>
      <dsp:spPr>
        <a:xfrm>
          <a:off x="0" y="844831"/>
          <a:ext cx="3067347" cy="1947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5D98C-0959-5B4E-B7B8-11D9ED2FAE45}">
      <dsp:nvSpPr>
        <dsp:cNvPr id="0" name=""/>
        <dsp:cNvSpPr/>
      </dsp:nvSpPr>
      <dsp:spPr>
        <a:xfrm>
          <a:off x="340816" y="1168607"/>
          <a:ext cx="3067347" cy="1947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Skalar</a:t>
          </a:r>
        </a:p>
      </dsp:txBody>
      <dsp:txXfrm>
        <a:off x="397864" y="1225655"/>
        <a:ext cx="2953251" cy="1833669"/>
      </dsp:txXfrm>
    </dsp:sp>
    <dsp:sp modelId="{0A0D1A37-EBC6-3944-B0BD-2D9A3F693538}">
      <dsp:nvSpPr>
        <dsp:cNvPr id="0" name=""/>
        <dsp:cNvSpPr/>
      </dsp:nvSpPr>
      <dsp:spPr>
        <a:xfrm>
          <a:off x="3748980" y="844831"/>
          <a:ext cx="3067347" cy="1947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2BE83-CA28-F04B-9EB0-F134B700786B}">
      <dsp:nvSpPr>
        <dsp:cNvPr id="0" name=""/>
        <dsp:cNvSpPr/>
      </dsp:nvSpPr>
      <dsp:spPr>
        <a:xfrm>
          <a:off x="4089796" y="1168607"/>
          <a:ext cx="3067347" cy="1947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Vektor</a:t>
          </a:r>
        </a:p>
      </dsp:txBody>
      <dsp:txXfrm>
        <a:off x="4146844" y="1225655"/>
        <a:ext cx="2953251" cy="1833669"/>
      </dsp:txXfrm>
    </dsp:sp>
    <dsp:sp modelId="{BFC7F24F-04D9-2B48-9A25-69B7097049EB}">
      <dsp:nvSpPr>
        <dsp:cNvPr id="0" name=""/>
        <dsp:cNvSpPr/>
      </dsp:nvSpPr>
      <dsp:spPr>
        <a:xfrm>
          <a:off x="7497960" y="844831"/>
          <a:ext cx="3067347" cy="1947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8268E-2AC9-174A-8FF7-D7913E8EB959}">
      <dsp:nvSpPr>
        <dsp:cNvPr id="0" name=""/>
        <dsp:cNvSpPr/>
      </dsp:nvSpPr>
      <dsp:spPr>
        <a:xfrm>
          <a:off x="7838777" y="1168607"/>
          <a:ext cx="3067347" cy="1947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Titik</a:t>
          </a:r>
        </a:p>
      </dsp:txBody>
      <dsp:txXfrm>
        <a:off x="7895825" y="1225655"/>
        <a:ext cx="2953251" cy="1833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05F96-2DE9-6F44-AAD5-EC1648037B71}">
      <dsp:nvSpPr>
        <dsp:cNvPr id="0" name=""/>
        <dsp:cNvSpPr/>
      </dsp:nvSpPr>
      <dsp:spPr>
        <a:xfrm>
          <a:off x="0" y="0"/>
          <a:ext cx="11029950" cy="165520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FA3B6-332B-9C46-B5B2-4BC9A8CCDAE6}">
      <dsp:nvSpPr>
        <dsp:cNvPr id="0" name=""/>
        <dsp:cNvSpPr/>
      </dsp:nvSpPr>
      <dsp:spPr>
        <a:xfrm>
          <a:off x="330898" y="220694"/>
          <a:ext cx="3240047" cy="121381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99215-D7A4-2747-B52B-729956EF8BBC}">
      <dsp:nvSpPr>
        <dsp:cNvPr id="0" name=""/>
        <dsp:cNvSpPr/>
      </dsp:nvSpPr>
      <dsp:spPr>
        <a:xfrm rot="10800000">
          <a:off x="330898" y="1655207"/>
          <a:ext cx="3240047" cy="202303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0D</a:t>
          </a:r>
        </a:p>
      </dsp:txBody>
      <dsp:txXfrm rot="10800000">
        <a:off x="393113" y="1655207"/>
        <a:ext cx="3115617" cy="1960815"/>
      </dsp:txXfrm>
    </dsp:sp>
    <dsp:sp modelId="{83224E22-0081-084C-8B87-788BC59A2347}">
      <dsp:nvSpPr>
        <dsp:cNvPr id="0" name=""/>
        <dsp:cNvSpPr/>
      </dsp:nvSpPr>
      <dsp:spPr>
        <a:xfrm>
          <a:off x="3894951" y="220694"/>
          <a:ext cx="3240047" cy="121381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2A64F-C11A-DB41-B711-F42001621722}">
      <dsp:nvSpPr>
        <dsp:cNvPr id="0" name=""/>
        <dsp:cNvSpPr/>
      </dsp:nvSpPr>
      <dsp:spPr>
        <a:xfrm rot="10800000">
          <a:off x="3894951" y="1655207"/>
          <a:ext cx="3240047" cy="202303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1D</a:t>
          </a:r>
        </a:p>
      </dsp:txBody>
      <dsp:txXfrm rot="10800000">
        <a:off x="3957166" y="1655207"/>
        <a:ext cx="3115617" cy="1960815"/>
      </dsp:txXfrm>
    </dsp:sp>
    <dsp:sp modelId="{BA6D608D-CE2D-9046-B918-8136AD54A2DB}">
      <dsp:nvSpPr>
        <dsp:cNvPr id="0" name=""/>
        <dsp:cNvSpPr/>
      </dsp:nvSpPr>
      <dsp:spPr>
        <a:xfrm>
          <a:off x="7459003" y="220694"/>
          <a:ext cx="3240047" cy="121381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1D907-94CE-5F42-AF1E-0D69E2506930}">
      <dsp:nvSpPr>
        <dsp:cNvPr id="0" name=""/>
        <dsp:cNvSpPr/>
      </dsp:nvSpPr>
      <dsp:spPr>
        <a:xfrm rot="10800000">
          <a:off x="7459003" y="1655207"/>
          <a:ext cx="3240047" cy="202303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2D</a:t>
          </a:r>
        </a:p>
      </dsp:txBody>
      <dsp:txXfrm rot="10800000">
        <a:off x="7521218" y="1655207"/>
        <a:ext cx="3115617" cy="1960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63327-9221-5247-BEAE-846CE7692D46}">
      <dsp:nvSpPr>
        <dsp:cNvPr id="0" name=""/>
        <dsp:cNvSpPr/>
      </dsp:nvSpPr>
      <dsp:spPr>
        <a:xfrm>
          <a:off x="0" y="2390797"/>
          <a:ext cx="10906125" cy="1568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Obyek geometri dasar atau yang disebut </a:t>
          </a:r>
          <a:r>
            <a:rPr lang="en-US" sz="2200" i="1" kern="1200"/>
            <a:t>primitive assembly</a:t>
          </a:r>
          <a:r>
            <a:rPr lang="en-US" sz="2200" kern="1200"/>
            <a:t> (penyusun primitif) diantaranya:</a:t>
          </a:r>
        </a:p>
      </dsp:txBody>
      <dsp:txXfrm>
        <a:off x="0" y="2390797"/>
        <a:ext cx="10906125" cy="847055"/>
      </dsp:txXfrm>
    </dsp:sp>
    <dsp:sp modelId="{D9065982-CFCD-314C-9F41-FB93AFB4A1EB}">
      <dsp:nvSpPr>
        <dsp:cNvPr id="0" name=""/>
        <dsp:cNvSpPr/>
      </dsp:nvSpPr>
      <dsp:spPr>
        <a:xfrm>
          <a:off x="1331" y="3206480"/>
          <a:ext cx="2180692" cy="7215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Titik</a:t>
          </a:r>
        </a:p>
      </dsp:txBody>
      <dsp:txXfrm>
        <a:off x="1331" y="3206480"/>
        <a:ext cx="2180692" cy="721565"/>
      </dsp:txXfrm>
    </dsp:sp>
    <dsp:sp modelId="{77918052-F385-5849-BF2B-5543FDA9F5BB}">
      <dsp:nvSpPr>
        <dsp:cNvPr id="0" name=""/>
        <dsp:cNvSpPr/>
      </dsp:nvSpPr>
      <dsp:spPr>
        <a:xfrm>
          <a:off x="2182023" y="3206480"/>
          <a:ext cx="2180692" cy="7215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(Segmen) Garis</a:t>
          </a:r>
        </a:p>
      </dsp:txBody>
      <dsp:txXfrm>
        <a:off x="2182023" y="3206480"/>
        <a:ext cx="2180692" cy="721565"/>
      </dsp:txXfrm>
    </dsp:sp>
    <dsp:sp modelId="{8AC37828-C38E-814C-96EE-486231EE975F}">
      <dsp:nvSpPr>
        <dsp:cNvPr id="0" name=""/>
        <dsp:cNvSpPr/>
      </dsp:nvSpPr>
      <dsp:spPr>
        <a:xfrm>
          <a:off x="4362716" y="3206480"/>
          <a:ext cx="2180692" cy="7215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Poligon</a:t>
          </a:r>
        </a:p>
      </dsp:txBody>
      <dsp:txXfrm>
        <a:off x="4362716" y="3206480"/>
        <a:ext cx="2180692" cy="721565"/>
      </dsp:txXfrm>
    </dsp:sp>
    <dsp:sp modelId="{4057FA55-251B-5B4A-BFD8-7A37900CA024}">
      <dsp:nvSpPr>
        <dsp:cNvPr id="0" name=""/>
        <dsp:cNvSpPr/>
      </dsp:nvSpPr>
      <dsp:spPr>
        <a:xfrm>
          <a:off x="6543408" y="3206480"/>
          <a:ext cx="2180692" cy="7215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Kurva</a:t>
          </a:r>
        </a:p>
      </dsp:txBody>
      <dsp:txXfrm>
        <a:off x="6543408" y="3206480"/>
        <a:ext cx="2180692" cy="721565"/>
      </dsp:txXfrm>
    </dsp:sp>
    <dsp:sp modelId="{D04E1F78-D7BD-D642-A058-7E4495DEA056}">
      <dsp:nvSpPr>
        <dsp:cNvPr id="0" name=""/>
        <dsp:cNvSpPr/>
      </dsp:nvSpPr>
      <dsp:spPr>
        <a:xfrm>
          <a:off x="8724101" y="3206480"/>
          <a:ext cx="2180692" cy="7215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Permukaan</a:t>
          </a:r>
        </a:p>
      </dsp:txBody>
      <dsp:txXfrm>
        <a:off x="8724101" y="3206480"/>
        <a:ext cx="2180692" cy="721565"/>
      </dsp:txXfrm>
    </dsp:sp>
    <dsp:sp modelId="{10801E25-8B8E-DA4F-84B0-14BD0C7229BB}">
      <dsp:nvSpPr>
        <dsp:cNvPr id="0" name=""/>
        <dsp:cNvSpPr/>
      </dsp:nvSpPr>
      <dsp:spPr>
        <a:xfrm rot="10800000">
          <a:off x="0" y="1786"/>
          <a:ext cx="10906125" cy="241254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Verteks-verteks perlu dikoleksi menjadi obyek-obyek geometri </a:t>
          </a:r>
          <a:br>
            <a:rPr lang="en-US" sz="2200" kern="1200"/>
          </a:br>
          <a:r>
            <a:rPr lang="en-US" sz="2200" kern="1200"/>
            <a:t>sebelum proses </a:t>
          </a:r>
          <a:r>
            <a:rPr lang="en-US" sz="2200" i="1" kern="1200"/>
            <a:t>clipping</a:t>
          </a:r>
          <a:r>
            <a:rPr lang="en-US" sz="2200" kern="1200"/>
            <a:t> dan </a:t>
          </a:r>
          <a:r>
            <a:rPr lang="en-US" sz="2200" i="1" kern="1200"/>
            <a:t>rasterization</a:t>
          </a:r>
          <a:r>
            <a:rPr lang="en-US" sz="2200" kern="1200"/>
            <a:t> dilakukan.</a:t>
          </a:r>
        </a:p>
      </dsp:txBody>
      <dsp:txXfrm rot="10800000">
        <a:off x="0" y="1786"/>
        <a:ext cx="10906125" cy="1567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6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curves = kurva</a:t>
            </a:r>
          </a:p>
          <a:p>
            <a:r>
              <a:rPr lang="en-US"/>
              <a:t>surfaces = permukaan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4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D37625-58F5-254A-B132-40841F5871A3}" type="datetime1"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CB33-0CEE-4A46-8F0E-AECD8769649F}" type="datetime1"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3DF247-9931-F24D-BDA8-FFA99530D812}" type="datetime1"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3BA-2CE9-CA48-9592-CB84D0E39B52}" type="datetime1"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87AE09-C5BF-BD44-9F99-6AB0AA978D10}" type="datetime1"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09DE-0F39-EA49-89B4-66396A02A55F}" type="datetime1">
              <a:t>9/16/19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FCD6-012B-8443-9244-1089B22672C9}" type="datetime1">
              <a:t>9/16/19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A243-5F5D-AB47-AEC3-B52A759F5E6D}" type="datetime1">
              <a:t>9/16/19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5A1C-84F0-F542-8694-14FF63303CF7}" type="datetime1">
              <a:t>9/16/19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D3CFA9-F08A-F847-98D5-E8725369477E}" type="datetime1">
              <a:t>9/16/19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Grafika Komputer - Departemen Informatika 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DFEA-8886-9649-8FBA-58280C7F3C59}" type="datetime1">
              <a:t>9/16/19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2F223C3-CA0D-CA4E-B36E-2083492FA0D8}" type="datetime1"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334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DIN Condensed" pitchFamily="2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DIN Alternate" panose="020B0500000000000000" pitchFamily="34" charset="77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DIN Alternate" panose="020B0500000000000000" pitchFamily="34" charset="77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DIN Alternate" panose="020B0500000000000000" pitchFamily="34" charset="77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IN Alternate" panose="020B0500000000000000" pitchFamily="34" charset="77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IN Alternate" panose="020B0500000000000000" pitchFamily="34" charset="77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A7030-D564-A04D-BB7A-A8586DD4ADB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6087" y="611733"/>
            <a:ext cx="3679825" cy="3678238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FD9CF-2A1E-3348-B206-2523C70C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2CC2C-4324-084F-B023-07E0100FC6E3}"/>
              </a:ext>
            </a:extLst>
          </p:cNvPr>
          <p:cNvSpPr txBox="1"/>
          <p:nvPr/>
        </p:nvSpPr>
        <p:spPr>
          <a:xfrm>
            <a:off x="459473" y="4525010"/>
            <a:ext cx="11273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>
                <a:solidFill>
                  <a:srgbClr val="D35400"/>
                </a:solidFill>
                <a:latin typeface="DIN Condensed" pitchFamily="2" charset="0"/>
              </a:rPr>
              <a:t>• Geometri 3D •</a:t>
            </a:r>
          </a:p>
        </p:txBody>
      </p:sp>
    </p:spTree>
    <p:extLst>
      <p:ext uri="{BB962C8B-B14F-4D97-AF65-F5344CB8AC3E}">
        <p14:creationId xmlns:p14="http://schemas.microsoft.com/office/powerpoint/2010/main" val="3630509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6130D-D005-9343-A23C-C2141EA5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/>
              <a:t>Vektor Tidak Punya Posisi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C9E24-A6FE-4341-AEF4-69E1635F6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Vektor-vektor di samping adalah identik: punya besar dan panjang yang sama.</a:t>
            </a:r>
          </a:p>
          <a:p>
            <a:r>
              <a:rPr lang="en-US" sz="2000">
                <a:solidFill>
                  <a:schemeClr val="bg1"/>
                </a:solidFill>
              </a:rPr>
              <a:t>Hanya dengan ruang vektor tidak akan cukup untuk geometri, kita butuh titik.</a:t>
            </a:r>
          </a:p>
        </p:txBody>
      </p:sp>
      <p:pic>
        <p:nvPicPr>
          <p:cNvPr id="5" name="Picture 7" descr="AN04F02">
            <a:extLst>
              <a:ext uri="{FF2B5EF4-FFF2-40B4-BE49-F238E27FC236}">
                <a16:creationId xmlns:a16="http://schemas.microsoft.com/office/drawing/2014/main" id="{5793A947-109A-AF4C-A681-A0FD1449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1200" y="1111641"/>
            <a:ext cx="4350463" cy="465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49B92-1E73-694F-8FC4-AD84A956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>
                <a:solidFill>
                  <a:srgbClr val="1CDE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1CDE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1CDE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40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44FA-F48C-BB44-9C08-E5C46E00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0098-D2AA-7E43-B97F-5FA8F6FB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853622"/>
          </a:xfrm>
        </p:spPr>
        <p:txBody>
          <a:bodyPr>
            <a:normAutofit/>
          </a:bodyPr>
          <a:lstStyle/>
          <a:p>
            <a:r>
              <a:rPr lang="en-US" sz="2400"/>
              <a:t>adalah lokasi di dalam ruang</a:t>
            </a:r>
          </a:p>
          <a:p>
            <a:r>
              <a:rPr lang="en-US" sz="2400"/>
              <a:t>Operasi-operasi yang diperbolehkan antara titik dan vektor:</a:t>
            </a:r>
          </a:p>
          <a:p>
            <a:pPr lvl="1"/>
            <a:r>
              <a:rPr lang="en-US" sz="2200"/>
              <a:t>Pengurangan titik dengan titik: menghasilkan sebuah vektor</a:t>
            </a:r>
            <a:br>
              <a:rPr lang="en-US" sz="2200"/>
            </a:br>
            <a:r>
              <a:rPr lang="en-US" sz="2200"/>
              <a:t>Setara dengan pertambahan titik dengan vektor.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9E8FA-E007-5441-B551-25926F9D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pic>
        <p:nvPicPr>
          <p:cNvPr id="5" name="Picture 7" descr="AN04F05">
            <a:extLst>
              <a:ext uri="{FF2B5EF4-FFF2-40B4-BE49-F238E27FC236}">
                <a16:creationId xmlns:a16="http://schemas.microsoft.com/office/drawing/2014/main" id="{9F3077BA-87C6-1841-A176-D5D26A1FE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962" y="4076700"/>
            <a:ext cx="3276600" cy="22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>
            <a:extLst>
              <a:ext uri="{FF2B5EF4-FFF2-40B4-BE49-F238E27FC236}">
                <a16:creationId xmlns:a16="http://schemas.microsoft.com/office/drawing/2014/main" id="{297ADF1D-7048-D84C-81AB-A42421D90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1325" y="5130800"/>
            <a:ext cx="1196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/>
              <a:t>P=</a:t>
            </a:r>
            <a:r>
              <a:rPr lang="en-US" altLang="en-US" sz="2800" i="1"/>
              <a:t>v</a:t>
            </a:r>
            <a:r>
              <a:rPr lang="en-US" altLang="en-US" sz="2800"/>
              <a:t>+Q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67063C60-8DB3-D045-816F-5CEDBFDCC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087" y="4292600"/>
            <a:ext cx="1116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i="1"/>
              <a:t>v</a:t>
            </a:r>
            <a:r>
              <a:rPr lang="en-US" altLang="en-US" sz="2800"/>
              <a:t>=P-Q</a:t>
            </a:r>
          </a:p>
        </p:txBody>
      </p:sp>
    </p:spTree>
    <p:extLst>
      <p:ext uri="{BB962C8B-B14F-4D97-AF65-F5344CB8AC3E}">
        <p14:creationId xmlns:p14="http://schemas.microsoft.com/office/powerpoint/2010/main" val="242129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17E0-10E0-C449-8C06-263C4277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Ruang </a:t>
            </a:r>
            <a:r>
              <a:rPr lang="en-US" i="1"/>
              <a:t>Affine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67E6E-A4CC-1443-A83F-1EDA14204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/>
              <a:t>Titik + sebuah ruang vektor</a:t>
            </a:r>
          </a:p>
          <a:p>
            <a:r>
              <a:rPr lang="en-US" sz="2400"/>
              <a:t>Operasi-operasi (yang memungkinkan):</a:t>
            </a:r>
          </a:p>
          <a:p>
            <a:pPr lvl="1"/>
            <a:r>
              <a:rPr lang="en-US" sz="2200"/>
              <a:t>Pertambahan vektor dengan vektor</a:t>
            </a:r>
          </a:p>
          <a:p>
            <a:pPr lvl="1"/>
            <a:r>
              <a:rPr lang="en-US" sz="2200"/>
              <a:t>Perkalian skalar dengan vektor</a:t>
            </a:r>
          </a:p>
          <a:p>
            <a:pPr lvl="1"/>
            <a:r>
              <a:rPr lang="en-US" sz="2200"/>
              <a:t>Pertambahan titik dengan vektor</a:t>
            </a:r>
          </a:p>
          <a:p>
            <a:pPr lvl="1"/>
            <a:r>
              <a:rPr lang="en-US" sz="2200"/>
              <a:t>Operasi-operasi skalar (pertambahan/perkalian)</a:t>
            </a:r>
          </a:p>
          <a:p>
            <a:r>
              <a:rPr lang="en-US" sz="2400"/>
              <a:t>Untuk sebarang titik:</a:t>
            </a:r>
          </a:p>
          <a:p>
            <a:pPr lvl="1"/>
            <a:r>
              <a:rPr lang="en-US" sz="2200"/>
              <a:t>1 • P = P</a:t>
            </a:r>
          </a:p>
          <a:p>
            <a:pPr lvl="1"/>
            <a:r>
              <a:rPr lang="en-US" sz="2200"/>
              <a:t>0 • P = 0 (vektor nol)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57302-8B1D-DD42-9EFF-13F40274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82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04403F-BB31-4282-8635-1B39793F3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317E0-10E0-C449-8C06-263C4277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+mj-lt"/>
              </a:rPr>
              <a:t>Garis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E7EB90-9BE5-B94C-BC34-20B09525F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  <a:latin typeface="+mn-lt"/>
              </a:rPr>
              <a:t>Pertimbangkan semua titik dari persamaan </a:t>
            </a:r>
            <a:r>
              <a:rPr lang="en-US" altLang="en-US" sz="2400">
                <a:solidFill>
                  <a:schemeClr val="bg1"/>
                </a:solidFill>
                <a:latin typeface="+mn-lt"/>
              </a:rPr>
              <a:t>P(a) = P</a:t>
            </a:r>
            <a:r>
              <a:rPr lang="en-US" altLang="en-US" sz="2400" baseline="-25000">
                <a:solidFill>
                  <a:schemeClr val="bg1"/>
                </a:solidFill>
                <a:latin typeface="+mn-lt"/>
              </a:rPr>
              <a:t>0</a:t>
            </a:r>
            <a:r>
              <a:rPr lang="en-US" altLang="en-US" sz="2400">
                <a:solidFill>
                  <a:schemeClr val="bg1"/>
                </a:solidFill>
                <a:latin typeface="+mn-lt"/>
              </a:rPr>
              <a:t> + a </a:t>
            </a:r>
            <a:r>
              <a:rPr lang="en-US" altLang="en-US" sz="2400" b="1">
                <a:solidFill>
                  <a:schemeClr val="bg1"/>
                </a:solidFill>
                <a:latin typeface="+mn-lt"/>
              </a:rPr>
              <a:t>d</a:t>
            </a:r>
            <a:endParaRPr lang="en-US" sz="2400">
              <a:solidFill>
                <a:schemeClr val="bg1"/>
              </a:solidFill>
              <a:latin typeface="+mn-lt"/>
            </a:endParaRPr>
          </a:p>
          <a:p>
            <a:r>
              <a:rPr lang="en-US" sz="2400">
                <a:solidFill>
                  <a:schemeClr val="bg1"/>
                </a:solidFill>
                <a:latin typeface="+mn-lt"/>
              </a:rPr>
              <a:t>Atur semua titik yang melewati </a:t>
            </a:r>
            <a:r>
              <a:rPr lang="en-US" altLang="en-US" sz="2400">
                <a:solidFill>
                  <a:schemeClr val="bg1"/>
                </a:solidFill>
                <a:latin typeface="+mn-lt"/>
              </a:rPr>
              <a:t>P</a:t>
            </a:r>
            <a:r>
              <a:rPr lang="en-US" altLang="en-US" sz="2400" baseline="-25000">
                <a:solidFill>
                  <a:schemeClr val="bg1"/>
                </a:solidFill>
                <a:latin typeface="+mn-lt"/>
              </a:rPr>
              <a:t>0 </a:t>
            </a:r>
            <a:r>
              <a:rPr lang="en-US" sz="2400">
                <a:solidFill>
                  <a:schemeClr val="bg1"/>
                </a:solidFill>
                <a:latin typeface="+mn-lt"/>
              </a:rPr>
              <a:t>ke arah yang dimiliki oleh vektor</a:t>
            </a:r>
            <a:r>
              <a:rPr lang="en-US" altLang="en-US" sz="2400" b="1">
                <a:solidFill>
                  <a:schemeClr val="bg1"/>
                </a:solidFill>
                <a:latin typeface="+mn-lt"/>
              </a:rPr>
              <a:t> d</a:t>
            </a:r>
            <a:r>
              <a:rPr lang="en-US" sz="240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pic>
        <p:nvPicPr>
          <p:cNvPr id="6" name="Picture 7" descr="AN04F10">
            <a:extLst>
              <a:ext uri="{FF2B5EF4-FFF2-40B4-BE49-F238E27FC236}">
                <a16:creationId xmlns:a16="http://schemas.microsoft.com/office/drawing/2014/main" id="{E4E8A206-C13A-0D46-88A3-DFB9F6C8DC5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5744" y="1111641"/>
            <a:ext cx="4461375" cy="465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57302-8B1D-DD42-9EFF-13F40274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209BB1"/>
                </a:solidFill>
              </a:rPr>
              <a:pPr defTabSz="914400">
                <a:spcAft>
                  <a:spcPts val="600"/>
                </a:spcAft>
              </a:pPr>
              <a:t>13</a:t>
            </a:fld>
            <a:endParaRPr lang="en-US">
              <a:solidFill>
                <a:srgbClr val="209BB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09B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3995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95DF-BFB0-BE4A-A098-53BCA5EE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Bentuk Parametrik dari Garis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76198-6F00-5B41-B4DC-1010ECD90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Bentuk di samping lazim diketahui sebagai bentuk parametrik sebuah garis di ruang 2-dimensi.</a:t>
            </a:r>
          </a:p>
          <a:p>
            <a:pPr lvl="1"/>
            <a:r>
              <a:rPr lang="en-US" sz="2200"/>
              <a:t>Bentuk ini lebih handal dan lebih umum dibanding bentuk yang lain.</a:t>
            </a:r>
          </a:p>
          <a:p>
            <a:pPr lvl="1"/>
            <a:r>
              <a:rPr lang="en-US" sz="2200"/>
              <a:t>Bentuk ini bisa dikembangkan menjadi kurva dan permukaan.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EFD3B-BCB5-6C47-8880-2384B9878F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/>
              <a:t>Explisit: 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y = mx + h</a:t>
            </a:r>
            <a:endParaRPr lang="en-US" sz="2400"/>
          </a:p>
          <a:p>
            <a:r>
              <a:rPr lang="en-US" sz="2400"/>
              <a:t>Implicit: 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ax + by +c =0</a:t>
            </a:r>
            <a:endParaRPr lang="en-US" sz="2400"/>
          </a:p>
          <a:p>
            <a:r>
              <a:rPr lang="en-US" sz="2400"/>
              <a:t>Parametrik: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		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x(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=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+ (1-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)x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     	y(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=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y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+ (1-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)y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62ECC-6A18-A841-85ED-AB12B0F0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8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04403F-BB31-4282-8635-1B39793F3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666B1-1CBA-BB49-89D8-E44B1648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+mj-lt"/>
              </a:rPr>
              <a:t>Sinar dan Segmen Garis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F0B04F-9887-478F-B1F0-5B28D467D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N04F11">
            <a:extLst>
              <a:ext uri="{FF2B5EF4-FFF2-40B4-BE49-F238E27FC236}">
                <a16:creationId xmlns:a16="http://schemas.microsoft.com/office/drawing/2014/main" id="{BC163500-2487-3247-A35D-60EDF1B115E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225" y="2725812"/>
            <a:ext cx="3305175" cy="291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EAFB-D601-1147-9FB3-2C31DC150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05325" y="2180496"/>
            <a:ext cx="7105481" cy="40456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20AABF"/>
              </a:buClr>
            </a:pPr>
            <a:r>
              <a:rPr lang="en-US" sz="2400">
                <a:latin typeface="+mn-lt"/>
              </a:rPr>
              <a:t>Jika,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&gt;= 0 </a:t>
            </a:r>
            <a:r>
              <a:rPr lang="en-US" sz="2400">
                <a:latin typeface="+mn-lt"/>
              </a:rPr>
              <a:t>maka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P(a)</a:t>
            </a:r>
            <a:r>
              <a:rPr lang="en-US" sz="2400">
                <a:latin typeface="+mn-lt"/>
              </a:rPr>
              <a:t> adalah sinar yang meninggalkan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>
                <a:latin typeface="+mn-lt"/>
              </a:rPr>
              <a:t> ke arah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>
                <a:latin typeface="+mn-lt"/>
              </a:rPr>
              <a:t>.</a:t>
            </a:r>
          </a:p>
          <a:p>
            <a:pPr>
              <a:buClr>
                <a:srgbClr val="20AABF"/>
              </a:buClr>
            </a:pPr>
            <a:r>
              <a:rPr lang="en-US" sz="2400">
                <a:latin typeface="+mn-lt"/>
              </a:rPr>
              <a:t>Jika kita menggunakan dua titik untuk mendefinisikan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>
                <a:latin typeface="+mn-lt"/>
              </a:rPr>
              <a:t>, maka</a:t>
            </a:r>
          </a:p>
          <a:p>
            <a:pPr marL="0" indent="0">
              <a:buClr>
                <a:srgbClr val="20AABF"/>
              </a:buClr>
              <a:buNone/>
            </a:pPr>
            <a:r>
              <a:rPr lang="en-US" sz="2400">
                <a:latin typeface="+mn-lt"/>
              </a:rPr>
              <a:t>		</a:t>
            </a:r>
            <a:r>
              <a:rPr lang="en-US" altLang="en-US" sz="2400">
                <a:latin typeface="+mn-lt"/>
              </a:rPr>
              <a:t> 	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P(a) = Q + a (R-Q) = Q + av</a:t>
            </a:r>
          </a:p>
          <a:p>
            <a:pPr marL="0" indent="0">
              <a:buClr>
                <a:srgbClr val="20AABF"/>
              </a:buClr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		  = aR + (1-a) Q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20AABF"/>
              </a:buClr>
            </a:pPr>
            <a:r>
              <a:rPr lang="en-US" sz="2400">
                <a:latin typeface="+mn-lt"/>
              </a:rPr>
              <a:t>Untuk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0 &lt;= a &lt;= 1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+mn-lt"/>
              </a:rPr>
              <a:t>kita mendapatkan semua titik pada segmen garis yang menggabungkan/menghubungkan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>
                <a:latin typeface="+mn-lt"/>
              </a:rPr>
              <a:t> dan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>
                <a:latin typeface="+mn-lt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32D99-97F6-3E4C-8A58-A3498252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20AABF"/>
                </a:solidFill>
              </a:rPr>
              <a:pPr defTabSz="914400">
                <a:spcAft>
                  <a:spcPts val="600"/>
                </a:spcAft>
              </a:pPr>
              <a:t>15</a:t>
            </a:fld>
            <a:endParaRPr lang="en-US">
              <a:solidFill>
                <a:srgbClr val="20AAB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F317B-4EA9-4C94-9EF8-020431E39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0AA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1499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69CE6B-FAD1-3A42-B980-E1256667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COnvexity</a:t>
            </a:r>
            <a:r>
              <a:rPr lang="en-US"/>
              <a:t> (Kecembungan)</a:t>
            </a:r>
            <a:endParaRPr lang="en-US" i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24A1CE-8329-BF40-B6E4-77031C466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20" y="2591551"/>
            <a:ext cx="1675172" cy="553373"/>
          </a:xfrm>
        </p:spPr>
        <p:txBody>
          <a:bodyPr/>
          <a:lstStyle/>
          <a:p>
            <a:r>
              <a:rPr lang="en-US" sz="2400" i="1"/>
              <a:t>Convex</a:t>
            </a:r>
            <a:br>
              <a:rPr lang="en-US" sz="2400" i="1"/>
            </a:br>
            <a:r>
              <a:rPr lang="en-US" sz="2400"/>
              <a:t>Cembung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C85639-FEB3-1145-B146-9270899BD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41224" y="2591551"/>
            <a:ext cx="2269584" cy="553373"/>
          </a:xfrm>
        </p:spPr>
        <p:txBody>
          <a:bodyPr/>
          <a:lstStyle/>
          <a:p>
            <a:r>
              <a:rPr lang="en-US" sz="2400" i="1"/>
              <a:t>Not Convex</a:t>
            </a:r>
            <a:br>
              <a:rPr lang="en-US" sz="2400" i="1"/>
            </a:br>
            <a:r>
              <a:rPr lang="en-US" sz="2400"/>
              <a:t>Tidak Cembung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A962F-89C5-F646-90FC-551D5191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413D16-4F2C-F744-A286-C0706253DA53}"/>
              </a:ext>
            </a:extLst>
          </p:cNvPr>
          <p:cNvGrpSpPr/>
          <p:nvPr/>
        </p:nvGrpSpPr>
        <p:grpSpPr>
          <a:xfrm>
            <a:off x="581192" y="3590369"/>
            <a:ext cx="1981200" cy="2209800"/>
            <a:chOff x="1828800" y="3429000"/>
            <a:chExt cx="1981200" cy="2209800"/>
          </a:xfrm>
        </p:grpSpPr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86A06C83-E3E4-8344-ABC8-8F1B8CFDB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800" y="3429000"/>
              <a:ext cx="1981200" cy="2209800"/>
            </a:xfrm>
            <a:custGeom>
              <a:avLst/>
              <a:gdLst>
                <a:gd name="T0" fmla="*/ 0 w 912"/>
                <a:gd name="T1" fmla="*/ 2147483647 h 1152"/>
                <a:gd name="T2" fmla="*/ 2147483647 w 912"/>
                <a:gd name="T3" fmla="*/ 0 h 1152"/>
                <a:gd name="T4" fmla="*/ 2147483647 w 912"/>
                <a:gd name="T5" fmla="*/ 2147483647 h 1152"/>
                <a:gd name="T6" fmla="*/ 2147483647 w 912"/>
                <a:gd name="T7" fmla="*/ 2147483647 h 1152"/>
                <a:gd name="T8" fmla="*/ 2147483647 w 912"/>
                <a:gd name="T9" fmla="*/ 2147483647 h 1152"/>
                <a:gd name="T10" fmla="*/ 0 w 912"/>
                <a:gd name="T11" fmla="*/ 2147483647 h 1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1152"/>
                <a:gd name="T20" fmla="*/ 912 w 912"/>
                <a:gd name="T21" fmla="*/ 1152 h 1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1152">
                  <a:moveTo>
                    <a:pt x="0" y="480"/>
                  </a:moveTo>
                  <a:lnTo>
                    <a:pt x="432" y="0"/>
                  </a:lnTo>
                  <a:lnTo>
                    <a:pt x="912" y="576"/>
                  </a:lnTo>
                  <a:lnTo>
                    <a:pt x="768" y="1056"/>
                  </a:lnTo>
                  <a:lnTo>
                    <a:pt x="96" y="1152"/>
                  </a:lnTo>
                  <a:lnTo>
                    <a:pt x="0" y="48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 anchorCtr="1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Line 6">
              <a:extLst>
                <a:ext uri="{FF2B5EF4-FFF2-40B4-BE49-F238E27FC236}">
                  <a16:creationId xmlns:a16="http://schemas.microsoft.com/office/drawing/2014/main" id="{1C67302E-64A9-3B47-BBE9-7AA5D11DE6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8400" y="4114800"/>
              <a:ext cx="609600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DE649859-3A3B-C04F-A85D-D900A3F9C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3810000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P</a:t>
              </a:r>
            </a:p>
          </p:txBody>
        </p:sp>
        <p:sp>
          <p:nvSpPr>
            <p:cNvPr id="17" name="Text Box 9">
              <a:extLst>
                <a:ext uri="{FF2B5EF4-FFF2-40B4-BE49-F238E27FC236}">
                  <a16:creationId xmlns:a16="http://schemas.microsoft.com/office/drawing/2014/main" id="{72228578-1AD9-A440-8559-99DA1714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400" y="4876800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Q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854188-41FC-9842-BBA9-F59D89FBC62E}"/>
              </a:ext>
            </a:extLst>
          </p:cNvPr>
          <p:cNvGrpSpPr/>
          <p:nvPr/>
        </p:nvGrpSpPr>
        <p:grpSpPr>
          <a:xfrm>
            <a:off x="9477208" y="3374306"/>
            <a:ext cx="2133600" cy="2743200"/>
            <a:chOff x="9477208" y="3212937"/>
            <a:chExt cx="2133600" cy="2743200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639A424-5F2F-384F-9C87-CE896F8C5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7208" y="3212937"/>
              <a:ext cx="2133600" cy="2743200"/>
            </a:xfrm>
            <a:custGeom>
              <a:avLst/>
              <a:gdLst>
                <a:gd name="T0" fmla="*/ 0 w 1344"/>
                <a:gd name="T1" fmla="*/ 2147483647 h 1728"/>
                <a:gd name="T2" fmla="*/ 2147483647 w 1344"/>
                <a:gd name="T3" fmla="*/ 0 h 1728"/>
                <a:gd name="T4" fmla="*/ 2147483647 w 1344"/>
                <a:gd name="T5" fmla="*/ 2147483647 h 1728"/>
                <a:gd name="T6" fmla="*/ 2147483647 w 1344"/>
                <a:gd name="T7" fmla="*/ 2147483647 h 1728"/>
                <a:gd name="T8" fmla="*/ 2147483647 w 1344"/>
                <a:gd name="T9" fmla="*/ 2147483647 h 1728"/>
                <a:gd name="T10" fmla="*/ 2147483647 w 1344"/>
                <a:gd name="T11" fmla="*/ 2147483647 h 1728"/>
                <a:gd name="T12" fmla="*/ 0 w 1344"/>
                <a:gd name="T13" fmla="*/ 2147483647 h 17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44"/>
                <a:gd name="T22" fmla="*/ 0 h 1728"/>
                <a:gd name="T23" fmla="*/ 1344 w 1344"/>
                <a:gd name="T24" fmla="*/ 1728 h 17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44" h="1728">
                  <a:moveTo>
                    <a:pt x="0" y="720"/>
                  </a:moveTo>
                  <a:lnTo>
                    <a:pt x="144" y="0"/>
                  </a:lnTo>
                  <a:lnTo>
                    <a:pt x="1296" y="96"/>
                  </a:lnTo>
                  <a:lnTo>
                    <a:pt x="384" y="336"/>
                  </a:lnTo>
                  <a:lnTo>
                    <a:pt x="1344" y="960"/>
                  </a:lnTo>
                  <a:lnTo>
                    <a:pt x="432" y="1728"/>
                  </a:lnTo>
                  <a:lnTo>
                    <a:pt x="0" y="72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 anchorCtr="1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D4C91F5E-D667-AF4E-8B3F-BF62636F2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63008" y="3441537"/>
              <a:ext cx="304800" cy="137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CE554CDA-007F-AF4C-934B-828497DB3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5408" y="4660737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Q</a:t>
              </a: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FFF2E97B-DFCF-2544-AD38-0E409B629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10608" y="3212937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P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081C89C-E4E2-5D41-88E5-119165629CFE}"/>
              </a:ext>
            </a:extLst>
          </p:cNvPr>
          <p:cNvSpPr txBox="1"/>
          <p:nvPr/>
        </p:nvSpPr>
        <p:spPr>
          <a:xfrm>
            <a:off x="3523689" y="3311729"/>
            <a:ext cx="504522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DIN Alternate" panose="020B0500000000000000" pitchFamily="34" charset="77"/>
              </a:rPr>
              <a:t>Sebuah obyek dikatakan cembung</a:t>
            </a:r>
            <a:br>
              <a:rPr lang="en-US" sz="2000">
                <a:latin typeface="DIN Alternate" panose="020B0500000000000000" pitchFamily="34" charset="77"/>
              </a:rPr>
            </a:br>
            <a:r>
              <a:rPr lang="en-US" sz="2000">
                <a:latin typeface="DIN Alternate" panose="020B0500000000000000" pitchFamily="34" charset="77"/>
              </a:rPr>
              <a:t>jika dan hanya jika pada sebarang dua titik </a:t>
            </a:r>
            <a:br>
              <a:rPr lang="en-US" sz="2000">
                <a:latin typeface="DIN Alternate" panose="020B0500000000000000" pitchFamily="34" charset="77"/>
              </a:rPr>
            </a:br>
            <a:r>
              <a:rPr lang="en-US" sz="2000">
                <a:latin typeface="DIN Alternate" panose="020B0500000000000000" pitchFamily="34" charset="77"/>
              </a:rPr>
              <a:t>di dalam obyek, semua titik yang ada</a:t>
            </a:r>
            <a:br>
              <a:rPr lang="en-US" sz="2000">
                <a:latin typeface="DIN Alternate" panose="020B0500000000000000" pitchFamily="34" charset="77"/>
              </a:rPr>
            </a:br>
            <a:r>
              <a:rPr lang="en-US" sz="2000">
                <a:latin typeface="DIN Alternate" panose="020B0500000000000000" pitchFamily="34" charset="77"/>
              </a:rPr>
              <a:t>di segmen garis di antara kedua titik tersebut</a:t>
            </a:r>
            <a:br>
              <a:rPr lang="en-US" sz="2000">
                <a:latin typeface="DIN Alternate" panose="020B0500000000000000" pitchFamily="34" charset="77"/>
              </a:rPr>
            </a:br>
            <a:r>
              <a:rPr lang="en-US" sz="2000">
                <a:latin typeface="DIN Alternate" panose="020B0500000000000000" pitchFamily="34" charset="77"/>
              </a:rPr>
              <a:t>juga ada di dalam obyek.</a:t>
            </a:r>
          </a:p>
        </p:txBody>
      </p:sp>
    </p:spTree>
    <p:extLst>
      <p:ext uri="{BB962C8B-B14F-4D97-AF65-F5344CB8AC3E}">
        <p14:creationId xmlns:p14="http://schemas.microsoft.com/office/powerpoint/2010/main" val="1615593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C8E49C9-F605-AE48-B44C-2A0AF8D7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Penjumlahan </a:t>
            </a:r>
            <a:r>
              <a:rPr lang="en-US" sz="3200" i="1">
                <a:solidFill>
                  <a:srgbClr val="FFFFFF"/>
                </a:solidFill>
              </a:rPr>
              <a:t>Affine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3C9A40-8AEF-D143-A965-B06F3CED7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2400"/>
              <a:t>Pertimbangkan sebuah penjumlahan</a:t>
            </a:r>
            <a:br>
              <a:rPr lang="en-US" sz="2400"/>
            </a:b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P=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+…..+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 </a:t>
            </a:r>
            <a:r>
              <a:rPr lang="en-US" sz="2400"/>
              <a:t>. Melalui induksi kita bisa menunjukkan jika penjumlahan ini masuk akal jika dan hanya jika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1</a:t>
            </a:r>
            <a:r>
              <a:rPr lang="en-US" altLang="en-US" sz="2400">
                <a:ea typeface="ＭＳ Ｐゴシック" panose="020B0600070205080204" pitchFamily="34" charset="-128"/>
              </a:rPr>
              <a:t>+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2</a:t>
            </a:r>
            <a:r>
              <a:rPr lang="en-US" altLang="en-US" sz="2400">
                <a:ea typeface="ＭＳ Ｐゴシック" panose="020B0600070205080204" pitchFamily="34" charset="-128"/>
              </a:rPr>
              <a:t>+…..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ea typeface="ＭＳ Ｐゴシック" panose="020B0600070205080204" pitchFamily="34" charset="-128"/>
              </a:rPr>
              <a:t>=1, </a:t>
            </a:r>
            <a:r>
              <a:rPr lang="en-US" sz="2400"/>
              <a:t>yang mana dalam kasus ini kita memiliki penjumlahan </a:t>
            </a:r>
            <a:r>
              <a:rPr lang="en-US" sz="2400" i="1"/>
              <a:t>affine</a:t>
            </a:r>
            <a:r>
              <a:rPr lang="en-US" sz="2400"/>
              <a:t> dari titik-titik 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,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,…..P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 </a:t>
            </a:r>
            <a:r>
              <a:rPr lang="en-US" sz="2400"/>
              <a:t>. </a:t>
            </a:r>
          </a:p>
          <a:p>
            <a:r>
              <a:rPr lang="en-US" sz="2400"/>
              <a:t>Sebagai tambahan, jika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&gt;=0</a:t>
            </a:r>
            <a:r>
              <a:rPr lang="en-US" sz="2400"/>
              <a:t>, berarti kita memiliki </a:t>
            </a:r>
            <a:r>
              <a:rPr lang="en-US" sz="2400" i="1"/>
              <a:t>convex hull</a:t>
            </a:r>
            <a:r>
              <a:rPr lang="en-US" sz="2400"/>
              <a:t> (lambung cembung) dari titik-titik 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,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,…..P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sz="2400"/>
              <a:t> 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3E53-C4F7-F84F-96D6-5264AA85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5344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7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N04F13">
            <a:extLst>
              <a:ext uri="{FF2B5EF4-FFF2-40B4-BE49-F238E27FC236}">
                <a16:creationId xmlns:a16="http://schemas.microsoft.com/office/drawing/2014/main" id="{E7F73840-4F66-6544-B574-519F83868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1166" y="1302065"/>
            <a:ext cx="6518800" cy="4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DED68-1325-C248-BDAB-39410E90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i="1">
                <a:solidFill>
                  <a:srgbClr val="FFFFFF"/>
                </a:solidFill>
                <a:latin typeface="+mj-lt"/>
              </a:rPr>
              <a:t>Convex Hull </a:t>
            </a:r>
            <a:r>
              <a:rPr lang="en-US" sz="2000">
                <a:solidFill>
                  <a:srgbClr val="FFFFFF"/>
                </a:solidFill>
                <a:latin typeface="+mj-lt"/>
              </a:rPr>
              <a:t>(Lambung Cembung)</a:t>
            </a:r>
            <a:br>
              <a:rPr lang="en-US" sz="2000">
                <a:solidFill>
                  <a:srgbClr val="FFFFFF"/>
                </a:solidFill>
                <a:latin typeface="+mj-lt"/>
              </a:rPr>
            </a:br>
            <a:endParaRPr lang="en-US" sz="3600" i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2607-2FAA-D449-A045-ED36EC9D1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cap="all">
                <a:solidFill>
                  <a:schemeClr val="bg1"/>
                </a:solidFill>
                <a:latin typeface="+mn-lt"/>
              </a:rPr>
              <a:t>Merupakan obyek cembung terkecil yang mampu mencakup seluruh </a:t>
            </a:r>
            <a:r>
              <a:rPr lang="en-US" altLang="en-US"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Symbol" pitchFamily="2" charset="2"/>
                <a:ea typeface="ＭＳ Ｐゴシック" panose="020B0600070205080204" pitchFamily="34" charset="-128"/>
              </a:rPr>
              <a:t>,</a:t>
            </a:r>
            <a:r>
              <a:rPr lang="en-US" altLang="en-US"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,…..P</a:t>
            </a:r>
            <a:r>
              <a:rPr lang="en-US" altLang="en-US" sz="2000" baseline="-25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</a:p>
          <a:p>
            <a:pPr marL="0" indent="0">
              <a:buNone/>
            </a:pPr>
            <a:endParaRPr lang="en-US" sz="2000" cap="all">
              <a:solidFill>
                <a:srgbClr val="3EE0F9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E765E-E78C-C541-9C46-FD21BB5F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18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3EE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6233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359384-9238-694D-A65A-723E48BF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Curves </a:t>
            </a:r>
            <a:r>
              <a:rPr lang="en-US"/>
              <a:t>(Kurva) </a:t>
            </a:r>
            <a:r>
              <a:rPr lang="en-US" i="1"/>
              <a:t>and Surfaces </a:t>
            </a:r>
            <a:r>
              <a:rPr lang="en-US"/>
              <a:t>(Permukaan)</a:t>
            </a:r>
            <a:endParaRPr lang="en-US" i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8BA4EA-9A82-6742-B968-3A0E92650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Curves </a:t>
            </a:r>
            <a:r>
              <a:rPr lang="en-US"/>
              <a:t>(Kurva)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729D57-1D29-A94B-AD83-A25542090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1341147"/>
          </a:xfrm>
        </p:spPr>
        <p:txBody>
          <a:bodyPr>
            <a:normAutofit/>
          </a:bodyPr>
          <a:lstStyle/>
          <a:p>
            <a:r>
              <a:rPr lang="en-US" sz="2400"/>
              <a:t>adalah entitas berparameter tunggal dari bentuk 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P(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</a:t>
            </a:r>
            <a:r>
              <a:rPr lang="en-US" sz="2400"/>
              <a:t> dimana fungsinya bersifat non-linier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64CAC2-D39C-3149-B510-C863CFD6A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i="1"/>
              <a:t>Surfaces </a:t>
            </a:r>
            <a:r>
              <a:rPr lang="en-US"/>
              <a:t>(Permukaan)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F7FB10-C2E8-594B-8C8A-E911C1A5B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213959"/>
          </a:xfrm>
        </p:spPr>
        <p:txBody>
          <a:bodyPr>
            <a:normAutofit/>
          </a:bodyPr>
          <a:lstStyle/>
          <a:p>
            <a:r>
              <a:rPr lang="en-US" sz="2400"/>
              <a:t>adalah entitas berparameter ganda dari fungsi 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P(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b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</a:t>
            </a:r>
            <a:r>
              <a:rPr lang="en-US" sz="2400"/>
              <a:t>.</a:t>
            </a:r>
          </a:p>
          <a:p>
            <a:r>
              <a:rPr lang="en-US" sz="2400"/>
              <a:t>Jika fungsinya linier, maka hasilnya akan membentuk </a:t>
            </a:r>
            <a:r>
              <a:rPr lang="en-US" sz="2400" i="1"/>
              <a:t>plane</a:t>
            </a:r>
            <a:r>
              <a:rPr lang="en-US" sz="2400"/>
              <a:t> (bidang datar) dan poligon.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FC856-F2E1-8A44-AAC8-32F31085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964D2E3-1B23-E74A-BFEF-D7E82CB4E194}"/>
              </a:ext>
            </a:extLst>
          </p:cNvPr>
          <p:cNvSpPr>
            <a:spLocks/>
          </p:cNvSpPr>
          <p:nvPr/>
        </p:nvSpPr>
        <p:spPr bwMode="auto">
          <a:xfrm>
            <a:off x="1066800" y="4572000"/>
            <a:ext cx="2362200" cy="838200"/>
          </a:xfrm>
          <a:custGeom>
            <a:avLst/>
            <a:gdLst>
              <a:gd name="T0" fmla="*/ 0 w 1488"/>
              <a:gd name="T1" fmla="*/ 2147483647 h 528"/>
              <a:gd name="T2" fmla="*/ 2147483647 w 1488"/>
              <a:gd name="T3" fmla="*/ 2147483647 h 528"/>
              <a:gd name="T4" fmla="*/ 2147483647 w 1488"/>
              <a:gd name="T5" fmla="*/ 2147483647 h 528"/>
              <a:gd name="T6" fmla="*/ 2147483647 w 1488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528"/>
              <a:gd name="T14" fmla="*/ 1488 w 148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528">
                <a:moveTo>
                  <a:pt x="0" y="440"/>
                </a:moveTo>
                <a:cubicBezTo>
                  <a:pt x="360" y="220"/>
                  <a:pt x="720" y="0"/>
                  <a:pt x="864" y="8"/>
                </a:cubicBezTo>
                <a:cubicBezTo>
                  <a:pt x="1008" y="16"/>
                  <a:pt x="760" y="448"/>
                  <a:pt x="864" y="488"/>
                </a:cubicBezTo>
                <a:cubicBezTo>
                  <a:pt x="968" y="528"/>
                  <a:pt x="1376" y="288"/>
                  <a:pt x="1488" y="248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01B3ABC6-4534-0747-B33E-7014AC2AC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486400"/>
            <a:ext cx="914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100"/>
              <a:t>P(</a:t>
            </a:r>
            <a:r>
              <a:rPr lang="en-US" altLang="en-US" sz="3100">
                <a:latin typeface="Symbol" pitchFamily="2" charset="2"/>
              </a:rPr>
              <a:t>a</a:t>
            </a:r>
            <a:r>
              <a:rPr lang="en-US" altLang="en-US" sz="3100"/>
              <a:t>)</a:t>
            </a: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8E69A8C7-0E6D-2B42-B56E-9DA5E58F6EBA}"/>
              </a:ext>
            </a:extLst>
          </p:cNvPr>
          <p:cNvSpPr>
            <a:spLocks/>
          </p:cNvSpPr>
          <p:nvPr/>
        </p:nvSpPr>
        <p:spPr bwMode="auto">
          <a:xfrm>
            <a:off x="7908384" y="4993341"/>
            <a:ext cx="2743200" cy="1600200"/>
          </a:xfrm>
          <a:custGeom>
            <a:avLst/>
            <a:gdLst>
              <a:gd name="T0" fmla="*/ 0 w 1728"/>
              <a:gd name="T1" fmla="*/ 2147483647 h 1008"/>
              <a:gd name="T2" fmla="*/ 2147483647 w 1728"/>
              <a:gd name="T3" fmla="*/ 0 h 1008"/>
              <a:gd name="T4" fmla="*/ 2147483647 w 1728"/>
              <a:gd name="T5" fmla="*/ 0 h 1008"/>
              <a:gd name="T6" fmla="*/ 2147483647 w 1728"/>
              <a:gd name="T7" fmla="*/ 2147483647 h 1008"/>
              <a:gd name="T8" fmla="*/ 2147483647 w 1728"/>
              <a:gd name="T9" fmla="*/ 2147483647 h 1008"/>
              <a:gd name="T10" fmla="*/ 2147483647 w 1728"/>
              <a:gd name="T11" fmla="*/ 2147483647 h 1008"/>
              <a:gd name="T12" fmla="*/ 0 w 1728"/>
              <a:gd name="T13" fmla="*/ 2147483647 h 10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28"/>
              <a:gd name="T22" fmla="*/ 0 h 1008"/>
              <a:gd name="T23" fmla="*/ 1728 w 1728"/>
              <a:gd name="T24" fmla="*/ 1008 h 10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28" h="1008">
                <a:moveTo>
                  <a:pt x="0" y="528"/>
                </a:moveTo>
                <a:lnTo>
                  <a:pt x="432" y="0"/>
                </a:lnTo>
                <a:lnTo>
                  <a:pt x="1728" y="0"/>
                </a:lnTo>
                <a:lnTo>
                  <a:pt x="1008" y="384"/>
                </a:lnTo>
                <a:lnTo>
                  <a:pt x="1584" y="528"/>
                </a:lnTo>
                <a:lnTo>
                  <a:pt x="768" y="1008"/>
                </a:lnTo>
                <a:lnTo>
                  <a:pt x="0" y="528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AD445343-C8AB-EA4B-9156-AB0D3EB05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4384" y="6136341"/>
            <a:ext cx="13271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100"/>
              <a:t>P(</a:t>
            </a:r>
            <a:r>
              <a:rPr lang="en-US" altLang="en-US" sz="3100">
                <a:latin typeface="Symbol" pitchFamily="2" charset="2"/>
              </a:rPr>
              <a:t>a</a:t>
            </a:r>
            <a:r>
              <a:rPr lang="en-US" altLang="en-US" sz="3100"/>
              <a:t>, </a:t>
            </a:r>
            <a:r>
              <a:rPr lang="en-US" altLang="en-US" sz="3100">
                <a:latin typeface="Symbol" pitchFamily="2" charset="2"/>
              </a:rPr>
              <a:t>b</a:t>
            </a:r>
            <a:r>
              <a:rPr lang="en-US" altLang="en-US" sz="31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376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982180-EA49-3840-8831-9BCBBB8A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 </a:t>
            </a:r>
            <a:r>
              <a:rPr lang="en-US" sz="1800">
                <a:solidFill>
                  <a:srgbClr val="969FA7"/>
                </a:solidFill>
              </a:rPr>
              <a:t>adalah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62548D-D41C-1E46-B0FB-C693990ED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Studi tentang hubungan antar obyek di Ruang N-Dimensi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7B3A1-3D77-3744-900D-1E2B7960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84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444D-BAA8-A440-A2F0-42A463AC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Plane</a:t>
            </a:r>
            <a:r>
              <a:rPr lang="en-US"/>
              <a:t> (Bidang Datar)</a:t>
            </a:r>
            <a:endParaRPr lang="en-US" i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B9991-9D0E-224C-9E80-4CDDAEF05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P(</a:t>
            </a:r>
            <a:r>
              <a:rPr lang="en-US" altLang="en-US">
                <a:latin typeface="Symbol" pitchFamily="2" charset="2"/>
              </a:rPr>
              <a:t>a</a:t>
            </a:r>
            <a:r>
              <a:rPr lang="en-US" altLang="en-US"/>
              <a:t>,</a:t>
            </a:r>
            <a:r>
              <a:rPr lang="en-US" altLang="en-US">
                <a:latin typeface="Symbol" pitchFamily="2" charset="2"/>
              </a:rPr>
              <a:t>b</a:t>
            </a:r>
            <a:r>
              <a:rPr lang="en-US" altLang="en-US"/>
              <a:t>) = R + </a:t>
            </a:r>
            <a:r>
              <a:rPr lang="en-US" altLang="en-US">
                <a:latin typeface="Symbol" pitchFamily="2" charset="2"/>
              </a:rPr>
              <a:t>a</a:t>
            </a:r>
            <a:r>
              <a:rPr lang="en-US" altLang="en-US"/>
              <a:t>u + </a:t>
            </a:r>
            <a:r>
              <a:rPr lang="en-US" altLang="en-US">
                <a:latin typeface="Symbol" pitchFamily="2" charset="2"/>
              </a:rPr>
              <a:t>b</a:t>
            </a:r>
            <a:r>
              <a:rPr lang="en-US" altLang="en-US"/>
              <a:t>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78B08-4BE9-FC46-90BC-6A0398A3D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en-US"/>
              <a:t>P(</a:t>
            </a:r>
            <a:r>
              <a:rPr lang="en-US" altLang="en-US">
                <a:latin typeface="Symbol" pitchFamily="2" charset="2"/>
              </a:rPr>
              <a:t>a</a:t>
            </a:r>
            <a:r>
              <a:rPr lang="en-US" altLang="en-US"/>
              <a:t>,</a:t>
            </a:r>
            <a:r>
              <a:rPr lang="en-US" altLang="en-US">
                <a:latin typeface="Symbol" pitchFamily="2" charset="2"/>
              </a:rPr>
              <a:t>b</a:t>
            </a:r>
            <a:r>
              <a:rPr lang="en-US" altLang="en-US"/>
              <a:t>) = R + </a:t>
            </a:r>
            <a:r>
              <a:rPr lang="en-US" altLang="en-US">
                <a:latin typeface="Symbol" pitchFamily="2" charset="2"/>
              </a:rPr>
              <a:t>a</a:t>
            </a:r>
            <a:r>
              <a:rPr lang="en-US" altLang="en-US"/>
              <a:t>(Q-R) + </a:t>
            </a:r>
            <a:r>
              <a:rPr lang="en-US" altLang="en-US">
                <a:latin typeface="Symbol" pitchFamily="2" charset="2"/>
              </a:rPr>
              <a:t>b</a:t>
            </a:r>
            <a:r>
              <a:rPr lang="en-US" altLang="en-US"/>
              <a:t>(P-Q)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35D2E-9118-D944-81A3-822B354D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20</a:t>
            </a:fld>
            <a:endParaRPr lang="en-US" dirty="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5041A61-2C73-A34E-861F-F86BE9F454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1871" y="2926052"/>
            <a:ext cx="1828800" cy="2286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A3E1ADA4-FBB2-EC48-B35F-010C59D923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1871" y="4602452"/>
            <a:ext cx="17526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CC1ED2B4-03B2-324B-972E-B6F35EC3E6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44471" y="3002252"/>
            <a:ext cx="7620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8C1445E6-FD53-EE40-89EC-71E0839B3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396" y="494852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B52B766-6682-A24B-8F79-7E8941A26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996" y="334832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38672C56-584C-004E-B032-6D6844FE5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271" y="490725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R</a:t>
            </a:r>
          </a:p>
        </p:txBody>
      </p:sp>
      <p:sp>
        <p:nvSpPr>
          <p:cNvPr id="14" name="Oval 23">
            <a:extLst>
              <a:ext uri="{FF2B5EF4-FFF2-40B4-BE49-F238E27FC236}">
                <a16:creationId xmlns:a16="http://schemas.microsoft.com/office/drawing/2014/main" id="{375608F4-393C-2E48-8F71-34B2554AD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871" y="5135852"/>
            <a:ext cx="136525" cy="136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1515E93A-043B-4040-B33D-4729956E26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8704" y="2879370"/>
            <a:ext cx="1828800" cy="2286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72CB1697-BD68-4B44-91DF-6FC3005C79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8704" y="4555770"/>
            <a:ext cx="17526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63344DED-E3DD-E641-93AA-33999F0515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11304" y="2955570"/>
            <a:ext cx="7620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62E4C91F-867D-274B-9E27-B63A2A1FD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7829" y="246344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</a:t>
            </a:r>
          </a:p>
        </p:txBody>
      </p:sp>
      <p:sp>
        <p:nvSpPr>
          <p:cNvPr id="19" name="Oval 20">
            <a:extLst>
              <a:ext uri="{FF2B5EF4-FFF2-40B4-BE49-F238E27FC236}">
                <a16:creationId xmlns:a16="http://schemas.microsoft.com/office/drawing/2014/main" id="{F4188B26-11EB-184E-85F6-C654D943B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6629" y="5130445"/>
            <a:ext cx="136525" cy="136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E0A7AD0C-A044-F241-A4AB-998842DAB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3229" y="490184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R</a:t>
            </a:r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8AD57EE0-50A1-1841-91F5-4D1283E5E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2417" y="440972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Q</a:t>
            </a:r>
          </a:p>
        </p:txBody>
      </p:sp>
      <p:sp>
        <p:nvSpPr>
          <p:cNvPr id="22" name="Oval 24">
            <a:extLst>
              <a:ext uri="{FF2B5EF4-FFF2-40B4-BE49-F238E27FC236}">
                <a16:creationId xmlns:a16="http://schemas.microsoft.com/office/drawing/2014/main" id="{E32600DE-7452-2D46-85A2-B0BC44B6C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5429" y="4520845"/>
            <a:ext cx="136525" cy="136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" name="Oval 25">
            <a:extLst>
              <a:ext uri="{FF2B5EF4-FFF2-40B4-BE49-F238E27FC236}">
                <a16:creationId xmlns:a16="http://schemas.microsoft.com/office/drawing/2014/main" id="{95E10189-00CE-B84C-851C-BB6AC2037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1629" y="2844445"/>
            <a:ext cx="136525" cy="136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D8D67B-C538-C24C-A0E5-B2DE2D73F8D9}"/>
              </a:ext>
            </a:extLst>
          </p:cNvPr>
          <p:cNvSpPr txBox="1"/>
          <p:nvPr/>
        </p:nvSpPr>
        <p:spPr>
          <a:xfrm>
            <a:off x="152026" y="5848709"/>
            <a:ext cx="7981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latin typeface="DIN Alternate" panose="020B0500000000000000" pitchFamily="34" charset="77"/>
              </a:rPr>
              <a:t>Sebuah bidang dapat didefinisikan dengan </a:t>
            </a:r>
            <a:r>
              <a:rPr lang="en-US" sz="2000">
                <a:solidFill>
                  <a:srgbClr val="D35400"/>
                </a:solidFill>
                <a:latin typeface="DIN Alternate" panose="020B0500000000000000" pitchFamily="34" charset="77"/>
              </a:rPr>
              <a:t>sebuah titik dan dua vektor </a:t>
            </a:r>
            <a:r>
              <a:rPr lang="en-US" sz="2000">
                <a:latin typeface="DIN Alternate" panose="020B0500000000000000" pitchFamily="34" charset="77"/>
              </a:rPr>
              <a:t>atau dengan </a:t>
            </a:r>
            <a:r>
              <a:rPr lang="en-US" sz="2000">
                <a:solidFill>
                  <a:srgbClr val="D35400"/>
                </a:solidFill>
                <a:latin typeface="DIN Alternate" panose="020B0500000000000000" pitchFamily="34" charset="77"/>
              </a:rPr>
              <a:t>tiga buah titik</a:t>
            </a:r>
            <a:r>
              <a:rPr lang="en-US" sz="2000">
                <a:latin typeface="DIN Alternate" panose="020B0500000000000000" pitchFamily="34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0601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BED655-2EC5-4704-ADD4-A9156453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A419E7-4B43-4FA7-846D-76D394A32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D34090-8F5C-4A49-8452-7328D6632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55B7B2-03F9-46F2-AE7C-2AC5156F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5175115"/>
          </a:xfrm>
          <a:prstGeom prst="rect">
            <a:avLst/>
          </a:prstGeom>
          <a:solidFill>
            <a:srgbClr val="437C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73914B8-22B5-9441-A07A-E4AE0A04D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101" y="1100665"/>
            <a:ext cx="3132638" cy="42787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latin typeface="+mj-lt"/>
              </a:rPr>
              <a:t>Segitiga</a:t>
            </a:r>
          </a:p>
        </p:txBody>
      </p:sp>
      <p:pic>
        <p:nvPicPr>
          <p:cNvPr id="11" name="Picture 5" descr="AN04F16">
            <a:extLst>
              <a:ext uri="{FF2B5EF4-FFF2-40B4-BE49-F238E27FC236}">
                <a16:creationId xmlns:a16="http://schemas.microsoft.com/office/drawing/2014/main" id="{199C2154-6DD8-E64F-B37B-27651B8A9DE3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93" t="1943" r="-17898" b="221"/>
          <a:stretch/>
        </p:blipFill>
        <p:spPr bwMode="auto">
          <a:xfrm>
            <a:off x="453302" y="1272911"/>
            <a:ext cx="7588885" cy="436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707627"/>
            <a:ext cx="3618828" cy="6492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E20F7-829B-5E44-ACCD-61F0CE10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465359">
                    <a:lumMod val="75000"/>
                    <a:lumOff val="25000"/>
                  </a:srgb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465359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90968C86-1C77-9B44-B7A9-354C29DD7EAE}"/>
              </a:ext>
            </a:extLst>
          </p:cNvPr>
          <p:cNvSpPr txBox="1">
            <a:spLocks noChangeArrowheads="1"/>
          </p:cNvSpPr>
          <p:nvPr/>
        </p:nvSpPr>
        <p:spPr>
          <a:xfrm>
            <a:off x="-134661" y="2038228"/>
            <a:ext cx="4024348" cy="44304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ea typeface="ＭＳ Ｐゴシック" panose="020B0600070205080204" pitchFamily="34" charset="-128"/>
              </a:rPr>
              <a:t>convex sum </a:t>
            </a:r>
            <a:r>
              <a:rPr lang="en-US" altLang="en-US" sz="2400">
                <a:ea typeface="ＭＳ Ｐゴシック" panose="020B0600070205080204" pitchFamily="34" charset="-128"/>
              </a:rPr>
              <a:t>dari P dan Q</a:t>
            </a:r>
          </a:p>
        </p:txBody>
      </p:sp>
      <p:sp>
        <p:nvSpPr>
          <p:cNvPr id="21" name="Line 6">
            <a:extLst>
              <a:ext uri="{FF2B5EF4-FFF2-40B4-BE49-F238E27FC236}">
                <a16:creationId xmlns:a16="http://schemas.microsoft.com/office/drawing/2014/main" id="{A53970D9-9D2F-8A4F-8471-413E22627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1224" y="2572496"/>
            <a:ext cx="1985089" cy="230752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3" name="Text Box 14">
            <a:extLst>
              <a:ext uri="{FF2B5EF4-FFF2-40B4-BE49-F238E27FC236}">
                <a16:creationId xmlns:a16="http://schemas.microsoft.com/office/drawing/2014/main" id="{D1BF880E-1DD9-CD4E-BB07-9A42432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2131" y="405623"/>
            <a:ext cx="3735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>
                <a:latin typeface="DIN Alternate" panose="020B0500000000000000" pitchFamily="34" charset="77"/>
              </a:rPr>
              <a:t>convex sum </a:t>
            </a:r>
            <a:r>
              <a:rPr lang="en-US" altLang="en-US">
                <a:latin typeface="DIN Alternate" panose="020B0500000000000000" pitchFamily="34" charset="77"/>
              </a:rPr>
              <a:t>dari S(</a:t>
            </a:r>
            <a:r>
              <a:rPr lang="en-US" altLang="en-US">
                <a:latin typeface="Symbol" pitchFamily="2" charset="2"/>
              </a:rPr>
              <a:t>a</a:t>
            </a:r>
            <a:r>
              <a:rPr lang="en-US" altLang="en-US">
                <a:latin typeface="DIN Alternate" panose="020B0500000000000000" pitchFamily="34" charset="77"/>
              </a:rPr>
              <a:t>) dan R</a:t>
            </a:r>
          </a:p>
        </p:txBody>
      </p:sp>
      <p:sp>
        <p:nvSpPr>
          <p:cNvPr id="25" name="Line 8">
            <a:extLst>
              <a:ext uri="{FF2B5EF4-FFF2-40B4-BE49-F238E27FC236}">
                <a16:creationId xmlns:a16="http://schemas.microsoft.com/office/drawing/2014/main" id="{8EEBFE58-B9C3-D045-9B50-6DDD982D02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2326" y="1026117"/>
            <a:ext cx="1512131" cy="213318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" name="Text Box 15">
            <a:extLst>
              <a:ext uri="{FF2B5EF4-FFF2-40B4-BE49-F238E27FC236}">
                <a16:creationId xmlns:a16="http://schemas.microsoft.com/office/drawing/2014/main" id="{FE6F13AE-8F33-F543-AFFA-88B94C817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838" y="5893391"/>
            <a:ext cx="76145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Untuk 0 &lt;=</a:t>
            </a:r>
            <a:r>
              <a:rPr lang="en-US" altLang="en-US">
                <a:latin typeface="Symbol" pitchFamily="2" charset="2"/>
              </a:rPr>
              <a:t> a</a:t>
            </a:r>
            <a:r>
              <a:rPr lang="en-US" altLang="en-US"/>
              <a:t>,</a:t>
            </a:r>
            <a:r>
              <a:rPr lang="en-US" altLang="en-US">
                <a:latin typeface="Symbol" pitchFamily="2" charset="2"/>
              </a:rPr>
              <a:t>b </a:t>
            </a:r>
            <a:r>
              <a:rPr lang="en-US" altLang="en-US">
                <a:latin typeface="DIN Alternate" panose="020B0500000000000000" pitchFamily="34" charset="77"/>
              </a:rPr>
              <a:t>&lt;=1, kita mendapat semua titik di segitiga</a:t>
            </a:r>
          </a:p>
        </p:txBody>
      </p:sp>
    </p:spTree>
    <p:extLst>
      <p:ext uri="{BB962C8B-B14F-4D97-AF65-F5344CB8AC3E}">
        <p14:creationId xmlns:p14="http://schemas.microsoft.com/office/powerpoint/2010/main" val="3139927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BDBEB5-6578-D843-810F-26CAC95B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 i="1">
                <a:solidFill>
                  <a:schemeClr val="accent2"/>
                </a:solidFill>
              </a:rPr>
              <a:t>Barycentric Coordinates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25C015-817D-404A-B72B-CD5E1D153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/>
              <a:t>Segitiga adalah </a:t>
            </a:r>
            <a:r>
              <a:rPr lang="en-US" sz="2400" i="1"/>
              <a:t>convex</a:t>
            </a:r>
            <a:r>
              <a:rPr lang="en-US" sz="2400"/>
              <a:t>.</a:t>
            </a:r>
            <a:br>
              <a:rPr lang="en-US" sz="2400"/>
            </a:br>
            <a:r>
              <a:rPr lang="en-US" sz="2400"/>
              <a:t>Oleh karena itu, setiap titik yang ada di dalamnya bisa direpresentasikan sebagai sebuah penjumlahan </a:t>
            </a:r>
            <a:r>
              <a:rPr lang="en-US" sz="2400" i="1"/>
              <a:t>affine</a:t>
            </a:r>
            <a:br>
              <a:rPr lang="en-US" sz="2400" i="1"/>
            </a:br>
            <a:r>
              <a:rPr lang="en-US" sz="2400" i="1"/>
              <a:t>		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P(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1,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2,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=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 +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Q +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br>
              <a:rPr lang="en-US" sz="2400" i="1"/>
            </a:br>
            <a:r>
              <a:rPr lang="en-US" sz="2400"/>
              <a:t>dimana</a:t>
            </a:r>
            <a:br>
              <a:rPr lang="en-US" sz="2400"/>
            </a:b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		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 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 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1</a:t>
            </a:r>
          </a:p>
          <a:p>
            <a:pPr>
              <a:buFontTx/>
              <a:buNone/>
            </a:pP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    			a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 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&gt;= 0</a:t>
            </a:r>
            <a:endParaRPr lang="en-US" sz="2400"/>
          </a:p>
          <a:p>
            <a:r>
              <a:rPr lang="en-US" sz="2400"/>
              <a:t>Representasi ini disebut sebagai representasi </a:t>
            </a:r>
            <a:r>
              <a:rPr lang="en-US" sz="2400" i="1"/>
              <a:t>barycentric coordinate</a:t>
            </a:r>
            <a:r>
              <a:rPr lang="en-US" sz="2400"/>
              <a:t> dari P.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17221-163B-1E42-A392-139E8C7D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74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514373-C99D-784D-9DDD-23B1F464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9D288E-E71F-4642-BCDF-EF424EC50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0583" y="2228003"/>
            <a:ext cx="5870226" cy="3633047"/>
          </a:xfrm>
        </p:spPr>
        <p:txBody>
          <a:bodyPr>
            <a:normAutofit/>
          </a:bodyPr>
          <a:lstStyle/>
          <a:p>
            <a:r>
              <a:rPr lang="en-US" sz="2400"/>
              <a:t>Di ruang 3-dimensi, setiap bidang datar memiliki sebuah vektor </a:t>
            </a:r>
            <a:r>
              <a:rPr lang="en-US" sz="2400">
                <a:solidFill>
                  <a:srgbClr val="D35400"/>
                </a:solidFill>
              </a:rPr>
              <a:t>n</a:t>
            </a:r>
            <a:r>
              <a:rPr lang="en-US" sz="2400"/>
              <a:t> yang tegak lurus yang disebut </a:t>
            </a:r>
            <a:r>
              <a:rPr lang="en-US" sz="2400">
                <a:solidFill>
                  <a:srgbClr val="D35400"/>
                </a:solidFill>
              </a:rPr>
              <a:t>vektor normal</a:t>
            </a:r>
            <a:r>
              <a:rPr lang="en-US" sz="2400"/>
              <a:t>.</a:t>
            </a:r>
          </a:p>
          <a:p>
            <a:r>
              <a:rPr lang="en-US" sz="2400"/>
              <a:t>Dari bentuk vektor dua-titik </a:t>
            </a:r>
            <a:r>
              <a:rPr lang="en-US" altLang="en-US" sz="2400" b="1">
                <a:solidFill>
                  <a:srgbClr val="D354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P(</a:t>
            </a:r>
            <a:r>
              <a:rPr lang="en-US" altLang="en-US" sz="2400" b="1">
                <a:solidFill>
                  <a:srgbClr val="D35400"/>
                </a:solidFill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="1">
                <a:solidFill>
                  <a:srgbClr val="D354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en-US" altLang="en-US" sz="2400" b="1">
                <a:solidFill>
                  <a:srgbClr val="D35400"/>
                </a:solidFill>
                <a:latin typeface="Symbol" pitchFamily="2" charset="2"/>
                <a:ea typeface="ＭＳ Ｐゴシック" panose="020B0600070205080204" pitchFamily="34" charset="-128"/>
              </a:rPr>
              <a:t>b</a:t>
            </a:r>
            <a:r>
              <a:rPr lang="en-US" altLang="en-US" sz="2400" b="1">
                <a:solidFill>
                  <a:srgbClr val="D354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)=P+</a:t>
            </a:r>
            <a:r>
              <a:rPr lang="en-US" altLang="en-US" sz="2400" b="1">
                <a:solidFill>
                  <a:srgbClr val="D35400"/>
                </a:solidFill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="1">
                <a:solidFill>
                  <a:srgbClr val="D354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u+</a:t>
            </a:r>
            <a:r>
              <a:rPr lang="en-US" altLang="en-US" sz="2400" b="1">
                <a:solidFill>
                  <a:srgbClr val="D35400"/>
                </a:solidFill>
                <a:latin typeface="Symbol" pitchFamily="2" charset="2"/>
                <a:ea typeface="ＭＳ Ｐゴシック" panose="020B0600070205080204" pitchFamily="34" charset="-128"/>
              </a:rPr>
              <a:t>b</a:t>
            </a:r>
            <a:r>
              <a:rPr lang="en-US" altLang="en-US" sz="2400" b="1">
                <a:solidFill>
                  <a:srgbClr val="D354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sz="2400"/>
              <a:t>, kita tahu bahwa kita bisa menggunakan </a:t>
            </a:r>
            <a:r>
              <a:rPr lang="en-US" sz="2400" i="1"/>
              <a:t>cross product</a:t>
            </a:r>
            <a:r>
              <a:rPr lang="en-US" sz="2400"/>
              <a:t> untuk mencari </a:t>
            </a:r>
            <a:r>
              <a:rPr lang="en-US" altLang="en-US" sz="2400" b="1">
                <a:solidFill>
                  <a:srgbClr val="D354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 = u  </a:t>
            </a:r>
            <a:r>
              <a:rPr lang="en-US" altLang="en-US" sz="2400" b="1">
                <a:solidFill>
                  <a:srgbClr val="D354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Symbol" pitchFamily="2" charset="2"/>
              </a:rPr>
              <a:t></a:t>
            </a:r>
            <a:r>
              <a:rPr lang="en-US" altLang="en-US" sz="2400" b="1">
                <a:solidFill>
                  <a:srgbClr val="D354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v </a:t>
            </a:r>
            <a:r>
              <a:rPr lang="en-US" sz="2400"/>
              <a:t>dan membentuk persamaan </a:t>
            </a:r>
            <a:r>
              <a:rPr lang="en-US" altLang="en-US" sz="2400" b="1">
                <a:solidFill>
                  <a:srgbClr val="D354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(P(</a:t>
            </a:r>
            <a:r>
              <a:rPr lang="en-US" altLang="en-US" sz="2400" b="1">
                <a:solidFill>
                  <a:srgbClr val="D35400"/>
                </a:solidFill>
                <a:latin typeface="Symbol" pitchFamily="2" charset="2"/>
                <a:ea typeface="ＭＳ Ｐゴシック" panose="020B0600070205080204" pitchFamily="34" charset="-128"/>
              </a:rPr>
              <a:t>a, b</a:t>
            </a:r>
            <a:r>
              <a:rPr lang="en-US" altLang="en-US" sz="2400" b="1">
                <a:solidFill>
                  <a:srgbClr val="D354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)-P) </a:t>
            </a:r>
            <a:r>
              <a:rPr lang="en-US" altLang="en-US" sz="2400" b="1">
                <a:solidFill>
                  <a:srgbClr val="D354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Symbol" pitchFamily="2" charset="2"/>
              </a:rPr>
              <a:t> n=0</a:t>
            </a:r>
            <a:r>
              <a:rPr lang="en-US" sz="2400"/>
              <a:t>.</a:t>
            </a:r>
            <a:endParaRPr lang="en-US" sz="2400" b="1">
              <a:solidFill>
                <a:srgbClr val="D354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AC4DC-EB2F-B84B-A4CB-815B3919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23</a:t>
            </a:fld>
            <a:endParaRPr lang="en-US" dirty="0"/>
          </a:p>
        </p:txBody>
      </p:sp>
      <p:pic>
        <p:nvPicPr>
          <p:cNvPr id="16" name="Picture 5" descr="AN04F17">
            <a:extLst>
              <a:ext uri="{FF2B5EF4-FFF2-40B4-BE49-F238E27FC236}">
                <a16:creationId xmlns:a16="http://schemas.microsoft.com/office/drawing/2014/main" id="{DF9CCA60-E708-4E48-8045-9B518DCAF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91" y="2850777"/>
            <a:ext cx="3711592" cy="301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6">
            <a:extLst>
              <a:ext uri="{FF2B5EF4-FFF2-40B4-BE49-F238E27FC236}">
                <a16:creationId xmlns:a16="http://schemas.microsoft.com/office/drawing/2014/main" id="{DAFB7812-3128-FD49-9D06-0425648C1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991" y="4895478"/>
            <a:ext cx="3812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776ABE27-1EE7-3041-88C3-5E64CFB33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991" y="4057278"/>
            <a:ext cx="3812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20360E01-C5FC-2D43-87D0-249603972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1" y="5124078"/>
            <a:ext cx="4010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353381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274B6-65FF-C44B-BD50-692AD3E3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  <a:latin typeface="+mj-lt"/>
              </a:rPr>
              <a:t>Geometri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F775-8ABE-ED43-823D-80AAEDBFC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9871" y="1552397"/>
            <a:ext cx="3610575" cy="365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latin typeface="+mn-lt"/>
              </a:rPr>
              <a:t>pada WebGL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EAE21-A657-6745-8F83-F0A8A70D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212" y="5836161"/>
            <a:ext cx="9485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24</a:t>
            </a:fld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326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A7ED-A673-7741-816E-1463A9CA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Obyek Primitif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75CB81-DD0E-4940-A3E0-EDD486ABFF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64529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C92C5-0DD4-4C4C-9679-0EFDC3B6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9B35BB5-1630-45F0-B55C-B6847DF21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EF5146-0A37-42B3-AF51-CBFCE4002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3F1EA-9995-D047-B4C6-CA500096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i="1">
                <a:solidFill>
                  <a:srgbClr val="FFFEFF"/>
                </a:solidFill>
              </a:rPr>
              <a:t>Primitive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8FDD2-CD47-FC42-9337-D5844AD2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2B3B964-0F50-41D4-BE70-48A8F14E3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25612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389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A3AD-9679-3742-AD55-6CFA3DDC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2724716" cy="566738"/>
          </a:xfrm>
        </p:spPr>
        <p:txBody>
          <a:bodyPr/>
          <a:lstStyle/>
          <a:p>
            <a:r>
              <a:rPr lang="en-US"/>
              <a:t>WebGL </a:t>
            </a:r>
            <a:r>
              <a:rPr lang="en-US" i="1"/>
              <a:t>Primitives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200A8-0352-E54D-8DCE-D9F2B568E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3" y="5260127"/>
            <a:ext cx="2724716" cy="598671"/>
          </a:xfrm>
        </p:spPr>
        <p:txBody>
          <a:bodyPr/>
          <a:lstStyle/>
          <a:p>
            <a:r>
              <a:rPr lang="en-US"/>
              <a:t>Titik, Garis, Segitiga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3B60E-EECB-7E48-B401-4593BB4A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27</a:t>
            </a:fld>
            <a:endParaRPr lang="en-US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A7FC1BC-5B9D-2846-8359-C5E72E887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503" y="4317151"/>
            <a:ext cx="2514600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+mn-ea"/>
              </a:rPr>
              <a:t>GL_TRIANGLE_STRIP</a:t>
            </a:r>
          </a:p>
        </p:txBody>
      </p:sp>
      <p:grpSp>
        <p:nvGrpSpPr>
          <p:cNvPr id="7" name="Group 14">
            <a:extLst>
              <a:ext uri="{FF2B5EF4-FFF2-40B4-BE49-F238E27FC236}">
                <a16:creationId xmlns:a16="http://schemas.microsoft.com/office/drawing/2014/main" id="{A5DC6F96-FDD0-8648-B910-2F62B6AD266E}"/>
              </a:ext>
            </a:extLst>
          </p:cNvPr>
          <p:cNvGrpSpPr>
            <a:grpSpLocks/>
          </p:cNvGrpSpPr>
          <p:nvPr/>
        </p:nvGrpSpPr>
        <p:grpSpPr bwMode="auto">
          <a:xfrm>
            <a:off x="4748578" y="2843951"/>
            <a:ext cx="1068388" cy="1354138"/>
            <a:chOff x="858" y="2910"/>
            <a:chExt cx="673" cy="913"/>
          </a:xfrm>
        </p:grpSpPr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C541CDFA-CF51-C944-B6F0-5D28A2078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" y="2910"/>
              <a:ext cx="673" cy="337"/>
            </a:xfrm>
            <a:custGeom>
              <a:avLst/>
              <a:gdLst>
                <a:gd name="T0" fmla="*/ 0 w 673"/>
                <a:gd name="T1" fmla="*/ 48 h 337"/>
                <a:gd name="T2" fmla="*/ 672 w 673"/>
                <a:gd name="T3" fmla="*/ 0 h 337"/>
                <a:gd name="T4" fmla="*/ 144 w 673"/>
                <a:gd name="T5" fmla="*/ 336 h 337"/>
                <a:gd name="T6" fmla="*/ 0 w 673"/>
                <a:gd name="T7" fmla="*/ 48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3"/>
                <a:gd name="T13" fmla="*/ 0 h 337"/>
                <a:gd name="T14" fmla="*/ 673 w 673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3" h="337">
                  <a:moveTo>
                    <a:pt x="0" y="48"/>
                  </a:moveTo>
                  <a:lnTo>
                    <a:pt x="672" y="0"/>
                  </a:lnTo>
                  <a:lnTo>
                    <a:pt x="144" y="336"/>
                  </a:lnTo>
                  <a:lnTo>
                    <a:pt x="0" y="48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chemeClr val="bg1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ED2C6167-09EF-3740-B234-ECE8C3FF7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" y="2910"/>
              <a:ext cx="529" cy="337"/>
            </a:xfrm>
            <a:custGeom>
              <a:avLst/>
              <a:gdLst>
                <a:gd name="T0" fmla="*/ 0 w 529"/>
                <a:gd name="T1" fmla="*/ 336 h 337"/>
                <a:gd name="T2" fmla="*/ 528 w 529"/>
                <a:gd name="T3" fmla="*/ 0 h 337"/>
                <a:gd name="T4" fmla="*/ 384 w 529"/>
                <a:gd name="T5" fmla="*/ 288 h 337"/>
                <a:gd name="T6" fmla="*/ 0 w 529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9"/>
                <a:gd name="T13" fmla="*/ 0 h 337"/>
                <a:gd name="T14" fmla="*/ 529 w 529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9" h="337">
                  <a:moveTo>
                    <a:pt x="0" y="336"/>
                  </a:moveTo>
                  <a:lnTo>
                    <a:pt x="528" y="0"/>
                  </a:lnTo>
                  <a:lnTo>
                    <a:pt x="384" y="288"/>
                  </a:lnTo>
                  <a:lnTo>
                    <a:pt x="0" y="336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chemeClr val="bg1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CFE84C3D-E8E6-ED4B-B074-0F401EB68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" y="3198"/>
              <a:ext cx="433" cy="289"/>
            </a:xfrm>
            <a:custGeom>
              <a:avLst/>
              <a:gdLst>
                <a:gd name="T0" fmla="*/ 432 w 433"/>
                <a:gd name="T1" fmla="*/ 0 h 289"/>
                <a:gd name="T2" fmla="*/ 48 w 433"/>
                <a:gd name="T3" fmla="*/ 48 h 289"/>
                <a:gd name="T4" fmla="*/ 0 w 433"/>
                <a:gd name="T5" fmla="*/ 288 h 289"/>
                <a:gd name="T6" fmla="*/ 432 w 433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3"/>
                <a:gd name="T13" fmla="*/ 0 h 289"/>
                <a:gd name="T14" fmla="*/ 433 w 433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3" h="289">
                  <a:moveTo>
                    <a:pt x="432" y="0"/>
                  </a:moveTo>
                  <a:lnTo>
                    <a:pt x="48" y="48"/>
                  </a:lnTo>
                  <a:lnTo>
                    <a:pt x="0" y="288"/>
                  </a:lnTo>
                  <a:lnTo>
                    <a:pt x="432" y="0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rgbClr val="AFAFA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5EE7E130-8352-164E-95C7-1C24AABE6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" y="3198"/>
              <a:ext cx="433" cy="337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384" y="336"/>
                </a:cxn>
                <a:cxn ang="0">
                  <a:pos x="0" y="288"/>
                </a:cxn>
                <a:cxn ang="0">
                  <a:pos x="432" y="0"/>
                </a:cxn>
              </a:cxnLst>
              <a:rect l="0" t="0" r="r" b="b"/>
              <a:pathLst>
                <a:path w="433" h="337">
                  <a:moveTo>
                    <a:pt x="432" y="0"/>
                  </a:moveTo>
                  <a:lnTo>
                    <a:pt x="384" y="336"/>
                  </a:lnTo>
                  <a:lnTo>
                    <a:pt x="0" y="288"/>
                  </a:lnTo>
                  <a:lnTo>
                    <a:pt x="432" y="0"/>
                  </a:lnTo>
                </a:path>
              </a:pathLst>
            </a:custGeom>
            <a:gradFill rotWithShape="0">
              <a:gsLst>
                <a:gs pos="0">
                  <a:schemeClr val="tx1"/>
                </a:gs>
                <a:gs pos="100000">
                  <a:schemeClr val="tx1">
                    <a:gamma/>
                    <a:tint val="30196"/>
                    <a:invGamma/>
                  </a:schemeClr>
                </a:gs>
              </a:gsLst>
              <a:lin ang="27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Courier New" charset="0"/>
                <a:ea typeface="+mn-ea"/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42D69A2D-F4F7-9141-9897-2E42D799D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" y="3486"/>
              <a:ext cx="385" cy="337"/>
            </a:xfrm>
            <a:custGeom>
              <a:avLst/>
              <a:gdLst>
                <a:gd name="T0" fmla="*/ 0 w 385"/>
                <a:gd name="T1" fmla="*/ 0 h 337"/>
                <a:gd name="T2" fmla="*/ 192 w 385"/>
                <a:gd name="T3" fmla="*/ 336 h 337"/>
                <a:gd name="T4" fmla="*/ 384 w 385"/>
                <a:gd name="T5" fmla="*/ 48 h 337"/>
                <a:gd name="T6" fmla="*/ 0 w 385"/>
                <a:gd name="T7" fmla="*/ 0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5"/>
                <a:gd name="T13" fmla="*/ 0 h 337"/>
                <a:gd name="T14" fmla="*/ 385 w 38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5" h="337">
                  <a:moveTo>
                    <a:pt x="0" y="0"/>
                  </a:moveTo>
                  <a:lnTo>
                    <a:pt x="192" y="336"/>
                  </a:lnTo>
                  <a:lnTo>
                    <a:pt x="384" y="48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tx1"/>
                </a:gs>
                <a:gs pos="100000">
                  <a:schemeClr val="bg1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21FF913A-8D9D-044F-A4A0-2C8204592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" y="3534"/>
              <a:ext cx="337" cy="289"/>
            </a:xfrm>
            <a:custGeom>
              <a:avLst/>
              <a:gdLst>
                <a:gd name="T0" fmla="*/ 192 w 337"/>
                <a:gd name="T1" fmla="*/ 0 h 289"/>
                <a:gd name="T2" fmla="*/ 336 w 337"/>
                <a:gd name="T3" fmla="*/ 192 h 289"/>
                <a:gd name="T4" fmla="*/ 0 w 337"/>
                <a:gd name="T5" fmla="*/ 288 h 289"/>
                <a:gd name="T6" fmla="*/ 192 w 337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7"/>
                <a:gd name="T13" fmla="*/ 0 h 289"/>
                <a:gd name="T14" fmla="*/ 337 w 337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7" h="289">
                  <a:moveTo>
                    <a:pt x="192" y="0"/>
                  </a:moveTo>
                  <a:lnTo>
                    <a:pt x="336" y="192"/>
                  </a:lnTo>
                  <a:lnTo>
                    <a:pt x="0" y="288"/>
                  </a:lnTo>
                  <a:lnTo>
                    <a:pt x="192" y="0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rgbClr val="AFAFAF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90B813C5-21A2-474F-A00A-8D7F6DC1683A}"/>
              </a:ext>
            </a:extLst>
          </p:cNvPr>
          <p:cNvGrpSpPr>
            <a:grpSpLocks/>
          </p:cNvGrpSpPr>
          <p:nvPr/>
        </p:nvGrpSpPr>
        <p:grpSpPr bwMode="auto">
          <a:xfrm>
            <a:off x="7621953" y="3537689"/>
            <a:ext cx="1220788" cy="571500"/>
            <a:chOff x="2679" y="3379"/>
            <a:chExt cx="769" cy="385"/>
          </a:xfrm>
        </p:grpSpPr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BBC63FCD-5F6C-8A4F-91B6-4251C110E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3379"/>
              <a:ext cx="433" cy="289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48" y="48"/>
                </a:cxn>
                <a:cxn ang="0">
                  <a:pos x="0" y="288"/>
                </a:cxn>
                <a:cxn ang="0">
                  <a:pos x="432" y="0"/>
                </a:cxn>
              </a:cxnLst>
              <a:rect l="0" t="0" r="r" b="b"/>
              <a:pathLst>
                <a:path w="433" h="289">
                  <a:moveTo>
                    <a:pt x="432" y="0"/>
                  </a:moveTo>
                  <a:lnTo>
                    <a:pt x="48" y="48"/>
                  </a:lnTo>
                  <a:lnTo>
                    <a:pt x="0" y="288"/>
                  </a:lnTo>
                  <a:lnTo>
                    <a:pt x="432" y="0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Courier New" charset="0"/>
                <a:ea typeface="+mn-ea"/>
              </a:endParaRPr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DF237B85-74A9-B647-8FDE-725862455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3379"/>
              <a:ext cx="529" cy="289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528" y="144"/>
                </a:cxn>
                <a:cxn ang="0">
                  <a:pos x="432" y="0"/>
                </a:cxn>
                <a:cxn ang="0">
                  <a:pos x="0" y="288"/>
                </a:cxn>
              </a:cxnLst>
              <a:rect l="0" t="0" r="r" b="b"/>
              <a:pathLst>
                <a:path w="529" h="289">
                  <a:moveTo>
                    <a:pt x="0" y="288"/>
                  </a:moveTo>
                  <a:lnTo>
                    <a:pt x="528" y="144"/>
                  </a:lnTo>
                  <a:lnTo>
                    <a:pt x="432" y="0"/>
                  </a:lnTo>
                  <a:lnTo>
                    <a:pt x="0" y="288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Courier New" charset="0"/>
                <a:ea typeface="+mn-ea"/>
              </a:endParaRPr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34C36135-9BE4-3146-AE55-CD728789F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3523"/>
              <a:ext cx="769" cy="14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28" y="0"/>
                </a:cxn>
                <a:cxn ang="0">
                  <a:pos x="768" y="48"/>
                </a:cxn>
                <a:cxn ang="0">
                  <a:pos x="0" y="144"/>
                </a:cxn>
              </a:cxnLst>
              <a:rect l="0" t="0" r="r" b="b"/>
              <a:pathLst>
                <a:path w="769" h="145">
                  <a:moveTo>
                    <a:pt x="0" y="144"/>
                  </a:moveTo>
                  <a:lnTo>
                    <a:pt x="528" y="0"/>
                  </a:lnTo>
                  <a:lnTo>
                    <a:pt x="768" y="48"/>
                  </a:lnTo>
                  <a:lnTo>
                    <a:pt x="0" y="144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Courier New" charset="0"/>
                <a:ea typeface="+mn-ea"/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23A0EAC1-E000-2C43-B385-0BD19F229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3572"/>
              <a:ext cx="769" cy="2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768" y="0"/>
                </a:cxn>
                <a:cxn ang="0">
                  <a:pos x="576" y="192"/>
                </a:cxn>
                <a:cxn ang="0">
                  <a:pos x="0" y="96"/>
                </a:cxn>
              </a:cxnLst>
              <a:rect l="0" t="0" r="r" b="b"/>
              <a:pathLst>
                <a:path w="769" h="193">
                  <a:moveTo>
                    <a:pt x="0" y="96"/>
                  </a:moveTo>
                  <a:lnTo>
                    <a:pt x="768" y="0"/>
                  </a:lnTo>
                  <a:lnTo>
                    <a:pt x="576" y="192"/>
                  </a:lnTo>
                  <a:lnTo>
                    <a:pt x="0" y="96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Courier New" charset="0"/>
                <a:ea typeface="+mn-ea"/>
              </a:endParaRPr>
            </a:p>
          </p:txBody>
        </p:sp>
      </p:grpSp>
      <p:sp>
        <p:nvSpPr>
          <p:cNvPr id="19" name="Rectangle 27">
            <a:extLst>
              <a:ext uri="{FF2B5EF4-FFF2-40B4-BE49-F238E27FC236}">
                <a16:creationId xmlns:a16="http://schemas.microsoft.com/office/drawing/2014/main" id="{9DA4CB52-0A2E-724D-80BB-DBD39A72E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478" y="4264764"/>
            <a:ext cx="2241550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+mn-ea"/>
              </a:rPr>
              <a:t>GL_TRIANGLE_FAN</a:t>
            </a:r>
          </a:p>
        </p:txBody>
      </p:sp>
      <p:sp>
        <p:nvSpPr>
          <p:cNvPr id="20" name="Rectangle 29">
            <a:extLst>
              <a:ext uri="{FF2B5EF4-FFF2-40B4-BE49-F238E27FC236}">
                <a16:creationId xmlns:a16="http://schemas.microsoft.com/office/drawing/2014/main" id="{83ABD21F-A076-E247-8793-F4FBB1D1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816" y="1591414"/>
            <a:ext cx="1422400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+mn-ea"/>
              </a:rPr>
              <a:t>GL_POINTS</a:t>
            </a:r>
          </a:p>
        </p:txBody>
      </p:sp>
      <p:grpSp>
        <p:nvGrpSpPr>
          <p:cNvPr id="21" name="Group 30">
            <a:extLst>
              <a:ext uri="{FF2B5EF4-FFF2-40B4-BE49-F238E27FC236}">
                <a16:creationId xmlns:a16="http://schemas.microsoft.com/office/drawing/2014/main" id="{174BB506-9D78-CC4C-A77F-DCE62CE368F7}"/>
              </a:ext>
            </a:extLst>
          </p:cNvPr>
          <p:cNvGrpSpPr>
            <a:grpSpLocks/>
          </p:cNvGrpSpPr>
          <p:nvPr/>
        </p:nvGrpSpPr>
        <p:grpSpPr bwMode="auto">
          <a:xfrm>
            <a:off x="4743816" y="1213589"/>
            <a:ext cx="285750" cy="242887"/>
            <a:chOff x="740" y="2067"/>
            <a:chExt cx="180" cy="164"/>
          </a:xfrm>
        </p:grpSpPr>
        <p:sp>
          <p:nvSpPr>
            <p:cNvPr id="22" name="Rectangle 31">
              <a:extLst>
                <a:ext uri="{FF2B5EF4-FFF2-40B4-BE49-F238E27FC236}">
                  <a16:creationId xmlns:a16="http://schemas.microsoft.com/office/drawing/2014/main" id="{A83A5594-4F68-3944-8CDC-1CB0571E1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" y="2067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Rectangle 32">
              <a:extLst>
                <a:ext uri="{FF2B5EF4-FFF2-40B4-BE49-F238E27FC236}">
                  <a16:creationId xmlns:a16="http://schemas.microsoft.com/office/drawing/2014/main" id="{30FE5831-5C95-7A44-A273-DE3D4E254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" y="2094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" name="Rectangle 33">
              <a:extLst>
                <a:ext uri="{FF2B5EF4-FFF2-40B4-BE49-F238E27FC236}">
                  <a16:creationId xmlns:a16="http://schemas.microsoft.com/office/drawing/2014/main" id="{2D3B20D8-3785-8542-9854-71750BA0B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2172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" name="Rectangle 34">
              <a:extLst>
                <a:ext uri="{FF2B5EF4-FFF2-40B4-BE49-F238E27FC236}">
                  <a16:creationId xmlns:a16="http://schemas.microsoft.com/office/drawing/2014/main" id="{EE2A0150-66FC-3247-9244-5916C0F25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" y="2212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6" name="Group 36">
            <a:extLst>
              <a:ext uri="{FF2B5EF4-FFF2-40B4-BE49-F238E27FC236}">
                <a16:creationId xmlns:a16="http://schemas.microsoft.com/office/drawing/2014/main" id="{5D74899F-5294-B141-9492-8DE2BBDC7EB0}"/>
              </a:ext>
            </a:extLst>
          </p:cNvPr>
          <p:cNvGrpSpPr>
            <a:grpSpLocks/>
          </p:cNvGrpSpPr>
          <p:nvPr/>
        </p:nvGrpSpPr>
        <p:grpSpPr bwMode="auto">
          <a:xfrm>
            <a:off x="5707428" y="1453301"/>
            <a:ext cx="838200" cy="498475"/>
            <a:chOff x="1434" y="1514"/>
            <a:chExt cx="528" cy="336"/>
          </a:xfrm>
        </p:grpSpPr>
        <p:sp>
          <p:nvSpPr>
            <p:cNvPr id="27" name="Line 37">
              <a:extLst>
                <a:ext uri="{FF2B5EF4-FFF2-40B4-BE49-F238E27FC236}">
                  <a16:creationId xmlns:a16="http://schemas.microsoft.com/office/drawing/2014/main" id="{B59BEBD6-A9F1-F348-91E3-92F13E5946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4" y="1514"/>
              <a:ext cx="328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8">
              <a:extLst>
                <a:ext uri="{FF2B5EF4-FFF2-40B4-BE49-F238E27FC236}">
                  <a16:creationId xmlns:a16="http://schemas.microsoft.com/office/drawing/2014/main" id="{113B05BE-4754-1D48-8939-F5AC3B639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2" y="1628"/>
              <a:ext cx="200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Rectangle 39">
            <a:extLst>
              <a:ext uri="{FF2B5EF4-FFF2-40B4-BE49-F238E27FC236}">
                <a16:creationId xmlns:a16="http://schemas.microsoft.com/office/drawing/2014/main" id="{434C7A3E-55B9-7349-8329-738919AF4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53" y="2021626"/>
            <a:ext cx="12858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+mn-ea"/>
              </a:rPr>
              <a:t>GL_LINES</a:t>
            </a:r>
          </a:p>
        </p:txBody>
      </p:sp>
      <p:sp>
        <p:nvSpPr>
          <p:cNvPr id="30" name="Freeform 41">
            <a:extLst>
              <a:ext uri="{FF2B5EF4-FFF2-40B4-BE49-F238E27FC236}">
                <a16:creationId xmlns:a16="http://schemas.microsoft.com/office/drawing/2014/main" id="{C18BCE10-FD3D-A14A-B114-A7F6CBD67E49}"/>
              </a:ext>
            </a:extLst>
          </p:cNvPr>
          <p:cNvSpPr>
            <a:spLocks/>
          </p:cNvSpPr>
          <p:nvPr/>
        </p:nvSpPr>
        <p:spPr bwMode="auto">
          <a:xfrm>
            <a:off x="9396778" y="1454889"/>
            <a:ext cx="1055688" cy="1060450"/>
          </a:xfrm>
          <a:custGeom>
            <a:avLst/>
            <a:gdLst>
              <a:gd name="T0" fmla="*/ 2147483647 w 665"/>
              <a:gd name="T1" fmla="*/ 2147483647 h 715"/>
              <a:gd name="T2" fmla="*/ 2147483647 w 665"/>
              <a:gd name="T3" fmla="*/ 2147483647 h 715"/>
              <a:gd name="T4" fmla="*/ 2147483647 w 665"/>
              <a:gd name="T5" fmla="*/ 0 h 715"/>
              <a:gd name="T6" fmla="*/ 0 w 665"/>
              <a:gd name="T7" fmla="*/ 2147483647 h 715"/>
              <a:gd name="T8" fmla="*/ 2147483647 w 665"/>
              <a:gd name="T9" fmla="*/ 2147483647 h 715"/>
              <a:gd name="T10" fmla="*/ 2147483647 w 665"/>
              <a:gd name="T11" fmla="*/ 2147483647 h 715"/>
              <a:gd name="T12" fmla="*/ 2147483647 w 665"/>
              <a:gd name="T13" fmla="*/ 2147483647 h 7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65"/>
              <a:gd name="T22" fmla="*/ 0 h 715"/>
              <a:gd name="T23" fmla="*/ 665 w 665"/>
              <a:gd name="T24" fmla="*/ 715 h 7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65" h="715">
                <a:moveTo>
                  <a:pt x="336" y="307"/>
                </a:moveTo>
                <a:lnTo>
                  <a:pt x="243" y="50"/>
                </a:lnTo>
                <a:lnTo>
                  <a:pt x="586" y="0"/>
                </a:lnTo>
                <a:lnTo>
                  <a:pt x="0" y="264"/>
                </a:lnTo>
                <a:lnTo>
                  <a:pt x="429" y="714"/>
                </a:lnTo>
                <a:lnTo>
                  <a:pt x="664" y="278"/>
                </a:lnTo>
                <a:lnTo>
                  <a:pt x="336" y="307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A9D825DC-4908-2941-A651-21B330795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7353" y="2607414"/>
            <a:ext cx="1831975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+mn-ea"/>
              </a:rPr>
              <a:t>GL_LINE_LOOP</a:t>
            </a:r>
          </a:p>
        </p:txBody>
      </p:sp>
      <p:sp>
        <p:nvSpPr>
          <p:cNvPr id="32" name="Rectangle 45">
            <a:extLst>
              <a:ext uri="{FF2B5EF4-FFF2-40B4-BE49-F238E27FC236}">
                <a16:creationId xmlns:a16="http://schemas.microsoft.com/office/drawing/2014/main" id="{FB4950BE-E5E2-5D42-891D-A8E1F4A29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841" y="1943839"/>
            <a:ext cx="1968500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+mn-ea"/>
              </a:rPr>
              <a:t>GL_LINE_STRIP</a:t>
            </a:r>
          </a:p>
        </p:txBody>
      </p:sp>
      <p:sp>
        <p:nvSpPr>
          <p:cNvPr id="33" name="Freeform 47">
            <a:extLst>
              <a:ext uri="{FF2B5EF4-FFF2-40B4-BE49-F238E27FC236}">
                <a16:creationId xmlns:a16="http://schemas.microsoft.com/office/drawing/2014/main" id="{C380BA13-AB86-0341-81C9-36E1C27F9B45}"/>
              </a:ext>
            </a:extLst>
          </p:cNvPr>
          <p:cNvSpPr>
            <a:spLocks/>
          </p:cNvSpPr>
          <p:nvPr/>
        </p:nvSpPr>
        <p:spPr bwMode="auto">
          <a:xfrm>
            <a:off x="6245591" y="2609001"/>
            <a:ext cx="387350" cy="277813"/>
          </a:xfrm>
          <a:custGeom>
            <a:avLst/>
            <a:gdLst>
              <a:gd name="T0" fmla="*/ 2147483647 w 244"/>
              <a:gd name="T1" fmla="*/ 0 h 187"/>
              <a:gd name="T2" fmla="*/ 0 w 244"/>
              <a:gd name="T3" fmla="*/ 2147483647 h 187"/>
              <a:gd name="T4" fmla="*/ 2147483647 w 244"/>
              <a:gd name="T5" fmla="*/ 2147483647 h 187"/>
              <a:gd name="T6" fmla="*/ 2147483647 w 244"/>
              <a:gd name="T7" fmla="*/ 0 h 187"/>
              <a:gd name="T8" fmla="*/ 0 60000 65536"/>
              <a:gd name="T9" fmla="*/ 0 60000 65536"/>
              <a:gd name="T10" fmla="*/ 0 60000 65536"/>
              <a:gd name="T11" fmla="*/ 0 60000 65536"/>
              <a:gd name="T12" fmla="*/ 0 w 244"/>
              <a:gd name="T13" fmla="*/ 0 h 187"/>
              <a:gd name="T14" fmla="*/ 244 w 244"/>
              <a:gd name="T15" fmla="*/ 187 h 1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4" h="187">
                <a:moveTo>
                  <a:pt x="158" y="0"/>
                </a:moveTo>
                <a:lnTo>
                  <a:pt x="0" y="171"/>
                </a:lnTo>
                <a:lnTo>
                  <a:pt x="243" y="186"/>
                </a:lnTo>
                <a:lnTo>
                  <a:pt x="158" y="0"/>
                </a:lnTo>
              </a:path>
            </a:pathLst>
          </a:custGeom>
          <a:solidFill>
            <a:srgbClr val="FFFF00"/>
          </a:solidFill>
          <a:ln w="9525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" name="Freeform 48">
            <a:extLst>
              <a:ext uri="{FF2B5EF4-FFF2-40B4-BE49-F238E27FC236}">
                <a16:creationId xmlns:a16="http://schemas.microsoft.com/office/drawing/2014/main" id="{F49A83C2-AB3B-9D4A-959F-053BCE7BE340}"/>
              </a:ext>
            </a:extLst>
          </p:cNvPr>
          <p:cNvSpPr>
            <a:spLocks/>
          </p:cNvSpPr>
          <p:nvPr/>
        </p:nvSpPr>
        <p:spPr bwMode="auto">
          <a:xfrm>
            <a:off x="6688503" y="2831251"/>
            <a:ext cx="715963" cy="427038"/>
          </a:xfrm>
          <a:custGeom>
            <a:avLst/>
            <a:gdLst>
              <a:gd name="T0" fmla="*/ 2147483647 w 451"/>
              <a:gd name="T1" fmla="*/ 0 h 287"/>
              <a:gd name="T2" fmla="*/ 0 w 451"/>
              <a:gd name="T3" fmla="*/ 2147483647 h 287"/>
              <a:gd name="T4" fmla="*/ 2147483647 w 451"/>
              <a:gd name="T5" fmla="*/ 2147483647 h 287"/>
              <a:gd name="T6" fmla="*/ 2147483647 w 451"/>
              <a:gd name="T7" fmla="*/ 0 h 287"/>
              <a:gd name="T8" fmla="*/ 0 60000 65536"/>
              <a:gd name="T9" fmla="*/ 0 60000 65536"/>
              <a:gd name="T10" fmla="*/ 0 60000 65536"/>
              <a:gd name="T11" fmla="*/ 0 60000 65536"/>
              <a:gd name="T12" fmla="*/ 0 w 451"/>
              <a:gd name="T13" fmla="*/ 0 h 287"/>
              <a:gd name="T14" fmla="*/ 451 w 451"/>
              <a:gd name="T15" fmla="*/ 287 h 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1" h="287">
                <a:moveTo>
                  <a:pt x="129" y="0"/>
                </a:moveTo>
                <a:lnTo>
                  <a:pt x="0" y="179"/>
                </a:lnTo>
                <a:lnTo>
                  <a:pt x="450" y="286"/>
                </a:lnTo>
                <a:lnTo>
                  <a:pt x="129" y="0"/>
                </a:lnTo>
              </a:path>
            </a:pathLst>
          </a:custGeom>
          <a:solidFill>
            <a:srgbClr val="66FF66"/>
          </a:solidFill>
          <a:ln w="9525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" name="Rectangle 49">
            <a:extLst>
              <a:ext uri="{FF2B5EF4-FFF2-40B4-BE49-F238E27FC236}">
                <a16:creationId xmlns:a16="http://schemas.microsoft.com/office/drawing/2014/main" id="{ECE576EA-2172-CA41-B036-EFEAECD53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966" y="3380526"/>
            <a:ext cx="18319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+mn-ea"/>
              </a:rPr>
              <a:t>GL_TRIANGLES</a:t>
            </a:r>
          </a:p>
        </p:txBody>
      </p:sp>
      <p:sp>
        <p:nvSpPr>
          <p:cNvPr id="36" name="Freeform 44">
            <a:extLst>
              <a:ext uri="{FF2B5EF4-FFF2-40B4-BE49-F238E27FC236}">
                <a16:creationId xmlns:a16="http://schemas.microsoft.com/office/drawing/2014/main" id="{A1CA8702-270A-CE41-BE43-06C6D29322D2}"/>
              </a:ext>
            </a:extLst>
          </p:cNvPr>
          <p:cNvSpPr>
            <a:spLocks/>
          </p:cNvSpPr>
          <p:nvPr/>
        </p:nvSpPr>
        <p:spPr bwMode="auto">
          <a:xfrm>
            <a:off x="7112366" y="872647"/>
            <a:ext cx="1441450" cy="987425"/>
          </a:xfrm>
          <a:custGeom>
            <a:avLst/>
            <a:gdLst>
              <a:gd name="T0" fmla="*/ 2147483647 w 908"/>
              <a:gd name="T1" fmla="*/ 2147483647 h 665"/>
              <a:gd name="T2" fmla="*/ 2147483647 w 908"/>
              <a:gd name="T3" fmla="*/ 2147483647 h 665"/>
              <a:gd name="T4" fmla="*/ 0 w 908"/>
              <a:gd name="T5" fmla="*/ 2147483647 h 665"/>
              <a:gd name="T6" fmla="*/ 2147483647 w 908"/>
              <a:gd name="T7" fmla="*/ 2147483647 h 665"/>
              <a:gd name="T8" fmla="*/ 2147483647 w 908"/>
              <a:gd name="T9" fmla="*/ 0 h 665"/>
              <a:gd name="T10" fmla="*/ 2147483647 w 908"/>
              <a:gd name="T11" fmla="*/ 2147483647 h 665"/>
              <a:gd name="T12" fmla="*/ 2147483647 w 908"/>
              <a:gd name="T13" fmla="*/ 2147483647 h 6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8"/>
              <a:gd name="T22" fmla="*/ 0 h 665"/>
              <a:gd name="T23" fmla="*/ 908 w 908"/>
              <a:gd name="T24" fmla="*/ 665 h 6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8" h="665">
                <a:moveTo>
                  <a:pt x="393" y="471"/>
                </a:moveTo>
                <a:lnTo>
                  <a:pt x="115" y="79"/>
                </a:lnTo>
                <a:lnTo>
                  <a:pt x="0" y="379"/>
                </a:lnTo>
                <a:lnTo>
                  <a:pt x="907" y="229"/>
                </a:lnTo>
                <a:lnTo>
                  <a:pt x="407" y="0"/>
                </a:lnTo>
                <a:lnTo>
                  <a:pt x="715" y="557"/>
                </a:lnTo>
                <a:lnTo>
                  <a:pt x="315" y="66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6633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95A6-B8D0-2943-A82B-171F3426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Contoh: Menggambar Segitiga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2F405-2447-234A-A35D-1F2ABB7EC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843668" cy="3633047"/>
          </a:xfrm>
        </p:spPr>
        <p:txBody>
          <a:bodyPr>
            <a:normAutofit/>
          </a:bodyPr>
          <a:lstStyle/>
          <a:p>
            <a:r>
              <a:rPr lang="en-US" sz="2000"/>
              <a:t>Letakkan data geometris dalam sebuah </a:t>
            </a:r>
            <a:r>
              <a:rPr lang="en-US" sz="2000" i="1"/>
              <a:t>array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	</a:t>
            </a:r>
            <a:r>
              <a:rPr lang="en-US" sz="2000">
                <a:solidFill>
                  <a:schemeClr val="accent2"/>
                </a:solidFill>
              </a:rPr>
              <a:t>var points = [</a:t>
            </a:r>
            <a:br>
              <a:rPr lang="en-US" sz="2000">
                <a:solidFill>
                  <a:schemeClr val="accent2"/>
                </a:solidFill>
              </a:rPr>
            </a:br>
            <a:r>
              <a:rPr lang="en-US" sz="2000">
                <a:solidFill>
                  <a:schemeClr val="accent2"/>
                </a:solidFill>
              </a:rPr>
              <a:t>			vec3 (0.0, 0.0, 0.0), </a:t>
            </a:r>
            <a:br>
              <a:rPr lang="en-US" sz="2000">
                <a:solidFill>
                  <a:schemeClr val="accent2"/>
                </a:solidFill>
              </a:rPr>
            </a:br>
            <a:r>
              <a:rPr lang="en-US" sz="2000">
                <a:solidFill>
                  <a:schemeClr val="accent2"/>
                </a:solidFill>
              </a:rPr>
              <a:t>			vec3 (0.0, 1.0, 0.0), </a:t>
            </a:r>
            <a:br>
              <a:rPr lang="en-US" sz="2000">
                <a:solidFill>
                  <a:schemeClr val="accent2"/>
                </a:solidFill>
              </a:rPr>
            </a:br>
            <a:r>
              <a:rPr lang="en-US" sz="2000">
                <a:solidFill>
                  <a:schemeClr val="accent2"/>
                </a:solidFill>
              </a:rPr>
              <a:t>			vec3 (0.0, 0.0, 1.0)</a:t>
            </a:r>
            <a:br>
              <a:rPr lang="en-US" sz="2000">
                <a:solidFill>
                  <a:schemeClr val="accent2"/>
                </a:solidFill>
              </a:rPr>
            </a:br>
            <a:r>
              <a:rPr lang="en-US" sz="2000">
                <a:solidFill>
                  <a:schemeClr val="accent2"/>
                </a:solidFill>
              </a:rPr>
              <a:t>		];</a:t>
            </a:r>
          </a:p>
          <a:p>
            <a:r>
              <a:rPr lang="en-US" sz="2000"/>
              <a:t>Kirimkan </a:t>
            </a:r>
            <a:r>
              <a:rPr lang="en-US" sz="2000" i="1"/>
              <a:t>array</a:t>
            </a:r>
            <a:r>
              <a:rPr lang="en-US" sz="2000"/>
              <a:t> ke GPU</a:t>
            </a:r>
          </a:p>
          <a:p>
            <a:r>
              <a:rPr lang="en-US" sz="2000"/>
              <a:t>Katakan kepada GPU untuk menggambar segitiga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D9C4C-2F4F-A541-BE9D-A84DAE26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28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7D988194-E3F9-9040-AA43-8D391A74060C}"/>
              </a:ext>
            </a:extLst>
          </p:cNvPr>
          <p:cNvSpPr/>
          <p:nvPr/>
        </p:nvSpPr>
        <p:spPr>
          <a:xfrm>
            <a:off x="6929711" y="2661515"/>
            <a:ext cx="3575759" cy="3082551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0523AB-34CE-6E48-8CB7-2030D1F1C546}"/>
              </a:ext>
            </a:extLst>
          </p:cNvPr>
          <p:cNvSpPr txBox="1"/>
          <p:nvPr/>
        </p:nvSpPr>
        <p:spPr>
          <a:xfrm>
            <a:off x="6496579" y="5809970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D35400"/>
                </a:solidFill>
                <a:latin typeface="DIN Alternate" panose="020B0500000000000000" pitchFamily="34" charset="77"/>
              </a:rPr>
              <a:t>(0, 0, 0)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5EACD8-1634-4041-BF40-39AEA1ECF746}"/>
              </a:ext>
            </a:extLst>
          </p:cNvPr>
          <p:cNvSpPr txBox="1"/>
          <p:nvPr/>
        </p:nvSpPr>
        <p:spPr>
          <a:xfrm>
            <a:off x="8284458" y="2201602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D35400"/>
                </a:solidFill>
                <a:latin typeface="DIN Alternate" panose="020B0500000000000000" pitchFamily="34" charset="77"/>
              </a:rPr>
              <a:t>(0, 1, 0)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20B52-A46C-F044-BBEC-93E98B2A04EC}"/>
              </a:ext>
            </a:extLst>
          </p:cNvPr>
          <p:cNvSpPr txBox="1"/>
          <p:nvPr/>
        </p:nvSpPr>
        <p:spPr>
          <a:xfrm>
            <a:off x="10284566" y="580997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D35400"/>
                </a:solidFill>
                <a:latin typeface="DIN Alternate" panose="020B0500000000000000" pitchFamily="34" charset="77"/>
              </a:rPr>
              <a:t>(0, 0, 1)</a:t>
            </a:r>
          </a:p>
        </p:txBody>
      </p:sp>
    </p:spTree>
    <p:extLst>
      <p:ext uri="{BB962C8B-B14F-4D97-AF65-F5344CB8AC3E}">
        <p14:creationId xmlns:p14="http://schemas.microsoft.com/office/powerpoint/2010/main" val="3907148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4AD8-A784-364A-91CD-F7FA62F9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CONTOH: Menggambar Segiempat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7F4423-DFA8-CB42-ADA2-53ECB7C14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4507" y="2250892"/>
            <a:ext cx="5468816" cy="536005"/>
          </a:xfrm>
        </p:spPr>
        <p:txBody>
          <a:bodyPr/>
          <a:lstStyle/>
          <a:p>
            <a:r>
              <a:rPr lang="en-US" altLang="en-US" sz="2400"/>
              <a:t>gl.drawArrays( gl.TRIANGLE_FAN, 0, 4 );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ECAA-2FB6-4140-9DBE-1B595E1FE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3" y="2926052"/>
            <a:ext cx="3017097" cy="2934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var vertices = [</a:t>
            </a:r>
          </a:p>
          <a:p>
            <a:pPr marL="0" indent="0">
              <a:buNone/>
            </a:pPr>
            <a:r>
              <a:rPr lang="en-US" sz="2000"/>
              <a:t>        vec2( -0.5, -0.5 ),</a:t>
            </a:r>
          </a:p>
          <a:p>
            <a:pPr marL="0" indent="0">
              <a:buNone/>
            </a:pPr>
            <a:r>
              <a:rPr lang="en-US" sz="2000"/>
              <a:t>        vec2(  -0.5,  0.5 ),</a:t>
            </a:r>
          </a:p>
          <a:p>
            <a:pPr marL="0" indent="0">
              <a:buNone/>
            </a:pPr>
            <a:r>
              <a:rPr lang="en-US" sz="2000"/>
              <a:t>        vec2(  0.5, 0.5 ),</a:t>
            </a:r>
          </a:p>
          <a:p>
            <a:pPr marL="0" indent="0">
              <a:buNone/>
            </a:pPr>
            <a:r>
              <a:rPr lang="en-US" sz="2000"/>
              <a:t>        vec2( 0.5, -0.5)</a:t>
            </a:r>
          </a:p>
          <a:p>
            <a:pPr marL="0" indent="0">
              <a:buNone/>
            </a:pPr>
            <a:r>
              <a:rPr lang="en-US" sz="2000"/>
              <a:t>];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B24D49-CC86-EA43-B397-B635A3000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97415" y="5679450"/>
            <a:ext cx="5596870" cy="553373"/>
          </a:xfrm>
        </p:spPr>
        <p:txBody>
          <a:bodyPr/>
          <a:lstStyle/>
          <a:p>
            <a:r>
              <a:rPr lang="en-US" altLang="en-US" sz="2400">
                <a:solidFill>
                  <a:schemeClr val="accent6"/>
                </a:solidFill>
              </a:rPr>
              <a:t> </a:t>
            </a:r>
          </a:p>
          <a:p>
            <a:r>
              <a:rPr lang="en-US" altLang="en-US" sz="2400">
                <a:solidFill>
                  <a:schemeClr val="accent6"/>
                </a:solidFill>
              </a:rPr>
              <a:t>gl.drawArrays( gl.TRIANGLE_STRIP, 0, 4 );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737EA-C196-5A47-9A63-40156FE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29</a:t>
            </a:fld>
            <a:endParaRPr lang="en-US" dirty="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7F2E4AB-6211-5140-8921-DF75CE46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815" y="5030788"/>
            <a:ext cx="30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0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BF26FBE5-FC91-394F-B204-1801E21B0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815" y="2973388"/>
            <a:ext cx="30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1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2A27786-0EDF-8D43-9188-46FB64C95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0815" y="2973388"/>
            <a:ext cx="30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2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4182334-A30E-7944-9021-ECB7880DE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0815" y="5030788"/>
            <a:ext cx="30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3</a:t>
            </a: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E19A58A8-72B7-A048-822F-2A359F1D6103}"/>
              </a:ext>
            </a:extLst>
          </p:cNvPr>
          <p:cNvSpPr/>
          <p:nvPr/>
        </p:nvSpPr>
        <p:spPr>
          <a:xfrm rot="5400000">
            <a:off x="4336750" y="3319799"/>
            <a:ext cx="1746930" cy="1746930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4A268D1A-904A-DB4B-8ED9-3FE894A6F601}"/>
              </a:ext>
            </a:extLst>
          </p:cNvPr>
          <p:cNvSpPr/>
          <p:nvPr/>
        </p:nvSpPr>
        <p:spPr>
          <a:xfrm rot="16200000">
            <a:off x="4336750" y="3319799"/>
            <a:ext cx="1746930" cy="1746930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4363102D-8746-0041-AD6B-C5BAE9CE9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6523" y="5030788"/>
            <a:ext cx="30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0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0571018C-64F2-1A42-A68D-2794EBE1D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6523" y="2973388"/>
            <a:ext cx="30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1</a:t>
            </a: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A71E4BCF-49E7-A949-96FC-2C169192C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2523" y="2973388"/>
            <a:ext cx="30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2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B18AEE2E-829F-F245-B634-AE6572D0A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2523" y="5030788"/>
            <a:ext cx="30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3</a:t>
            </a:r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B5F7DE9-8032-B447-8FE8-78C9378EB548}"/>
              </a:ext>
            </a:extLst>
          </p:cNvPr>
          <p:cNvSpPr/>
          <p:nvPr/>
        </p:nvSpPr>
        <p:spPr>
          <a:xfrm rot="10800000">
            <a:off x="8328458" y="3319799"/>
            <a:ext cx="1746930" cy="1746930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0E3E7512-59D2-9B48-8FE3-F2AEBA490BB4}"/>
              </a:ext>
            </a:extLst>
          </p:cNvPr>
          <p:cNvSpPr/>
          <p:nvPr/>
        </p:nvSpPr>
        <p:spPr>
          <a:xfrm>
            <a:off x="8328458" y="3319799"/>
            <a:ext cx="1746930" cy="1746930"/>
          </a:xfrm>
          <a:prstGeom prst="rt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1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F75F0-9EA9-DB49-A29E-EB2C80D3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latin typeface="+mj-lt"/>
              </a:rPr>
              <a:t>Geometri 3D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E18F3-12C5-954C-8BBE-BAB3DE156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</a:pPr>
            <a:r>
              <a:rPr lang="en-US" sz="2000">
                <a:latin typeface="+mn-lt"/>
              </a:rPr>
              <a:t>Pada Grafika Komputer Kita Tertarik untuk mempelajari hubungan Antar Obyek di Ruang 3-Dimensi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7B76E-B603-8846-B8D0-A7A0D9E1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3974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kern="12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kern="120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89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9B35BB5-1630-45F0-B55C-B6847DF21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EF5146-0A37-42B3-AF51-CBFCE4002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7CF25-D4D1-BC44-9100-FCD60459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Elemen-Elemen Dasar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6BF3E-3741-7D48-91C7-5E3786A0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842869E-D442-4EE3-8691-0FEADC1E0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721217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57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40D7-3A58-D04A-827B-AB74182B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 Bebas-Koordinat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597E-30FF-374E-B6A1-39E24B49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Ketika kita mempelajari geometri sederhana, </a:t>
            </a:r>
            <a:br>
              <a:rPr lang="en-US" sz="2000"/>
            </a:br>
            <a:r>
              <a:rPr lang="en-US" sz="2000"/>
              <a:t>sebagian besar dari kita memulainya dengan sebuah pendekatan Cartesian.</a:t>
            </a:r>
          </a:p>
          <a:p>
            <a:pPr lvl="1"/>
            <a:r>
              <a:rPr lang="en-US" sz="1800"/>
              <a:t>Titik-titik berada pada lokasi di dalam ruang </a:t>
            </a:r>
            <a:r>
              <a:rPr lang="en-US" sz="1800" b="1">
                <a:solidFill>
                  <a:schemeClr val="accent2"/>
                </a:solidFill>
              </a:rPr>
              <a:t>p</a:t>
            </a:r>
            <a:r>
              <a:rPr lang="en-US" sz="1800">
                <a:solidFill>
                  <a:schemeClr val="accent2"/>
                </a:solidFill>
              </a:rPr>
              <a:t> = (x, y, z)</a:t>
            </a:r>
          </a:p>
          <a:p>
            <a:pPr lvl="1"/>
            <a:r>
              <a:rPr lang="en-US" sz="1800"/>
              <a:t>Kita menurunkan hasilnya dengan manipulasi aljabar dengan melibatkan koordinat-koordinat ini.</a:t>
            </a:r>
          </a:p>
          <a:p>
            <a:r>
              <a:rPr lang="en-US" sz="2000"/>
              <a:t>Pendekatan ini bersifat non-fisik.</a:t>
            </a:r>
          </a:p>
          <a:p>
            <a:pPr lvl="1"/>
            <a:r>
              <a:rPr lang="en-US" sz="1800"/>
              <a:t>Secara fisik, titik-titik itu ada terlepas dari lokasi dari sebarang sistem koordinat.</a:t>
            </a:r>
          </a:p>
          <a:p>
            <a:pPr lvl="1"/>
            <a:r>
              <a:rPr lang="en-US" sz="1800"/>
              <a:t>Sebagian besar hasil-hasil geometris bersifat independen terhadap sistem koordinat.</a:t>
            </a:r>
          </a:p>
          <a:p>
            <a:pPr lvl="1"/>
            <a:r>
              <a:rPr lang="en-US" sz="1800"/>
              <a:t>Sebagai contoh adalah Geometri Euclidean:</a:t>
            </a:r>
            <a:br>
              <a:rPr lang="en-US" sz="1800"/>
            </a:br>
            <a:r>
              <a:rPr lang="en-US" sz="1800"/>
              <a:t>Dua buah segitiga adalah identik jika dua sisi yang berkaitan dan sudut yang dibentuk keduanya identik.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E8BEA-5B52-3144-B6E1-1F91266A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4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9923-BD5C-6548-82B1-B595E1F5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Skalar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6D1CC-3D39-FB4C-AE45-25E16B7B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Skalar bisa didefinisikan sebagai anggota himpunan sesuatu yang bisa dikombinasikan oleh dua operasi: pertambahan dan perkalian, yang mematuhi aksiom-aksiom dasar: asosiatif, komutatif, dan inversi.</a:t>
            </a:r>
          </a:p>
          <a:p>
            <a:r>
              <a:rPr lang="en-US" sz="2400"/>
              <a:t>Contoh-contohnya meliputi sistem bilangan riil dan bilangan kompleks.</a:t>
            </a:r>
          </a:p>
          <a:p>
            <a:r>
              <a:rPr lang="en-US" sz="2400"/>
              <a:t>Skalar (saja) tidak memilki sifat geometris.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ED4F2-91E2-BB46-BD5D-1D4E781B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0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D60B-2A77-424F-9400-E79959F3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Vektor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92076-29C6-5A48-883C-3E4DBBEF1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Sebuah vektor adalah sebuah kuantitas dengan dua atribut: besar dan arah.</a:t>
            </a:r>
          </a:p>
          <a:p>
            <a:r>
              <a:rPr lang="en-US" sz="2400"/>
              <a:t>Contoh-contohnya meliputi:</a:t>
            </a:r>
          </a:p>
          <a:p>
            <a:pPr lvl="1"/>
            <a:r>
              <a:rPr lang="en-US" sz="2000"/>
              <a:t>Gaya</a:t>
            </a:r>
          </a:p>
          <a:p>
            <a:pPr lvl="1"/>
            <a:r>
              <a:rPr lang="en-US" sz="2000"/>
              <a:t>Kecepatan</a:t>
            </a:r>
          </a:p>
          <a:p>
            <a:pPr lvl="1"/>
            <a:r>
              <a:rPr lang="en-US" sz="2000"/>
              <a:t>Segmen garis berarah</a:t>
            </a:r>
          </a:p>
          <a:p>
            <a:pPr lvl="2"/>
            <a:r>
              <a:rPr lang="en-US" sz="1800"/>
              <a:t>Merupakan contoh paling penting kaitannya dengan grafika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344DD-9549-364F-8150-9D995D32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D0A54689-C0E6-BE4C-A4D5-02F233D4A3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4632" y="4472454"/>
            <a:ext cx="11430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E6119B3-2808-2642-A310-C25426215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7882" y="4970929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08338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577E-0DF3-A747-9ED7-C913231B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Operasi Vektor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D31E0-2343-8345-B9F7-E22C2C727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961549"/>
          </a:xfrm>
        </p:spPr>
        <p:txBody>
          <a:bodyPr>
            <a:normAutofit/>
          </a:bodyPr>
          <a:lstStyle/>
          <a:p>
            <a:r>
              <a:rPr lang="en-US" sz="2400"/>
              <a:t>Setiap vektor memiliki invers</a:t>
            </a:r>
          </a:p>
          <a:p>
            <a:pPr lvl="1"/>
            <a:r>
              <a:rPr lang="en-US" sz="2200"/>
              <a:t>Memiliki besar yang sama tetapi arah yang berlawanan</a:t>
            </a:r>
          </a:p>
          <a:p>
            <a:r>
              <a:rPr lang="en-US" sz="2400"/>
              <a:t>Setiap vektor bisa dikalikan dengan skalar</a:t>
            </a:r>
          </a:p>
          <a:p>
            <a:r>
              <a:rPr lang="en-US" sz="2400"/>
              <a:t>Ada yang namanya vektor nol</a:t>
            </a:r>
          </a:p>
          <a:p>
            <a:pPr lvl="1"/>
            <a:r>
              <a:rPr lang="en-US" sz="2200"/>
              <a:t>Besarnya nol, orientasinya tak terdefinisi</a:t>
            </a:r>
          </a:p>
          <a:p>
            <a:r>
              <a:rPr lang="en-US" sz="2400"/>
              <a:t>Jumlah dari dua sebarang vektor adalah sebuah vektor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CB756-F10E-8E4F-B386-46EC1F84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1A7A63C8-F138-8B4B-AA6A-69C9EC8024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9175" y="5346537"/>
            <a:ext cx="11430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1B082F2C-9373-204D-AA82-75BB8624B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2425" y="5845012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v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B0E9FB77-9A1A-6A43-8DF2-EA8A9304E9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3025" y="5387812"/>
            <a:ext cx="11430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F507DC58-660B-4640-843C-2E637815A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475" y="5886287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-v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00B576A7-DA86-7440-860E-C73F2FCB5B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61025" y="5581487"/>
            <a:ext cx="762000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34046A93-5620-8B43-BF5D-3792B4301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225" y="5768812"/>
            <a:ext cx="51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>
                <a:sym typeface="Symbol" pitchFamily="2" charset="2"/>
              </a:rPr>
              <a:t></a:t>
            </a:r>
            <a:r>
              <a:rPr lang="en-US" altLang="en-US" i="1"/>
              <a:t>v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12A683E2-1B04-444F-AD67-53914BEA1D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31113" y="5346537"/>
            <a:ext cx="11430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C94D54AA-D9DF-A547-B6C5-AD28E5081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0625" y="55402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F5289B5B-AF1C-384F-8470-211E821CD9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93025" y="6226012"/>
            <a:ext cx="1066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4D54AB90-6FB5-F942-ACC4-0557A9E40B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59825" y="5464012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94DAF8F4-4433-2B44-8F9D-1A07180FE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9150" y="626728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u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9CDECE01-FBF2-4547-8DFE-9FBED53F0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0950" y="5505287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948251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115F-E2D1-4E47-A25D-00C45E70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Ruang Vektor Linier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A80-D777-C440-9CD9-4AA4CBAF0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adalah sistem matematika untuk memanipulasi vektor-vektor.</a:t>
            </a:r>
          </a:p>
          <a:p>
            <a:r>
              <a:rPr lang="en-US" sz="2400"/>
              <a:t>Operasi-operasi yang memungkinkan:</a:t>
            </a:r>
          </a:p>
          <a:p>
            <a:pPr lvl="1"/>
            <a:r>
              <a:rPr lang="en-US" sz="2200"/>
              <a:t>Perkalian skalar dengan vektor: </a:t>
            </a:r>
            <a:r>
              <a:rPr lang="en-US" altLang="en-US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u </a:t>
            </a:r>
            <a:r>
              <a:rPr lang="en-US" altLang="en-US" sz="2400">
                <a:ea typeface="ＭＳ Ｐゴシック" panose="020B0600070205080204" pitchFamily="34" charset="-128"/>
              </a:rPr>
              <a:t>= </a:t>
            </a:r>
            <a:r>
              <a:rPr lang="en-US" altLang="en-US" sz="2400">
                <a:ea typeface="ＭＳ Ｐゴシック" panose="020B0600070205080204" pitchFamily="34" charset="-128"/>
                <a:sym typeface="Symbol" pitchFamily="2" charset="2"/>
              </a:rPr>
              <a:t></a:t>
            </a:r>
            <a:r>
              <a:rPr lang="en-US" altLang="en-US" sz="2400" i="1">
                <a:latin typeface="Times New Roman" panose="02020603050405020304" pitchFamily="18" charset="0"/>
                <a:ea typeface="ＭＳ Ｐゴシック" panose="020B0600070205080204" pitchFamily="34" charset="-128"/>
                <a:sym typeface="Symbol" pitchFamily="2" charset="2"/>
              </a:rPr>
              <a:t>v</a:t>
            </a:r>
            <a:endParaRPr lang="en-US" sz="2200"/>
          </a:p>
          <a:p>
            <a:pPr lvl="1"/>
            <a:r>
              <a:rPr lang="en-US" sz="2200"/>
              <a:t>Pertambahan vektor dengan vektor: </a:t>
            </a:r>
            <a:r>
              <a:rPr lang="en-US" altLang="en-US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 </a:t>
            </a:r>
            <a:r>
              <a:rPr lang="en-US" altLang="en-US" sz="2400">
                <a:ea typeface="ＭＳ Ｐゴシック" panose="020B0600070205080204" pitchFamily="34" charset="-128"/>
              </a:rPr>
              <a:t>= </a:t>
            </a:r>
            <a:r>
              <a:rPr lang="en-US" altLang="en-US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u </a:t>
            </a:r>
            <a:r>
              <a:rPr lang="en-US" altLang="en-US" sz="2400">
                <a:ea typeface="ＭＳ Ｐゴシック" panose="020B0600070205080204" pitchFamily="34" charset="-128"/>
              </a:rPr>
              <a:t>+ </a:t>
            </a:r>
            <a:r>
              <a:rPr lang="en-US" altLang="en-US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endParaRPr lang="en-US" sz="2200"/>
          </a:p>
          <a:p>
            <a:r>
              <a:rPr lang="en-US" sz="2400"/>
              <a:t>Persamaan </a:t>
            </a:r>
            <a:r>
              <a:rPr lang="en-US" altLang="en-US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v=u+2w-3r </a:t>
            </a:r>
            <a:r>
              <a:rPr lang="en-US" sz="2400"/>
              <a:t>adalah masuk akal untuk berada di sebuah ruang vektor.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37021-872C-A641-A0F1-957951A7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469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3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C4C4F"/>
      </a:accent1>
      <a:accent2>
        <a:srgbClr val="D35300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937</Words>
  <Application>Microsoft Macintosh PowerPoint</Application>
  <PresentationFormat>Widescreen</PresentationFormat>
  <Paragraphs>211</Paragraphs>
  <Slides>29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Calibri</vt:lpstr>
      <vt:lpstr>Courier New</vt:lpstr>
      <vt:lpstr>DIN Alternate</vt:lpstr>
      <vt:lpstr>DIN Condensed</vt:lpstr>
      <vt:lpstr>Gill Sans MT</vt:lpstr>
      <vt:lpstr>Symbol</vt:lpstr>
      <vt:lpstr>Times New Roman</vt:lpstr>
      <vt:lpstr>Wingdings 2</vt:lpstr>
      <vt:lpstr>Dividend</vt:lpstr>
      <vt:lpstr>PowerPoint Presentation</vt:lpstr>
      <vt:lpstr>Geometri adalah</vt:lpstr>
      <vt:lpstr>Geometri 3D</vt:lpstr>
      <vt:lpstr>Elemen-Elemen Dasar</vt:lpstr>
      <vt:lpstr>Geometri Bebas-Koordinat</vt:lpstr>
      <vt:lpstr>Skalar</vt:lpstr>
      <vt:lpstr>Vektor</vt:lpstr>
      <vt:lpstr>Operasi Vektor</vt:lpstr>
      <vt:lpstr>Ruang Vektor Linier</vt:lpstr>
      <vt:lpstr>Vektor Tidak Punya Posisi</vt:lpstr>
      <vt:lpstr>Titik</vt:lpstr>
      <vt:lpstr>Ruang Affine</vt:lpstr>
      <vt:lpstr>Garis</vt:lpstr>
      <vt:lpstr>Bentuk Parametrik dari Garis</vt:lpstr>
      <vt:lpstr>Sinar dan Segmen Garis</vt:lpstr>
      <vt:lpstr>COnvexity (Kecembungan)</vt:lpstr>
      <vt:lpstr>Penjumlahan Affine</vt:lpstr>
      <vt:lpstr>Convex Hull (Lambung Cembung) </vt:lpstr>
      <vt:lpstr>Curves (Kurva) and Surfaces (Permukaan)</vt:lpstr>
      <vt:lpstr>Plane (Bidang Datar)</vt:lpstr>
      <vt:lpstr>Segitiga</vt:lpstr>
      <vt:lpstr>Barycentric Coordinates</vt:lpstr>
      <vt:lpstr>Normal</vt:lpstr>
      <vt:lpstr>Geometri</vt:lpstr>
      <vt:lpstr>Obyek Primitif</vt:lpstr>
      <vt:lpstr>Primitive Assembly</vt:lpstr>
      <vt:lpstr>WebGL Primitives</vt:lpstr>
      <vt:lpstr>Contoh: Menggambar Segitiga</vt:lpstr>
      <vt:lpstr>CONTOH: Menggambar Segiempat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Hadziq Fabroyir, S.Kom(2411)</dc:creator>
  <cp:lastModifiedBy>Hadziq Fabroyir, S.Kom(2411)</cp:lastModifiedBy>
  <cp:revision>5</cp:revision>
  <dcterms:created xsi:type="dcterms:W3CDTF">2019-09-16T20:46:21Z</dcterms:created>
  <dcterms:modified xsi:type="dcterms:W3CDTF">2019-09-16T21:44:34Z</dcterms:modified>
</cp:coreProperties>
</file>