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8"/>
  </p:notesMasterIdLst>
  <p:sldIdLst>
    <p:sldId id="326" r:id="rId2"/>
    <p:sldId id="289" r:id="rId3"/>
    <p:sldId id="290" r:id="rId4"/>
    <p:sldId id="317" r:id="rId5"/>
    <p:sldId id="318" r:id="rId6"/>
    <p:sldId id="323" r:id="rId7"/>
    <p:sldId id="291" r:id="rId8"/>
    <p:sldId id="292" r:id="rId9"/>
    <p:sldId id="293" r:id="rId10"/>
    <p:sldId id="295" r:id="rId11"/>
    <p:sldId id="296" r:id="rId12"/>
    <p:sldId id="297" r:id="rId13"/>
    <p:sldId id="298" r:id="rId14"/>
    <p:sldId id="299" r:id="rId15"/>
    <p:sldId id="300" r:id="rId16"/>
    <p:sldId id="301" r:id="rId17"/>
    <p:sldId id="302" r:id="rId18"/>
    <p:sldId id="303" r:id="rId19"/>
    <p:sldId id="306" r:id="rId20"/>
    <p:sldId id="307" r:id="rId21"/>
    <p:sldId id="308" r:id="rId22"/>
    <p:sldId id="320" r:id="rId23"/>
    <p:sldId id="324" r:id="rId24"/>
    <p:sldId id="313" r:id="rId25"/>
    <p:sldId id="325" r:id="rId26"/>
    <p:sldId id="315"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69" autoAdjust="0"/>
  </p:normalViewPr>
  <p:slideViewPr>
    <p:cSldViewPr>
      <p:cViewPr varScale="1">
        <p:scale>
          <a:sx n="79" d="100"/>
          <a:sy n="79" d="100"/>
        </p:scale>
        <p:origin x="27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D1362A9-28F0-4FB1-83DC-8AB85756E82F}" type="slidenum">
              <a:rPr lang="en-US"/>
              <a:pPr>
                <a:defRPr/>
              </a:pPr>
              <a:t>‹#›</a:t>
            </a:fld>
            <a:endParaRPr lang="en-US"/>
          </a:p>
        </p:txBody>
      </p:sp>
    </p:spTree>
    <p:extLst>
      <p:ext uri="{BB962C8B-B14F-4D97-AF65-F5344CB8AC3E}">
        <p14:creationId xmlns:p14="http://schemas.microsoft.com/office/powerpoint/2010/main" val="23539745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1362A9-28F0-4FB1-83DC-8AB85756E82F}" type="slidenum">
              <a:rPr lang="en-US" smtClean="0"/>
              <a:pPr>
                <a:defRPr/>
              </a:pPr>
              <a:t>1</a:t>
            </a:fld>
            <a:endParaRPr lang="en-US"/>
          </a:p>
        </p:txBody>
      </p:sp>
    </p:spTree>
    <p:extLst>
      <p:ext uri="{BB962C8B-B14F-4D97-AF65-F5344CB8AC3E}">
        <p14:creationId xmlns:p14="http://schemas.microsoft.com/office/powerpoint/2010/main" val="3392196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9B6B56-2E93-4BC1-AEE3-8C053A990386}" type="slidenum">
              <a:rPr lang="en-US"/>
              <a:pPr/>
              <a:t>3</a:t>
            </a:fld>
            <a:endParaRPr lang="en-US"/>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66618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81282F-9E24-4E6E-A790-A05D71BC4C05}" type="slidenum">
              <a:rPr lang="en-US"/>
              <a:pPr/>
              <a:t>8</a:t>
            </a:fld>
            <a:endParaRPr lang="en-US"/>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r>
              <a:rPr lang="en-US"/>
              <a:t>If you can write a formula for it, computers can excel</a:t>
            </a:r>
          </a:p>
          <a:p>
            <a:r>
              <a:rPr lang="en-US"/>
              <a:t>Computer vision can’t solve the whole problem (yet), so breaks it down into pieces.</a:t>
            </a:r>
          </a:p>
          <a:p>
            <a:r>
              <a:rPr lang="en-US"/>
              <a:t>Many of the pieces have important applications.</a:t>
            </a:r>
          </a:p>
          <a:p>
            <a:endParaRPr lang="en-US"/>
          </a:p>
        </p:txBody>
      </p:sp>
    </p:spTree>
    <p:extLst>
      <p:ext uri="{BB962C8B-B14F-4D97-AF65-F5344CB8AC3E}">
        <p14:creationId xmlns:p14="http://schemas.microsoft.com/office/powerpoint/2010/main" val="2494419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93A9B-200D-4F34-97B7-9D942F56F1CD}" type="slidenum">
              <a:rPr lang="en-US"/>
              <a:pPr/>
              <a:t>11</a:t>
            </a:fld>
            <a:endParaRPr lang="en-US"/>
          </a:p>
        </p:txBody>
      </p:sp>
      <p:sp>
        <p:nvSpPr>
          <p:cNvPr id="392194" name="Rectangle 2"/>
          <p:cNvSpPr>
            <a:spLocks noGrp="1" noRot="1" noChangeAspect="1" noChangeArrowheads="1" noTextEdit="1"/>
          </p:cNvSpPr>
          <p:nvPr>
            <p:ph type="sldImg"/>
          </p:nvPr>
        </p:nvSpPr>
        <p:spPr>
          <a:ln/>
        </p:spPr>
      </p:sp>
      <p:sp>
        <p:nvSpPr>
          <p:cNvPr id="392195" name="Rectangle 3"/>
          <p:cNvSpPr>
            <a:spLocks noGrp="1" noChangeArrowheads="1"/>
          </p:cNvSpPr>
          <p:nvPr>
            <p:ph type="body" idx="1"/>
          </p:nvPr>
        </p:nvSpPr>
        <p:spPr/>
        <p:txBody>
          <a:bodyPr/>
          <a:lstStyle/>
          <a:p>
            <a:r>
              <a:rPr lang="en-US"/>
              <a:t>Why would this be useful?  Main reason is focus.  Also enables “smart” cropping.</a:t>
            </a:r>
          </a:p>
        </p:txBody>
      </p:sp>
    </p:spTree>
    <p:extLst>
      <p:ext uri="{BB962C8B-B14F-4D97-AF65-F5344CB8AC3E}">
        <p14:creationId xmlns:p14="http://schemas.microsoft.com/office/powerpoint/2010/main" val="42784744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T. Informatika, VK_01</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B684EF01-92BB-4B37-A964-57974B13D69B}" type="slidenum">
              <a:rPr lang="en-US" smtClean="0"/>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T. Informatika, VK_01</a:t>
            </a:r>
            <a:endParaRPr lang="en-US"/>
          </a:p>
        </p:txBody>
      </p:sp>
      <p:sp>
        <p:nvSpPr>
          <p:cNvPr id="6" name="Slide Number Placeholder 5"/>
          <p:cNvSpPr>
            <a:spLocks noGrp="1"/>
          </p:cNvSpPr>
          <p:nvPr>
            <p:ph type="sldNum" sz="quarter" idx="12"/>
          </p:nvPr>
        </p:nvSpPr>
        <p:spPr/>
        <p:txBody>
          <a:bodyPr/>
          <a:lstStyle/>
          <a:p>
            <a:pPr>
              <a:defRPr/>
            </a:pPr>
            <a:fld id="{909E5BAE-749C-408D-9D2F-DEB06B9F63FC}" type="slidenum">
              <a:rPr lang="en-US" smtClean="0"/>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T. Informatika, VK_01</a:t>
            </a:r>
            <a:endParaRPr lang="en-US"/>
          </a:p>
        </p:txBody>
      </p:sp>
      <p:sp>
        <p:nvSpPr>
          <p:cNvPr id="6" name="Slide Number Placeholder 5"/>
          <p:cNvSpPr>
            <a:spLocks noGrp="1"/>
          </p:cNvSpPr>
          <p:nvPr>
            <p:ph type="sldNum" sz="quarter" idx="12"/>
          </p:nvPr>
        </p:nvSpPr>
        <p:spPr/>
        <p:txBody>
          <a:bodyPr/>
          <a:lstStyle/>
          <a:p>
            <a:pPr>
              <a:defRPr/>
            </a:pPr>
            <a:fld id="{49B881DF-087B-4F71-A407-BCB596A73EA8}" type="slidenum">
              <a:rPr lang="en-US" smtClean="0"/>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T. Informatika, VK_01</a:t>
            </a:r>
            <a:endParaRPr lang="en-US"/>
          </a:p>
        </p:txBody>
      </p:sp>
      <p:sp>
        <p:nvSpPr>
          <p:cNvPr id="6" name="Slide Number Placeholder 5"/>
          <p:cNvSpPr>
            <a:spLocks noGrp="1"/>
          </p:cNvSpPr>
          <p:nvPr>
            <p:ph type="sldNum" sz="quarter" idx="12"/>
          </p:nvPr>
        </p:nvSpPr>
        <p:spPr/>
        <p:txBody>
          <a:bodyPr/>
          <a:lstStyle/>
          <a:p>
            <a:pPr>
              <a:defRPr/>
            </a:pPr>
            <a:fld id="{9C2D7214-8DF7-4D20-AC53-9F4D8F3225C9}" type="slidenum">
              <a:rPr lang="en-US" smtClean="0"/>
              <a:pPr>
                <a:defRPr/>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T. Informatika, VK_01</a:t>
            </a:r>
            <a:endParaRPr lang="en-US"/>
          </a:p>
        </p:txBody>
      </p:sp>
      <p:sp>
        <p:nvSpPr>
          <p:cNvPr id="6" name="Slide Number Placeholder 5"/>
          <p:cNvSpPr>
            <a:spLocks noGrp="1"/>
          </p:cNvSpPr>
          <p:nvPr>
            <p:ph type="sldNum" sz="quarter" idx="12"/>
          </p:nvPr>
        </p:nvSpPr>
        <p:spPr/>
        <p:txBody>
          <a:bodyPr/>
          <a:lstStyle/>
          <a:p>
            <a:pPr>
              <a:defRPr/>
            </a:pPr>
            <a:fld id="{F62C9897-F2D6-40D8-B6ED-BF94EBBD5D8F}"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T. Informatika, VK_01</a:t>
            </a:r>
            <a:endParaRPr lang="en-US"/>
          </a:p>
        </p:txBody>
      </p:sp>
      <p:sp>
        <p:nvSpPr>
          <p:cNvPr id="7" name="Slide Number Placeholder 6"/>
          <p:cNvSpPr>
            <a:spLocks noGrp="1"/>
          </p:cNvSpPr>
          <p:nvPr>
            <p:ph type="sldNum" sz="quarter" idx="12"/>
          </p:nvPr>
        </p:nvSpPr>
        <p:spPr/>
        <p:txBody>
          <a:bodyPr/>
          <a:lstStyle/>
          <a:p>
            <a:pPr>
              <a:defRPr/>
            </a:pPr>
            <a:fld id="{740DEDEF-0BA8-45C9-BE5B-D749D054B2EC}" type="slidenum">
              <a:rPr lang="en-US" smtClean="0"/>
              <a:pPr>
                <a:defRPr/>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T. Informatika, VK_01</a:t>
            </a:r>
            <a:endParaRPr lang="en-US"/>
          </a:p>
        </p:txBody>
      </p:sp>
      <p:sp>
        <p:nvSpPr>
          <p:cNvPr id="9" name="Slide Number Placeholder 8"/>
          <p:cNvSpPr>
            <a:spLocks noGrp="1"/>
          </p:cNvSpPr>
          <p:nvPr>
            <p:ph type="sldNum" sz="quarter" idx="12"/>
          </p:nvPr>
        </p:nvSpPr>
        <p:spPr/>
        <p:txBody>
          <a:bodyPr/>
          <a:lstStyle/>
          <a:p>
            <a:pPr>
              <a:defRPr/>
            </a:pPr>
            <a:fld id="{7F5F13F6-B582-4170-98AC-83536041973E}"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T. Informatika, VK_01</a:t>
            </a:r>
            <a:endParaRPr lang="en-US"/>
          </a:p>
        </p:txBody>
      </p:sp>
      <p:sp>
        <p:nvSpPr>
          <p:cNvPr id="5" name="Slide Number Placeholder 4"/>
          <p:cNvSpPr>
            <a:spLocks noGrp="1"/>
          </p:cNvSpPr>
          <p:nvPr>
            <p:ph type="sldNum" sz="quarter" idx="12"/>
          </p:nvPr>
        </p:nvSpPr>
        <p:spPr/>
        <p:txBody>
          <a:bodyPr/>
          <a:lstStyle/>
          <a:p>
            <a:pPr>
              <a:defRPr/>
            </a:pPr>
            <a:fld id="{4EAE6397-7646-4CA5-A573-2B0D9CC40C30}" type="slidenum">
              <a:rPr lang="en-US" smtClean="0"/>
              <a:pPr>
                <a:defRPr/>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T. Informatika, VK_01</a:t>
            </a:r>
            <a:endParaRPr lang="en-US"/>
          </a:p>
        </p:txBody>
      </p:sp>
      <p:sp>
        <p:nvSpPr>
          <p:cNvPr id="4" name="Slide Number Placeholder 3"/>
          <p:cNvSpPr>
            <a:spLocks noGrp="1"/>
          </p:cNvSpPr>
          <p:nvPr>
            <p:ph type="sldNum" sz="quarter" idx="12"/>
          </p:nvPr>
        </p:nvSpPr>
        <p:spPr/>
        <p:txBody>
          <a:bodyPr/>
          <a:lstStyle/>
          <a:p>
            <a:pPr>
              <a:defRPr/>
            </a:pPr>
            <a:fld id="{2FAF2B33-60B5-4AA2-BC55-55CE02A2E152}" type="slidenum">
              <a:rPr lang="en-US" smtClean="0"/>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T. Informatika, VK_01</a:t>
            </a:r>
            <a:endParaRPr lang="en-US"/>
          </a:p>
        </p:txBody>
      </p:sp>
      <p:sp>
        <p:nvSpPr>
          <p:cNvPr id="7" name="Slide Number Placeholder 6"/>
          <p:cNvSpPr>
            <a:spLocks noGrp="1"/>
          </p:cNvSpPr>
          <p:nvPr>
            <p:ph type="sldNum" sz="quarter" idx="12"/>
          </p:nvPr>
        </p:nvSpPr>
        <p:spPr/>
        <p:txBody>
          <a:bodyPr/>
          <a:lstStyle/>
          <a:p>
            <a:pPr>
              <a:defRPr/>
            </a:pPr>
            <a:fld id="{0418EE13-3A08-46C9-BD92-EDDCE25F9884}"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smtClean="0"/>
              <a:t>T. Informatika, VK_01</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9B5689AD-0105-4ADA-8BA1-85702E612335}"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T. Informatika, VK_01</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C179639D-32DA-428C-8DE6-7892CB9F813E}"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research.att.com/~yann" TargetMode="External"/><Relationship Id="rId2" Type="http://schemas.openxmlformats.org/officeDocument/2006/relationships/image" Target="../media/image8.gif"/><Relationship Id="rId1" Type="http://schemas.openxmlformats.org/officeDocument/2006/relationships/slideLayout" Target="../slideLayouts/slideLayout6.xml"/><Relationship Id="rId5" Type="http://schemas.openxmlformats.org/officeDocument/2006/relationships/hyperlink" Target="http://en.wikipedia.org/wiki/Automatic_number_plate_recognition"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 Id="rId4" Type="http://schemas.openxmlformats.org/officeDocument/2006/relationships/hyperlink" Target="http://www.sonystyle.com/webapp/wcs/stores/servlet/ProductDisplay?catalogId=10551&amp;storeId=10151&amp;productId=8198552921665200469&amp;langId=-1"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evolution.com/products/lanehawk/"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hyperlink" Target="http://www.cl.cam.ac.uk/~jgd1000/afghan.html" TargetMode="Externa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hyperlink" Target="http://www.sensiblevision.com/" TargetMode="Externa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hyperlink" Target="http://research.nokia.com/researchteams/vcui/index.html" TargetMode="External"/><Relationship Id="rId2" Type="http://schemas.openxmlformats.org/officeDocument/2006/relationships/hyperlink" Target="http://www.infoworld.com/article/07/04/24/HNnokiasiliconvalley_1.html" TargetMode="Externa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lincoln.msresearch.us/" TargetMode="Externa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hyperlink" Target="Mobileye.wmv" TargetMode="External"/><Relationship Id="rId2" Type="http://schemas.openxmlformats.org/officeDocument/2006/relationships/hyperlink" Target="http://www.mobileye.com/"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hyperlink" Target="http://en.wikipedia.org/wiki/Spirit_rover" TargetMode="External"/><Relationship Id="rId2" Type="http://schemas.openxmlformats.org/officeDocument/2006/relationships/hyperlink" Target="UNSW_CMU.mpg" TargetMode="External"/><Relationship Id="rId1" Type="http://schemas.openxmlformats.org/officeDocument/2006/relationships/slideLayout" Target="../slideLayouts/slideLayout6.xml"/><Relationship Id="rId6" Type="http://schemas.openxmlformats.org/officeDocument/2006/relationships/image" Target="../media/image26.jpeg"/><Relationship Id="rId5" Type="http://schemas.openxmlformats.org/officeDocument/2006/relationships/hyperlink" Target="http://upload.wikimedia.org/wikipedia/commons/d/d8/NASA_Mars_Rover.jpg" TargetMode="External"/><Relationship Id="rId4" Type="http://schemas.openxmlformats.org/officeDocument/2006/relationships/hyperlink" Target="http://www.robocup.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hyperlink" Target="http://groups.csail.mit.edu/vision/medical-vision/surgery/surgical_navigation.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cs.ubc.ca/spider/lowe/vision.html" TargetMode="External"/><Relationship Id="rId2" Type="http://schemas.openxmlformats.org/officeDocument/2006/relationships/hyperlink" Target="http://www.cs.ubc.ca/~low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Pengantar</a:t>
            </a:r>
            <a:r>
              <a:rPr lang="en-US" dirty="0" smtClean="0"/>
              <a:t> </a:t>
            </a:r>
            <a:r>
              <a:rPr lang="en-US" dirty="0" err="1" smtClean="0"/>
              <a:t>Kuliah</a:t>
            </a:r>
            <a:r>
              <a:rPr lang="en-US" dirty="0" smtClean="0"/>
              <a:t> </a:t>
            </a:r>
            <a:br>
              <a:rPr lang="en-US" dirty="0" smtClean="0"/>
            </a:br>
            <a:r>
              <a:rPr lang="en-US" dirty="0" err="1" smtClean="0"/>
              <a:t>Visi</a:t>
            </a:r>
            <a:r>
              <a:rPr lang="en-US" dirty="0" smtClean="0"/>
              <a:t> </a:t>
            </a:r>
            <a:r>
              <a:rPr lang="en-US" dirty="0" err="1" smtClean="0"/>
              <a:t>Komputer</a:t>
            </a:r>
            <a:endParaRPr lang="en-US" dirty="0"/>
          </a:p>
        </p:txBody>
      </p:sp>
      <p:sp>
        <p:nvSpPr>
          <p:cNvPr id="3" name="Subtitle 2"/>
          <p:cNvSpPr>
            <a:spLocks noGrp="1"/>
          </p:cNvSpPr>
          <p:nvPr>
            <p:ph type="subTitle" idx="1"/>
          </p:nvPr>
        </p:nvSpPr>
        <p:spPr/>
        <p:txBody>
          <a:bodyPr/>
          <a:lstStyle/>
          <a:p>
            <a:r>
              <a:rPr lang="en-US" dirty="0" err="1" smtClean="0"/>
              <a:t>Gasal</a:t>
            </a:r>
            <a:r>
              <a:rPr lang="en-US" dirty="0" smtClean="0"/>
              <a:t> 2019 – 2020</a:t>
            </a:r>
          </a:p>
          <a:p>
            <a:r>
              <a:rPr lang="en-US" dirty="0" err="1" smtClean="0"/>
              <a:t>Pengajar</a:t>
            </a:r>
            <a:r>
              <a:rPr lang="en-US" dirty="0" smtClean="0"/>
              <a:t>: </a:t>
            </a:r>
            <a:r>
              <a:rPr lang="en-US" dirty="0" err="1" smtClean="0"/>
              <a:t>Nanik</a:t>
            </a:r>
            <a:r>
              <a:rPr lang="en-US" dirty="0" smtClean="0"/>
              <a:t> </a:t>
            </a:r>
            <a:r>
              <a:rPr lang="en-US" dirty="0" err="1" smtClean="0"/>
              <a:t>Suciati</a:t>
            </a:r>
            <a:endParaRPr lang="en-US" dirty="0"/>
          </a:p>
        </p:txBody>
      </p:sp>
      <p:sp>
        <p:nvSpPr>
          <p:cNvPr id="4" name="Footer Placeholder 3"/>
          <p:cNvSpPr>
            <a:spLocks noGrp="1"/>
          </p:cNvSpPr>
          <p:nvPr>
            <p:ph type="ftr" sz="quarter" idx="11"/>
          </p:nvPr>
        </p:nvSpPr>
        <p:spPr/>
        <p:txBody>
          <a:bodyPr/>
          <a:lstStyle/>
          <a:p>
            <a:pPr>
              <a:defRPr/>
            </a:pPr>
            <a:r>
              <a:rPr lang="en-US" smtClean="0"/>
              <a:t>T. Informatika, VK_01</a:t>
            </a:r>
            <a:endParaRPr lang="en-US"/>
          </a:p>
        </p:txBody>
      </p:sp>
      <p:sp>
        <p:nvSpPr>
          <p:cNvPr id="5" name="Slide Number Placeholder 4"/>
          <p:cNvSpPr>
            <a:spLocks noGrp="1"/>
          </p:cNvSpPr>
          <p:nvPr>
            <p:ph type="sldNum" sz="quarter" idx="12"/>
          </p:nvPr>
        </p:nvSpPr>
        <p:spPr/>
        <p:txBody>
          <a:bodyPr/>
          <a:lstStyle/>
          <a:p>
            <a:pPr>
              <a:defRPr/>
            </a:pPr>
            <a:fld id="{B684EF01-92BB-4B37-A964-57974B13D69B}" type="slidenum">
              <a:rPr lang="en-US" smtClean="0"/>
              <a:pPr>
                <a:defRPr/>
              </a:pPr>
              <a:t>1</a:t>
            </a:fld>
            <a:endParaRPr lang="en-US"/>
          </a:p>
        </p:txBody>
      </p:sp>
    </p:spTree>
    <p:extLst>
      <p:ext uri="{BB962C8B-B14F-4D97-AF65-F5344CB8AC3E}">
        <p14:creationId xmlns:p14="http://schemas.microsoft.com/office/powerpoint/2010/main" val="23602370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normAutofit fontScale="90000"/>
          </a:bodyPr>
          <a:lstStyle/>
          <a:p>
            <a:r>
              <a:rPr lang="en-US"/>
              <a:t>Optical character recognition (OCR)</a:t>
            </a:r>
          </a:p>
        </p:txBody>
      </p:sp>
      <p:pic>
        <p:nvPicPr>
          <p:cNvPr id="414723" name="Picture 3" descr="asamples"/>
          <p:cNvPicPr>
            <a:picLocks noChangeAspect="1" noChangeArrowheads="1" noCrop="1"/>
          </p:cNvPicPr>
          <p:nvPr/>
        </p:nvPicPr>
        <p:blipFill>
          <a:blip r:embed="rId2"/>
          <a:srcRect/>
          <a:stretch>
            <a:fillRect/>
          </a:stretch>
        </p:blipFill>
        <p:spPr bwMode="auto">
          <a:xfrm>
            <a:off x="609600" y="2690813"/>
            <a:ext cx="3657600" cy="2286000"/>
          </a:xfrm>
          <a:prstGeom prst="rect">
            <a:avLst/>
          </a:prstGeom>
          <a:noFill/>
        </p:spPr>
      </p:pic>
      <p:sp>
        <p:nvSpPr>
          <p:cNvPr id="414724" name="Text Box 4"/>
          <p:cNvSpPr txBox="1">
            <a:spLocks noChangeArrowheads="1"/>
          </p:cNvSpPr>
          <p:nvPr/>
        </p:nvSpPr>
        <p:spPr bwMode="auto">
          <a:xfrm>
            <a:off x="685800" y="5362575"/>
            <a:ext cx="3379788" cy="581025"/>
          </a:xfrm>
          <a:prstGeom prst="rect">
            <a:avLst/>
          </a:prstGeom>
          <a:noFill/>
          <a:ln w="9525">
            <a:noFill/>
            <a:miter lim="800000"/>
            <a:headEnd/>
            <a:tailEnd/>
          </a:ln>
          <a:effectLst/>
        </p:spPr>
        <p:txBody>
          <a:bodyPr wrap="none">
            <a:spAutoFit/>
          </a:bodyPr>
          <a:lstStyle/>
          <a:p>
            <a:pPr algn="ctr"/>
            <a:r>
              <a:rPr lang="en-US" sz="1600">
                <a:latin typeface="Arial" charset="0"/>
              </a:rPr>
              <a:t>Digit recognition, AT&amp;T labs</a:t>
            </a:r>
          </a:p>
          <a:p>
            <a:pPr algn="ctr"/>
            <a:r>
              <a:rPr lang="en-US" sz="1600">
                <a:latin typeface="Arial" charset="0"/>
                <a:hlinkClick r:id="rId3"/>
              </a:rPr>
              <a:t>http://www.research.att.com/~yann</a:t>
            </a:r>
            <a:r>
              <a:rPr lang="en-US" sz="1600">
                <a:latin typeface="Arial" charset="0"/>
              </a:rPr>
              <a:t>/</a:t>
            </a:r>
          </a:p>
        </p:txBody>
      </p:sp>
      <p:sp>
        <p:nvSpPr>
          <p:cNvPr id="414725" name="Rectangle 5"/>
          <p:cNvSpPr>
            <a:spLocks noChangeArrowheads="1"/>
          </p:cNvSpPr>
          <p:nvPr/>
        </p:nvSpPr>
        <p:spPr bwMode="auto">
          <a:xfrm>
            <a:off x="609600" y="1524000"/>
            <a:ext cx="7772400" cy="4953000"/>
          </a:xfrm>
          <a:prstGeom prst="rect">
            <a:avLst/>
          </a:prstGeom>
          <a:noFill/>
          <a:ln w="9525">
            <a:noFill/>
            <a:miter lim="800000"/>
            <a:headEnd/>
            <a:tailEnd/>
          </a:ln>
          <a:effectLst/>
        </p:spPr>
        <p:txBody>
          <a:bodyPr/>
          <a:lstStyle/>
          <a:p>
            <a:pPr marL="342900" indent="-342900">
              <a:spcBef>
                <a:spcPct val="20000"/>
              </a:spcBef>
            </a:pPr>
            <a:r>
              <a:rPr lang="en-US" sz="2800" dirty="0">
                <a:latin typeface="Arial" charset="0"/>
              </a:rPr>
              <a:t>Technology to convert scanned docs to text</a:t>
            </a:r>
          </a:p>
          <a:p>
            <a:pPr marL="742950" lvl="1" indent="-285750">
              <a:spcBef>
                <a:spcPct val="20000"/>
              </a:spcBef>
              <a:buFontTx/>
              <a:buChar char="•"/>
            </a:pPr>
            <a:r>
              <a:rPr lang="en-US" sz="2000" dirty="0">
                <a:latin typeface="Arial" charset="0"/>
              </a:rPr>
              <a:t>If you have a scanner, it probably came with OCR software</a:t>
            </a:r>
          </a:p>
          <a:p>
            <a:pPr marL="342900" indent="-342900">
              <a:spcBef>
                <a:spcPct val="20000"/>
              </a:spcBef>
            </a:pPr>
            <a:endParaRPr lang="en-US" sz="2800" dirty="0">
              <a:latin typeface="Arial" charset="0"/>
            </a:endParaRPr>
          </a:p>
        </p:txBody>
      </p:sp>
      <p:pic>
        <p:nvPicPr>
          <p:cNvPr id="414726" name="Picture 6" descr="California_license_plate_ANPR"/>
          <p:cNvPicPr>
            <a:picLocks noChangeAspect="1" noChangeArrowheads="1"/>
          </p:cNvPicPr>
          <p:nvPr/>
        </p:nvPicPr>
        <p:blipFill>
          <a:blip r:embed="rId4"/>
          <a:srcRect/>
          <a:stretch>
            <a:fillRect/>
          </a:stretch>
        </p:blipFill>
        <p:spPr bwMode="auto">
          <a:xfrm>
            <a:off x="4876800" y="2419350"/>
            <a:ext cx="3581400" cy="2762250"/>
          </a:xfrm>
          <a:prstGeom prst="rect">
            <a:avLst/>
          </a:prstGeom>
          <a:noFill/>
        </p:spPr>
      </p:pic>
      <p:sp>
        <p:nvSpPr>
          <p:cNvPr id="414727" name="Text Box 7"/>
          <p:cNvSpPr txBox="1">
            <a:spLocks noChangeArrowheads="1"/>
          </p:cNvSpPr>
          <p:nvPr/>
        </p:nvSpPr>
        <p:spPr bwMode="auto">
          <a:xfrm>
            <a:off x="4511675" y="5362575"/>
            <a:ext cx="4513263" cy="701675"/>
          </a:xfrm>
          <a:prstGeom prst="rect">
            <a:avLst/>
          </a:prstGeom>
          <a:noFill/>
          <a:ln w="9525">
            <a:noFill/>
            <a:miter lim="800000"/>
            <a:headEnd/>
            <a:tailEnd/>
          </a:ln>
          <a:effectLst/>
        </p:spPr>
        <p:txBody>
          <a:bodyPr wrap="none">
            <a:spAutoFit/>
          </a:bodyPr>
          <a:lstStyle/>
          <a:p>
            <a:pPr algn="ctr"/>
            <a:r>
              <a:rPr lang="en-US" sz="1600" dirty="0">
                <a:latin typeface="Arial" charset="0"/>
              </a:rPr>
              <a:t>License plate readers</a:t>
            </a:r>
          </a:p>
          <a:p>
            <a:pPr algn="ctr"/>
            <a:r>
              <a:rPr lang="en-US" sz="1200" dirty="0">
                <a:latin typeface="Arial" charset="0"/>
                <a:hlinkClick r:id="rId5"/>
              </a:rPr>
              <a:t>http://en.wikipedia.org/wiki/Automatic_number_plate_recognition</a:t>
            </a:r>
            <a:endParaRPr lang="en-US" sz="1200" dirty="0">
              <a:latin typeface="Arial" charset="0"/>
            </a:endParaRPr>
          </a:p>
          <a:p>
            <a:pPr algn="ctr"/>
            <a:endParaRPr lang="en-US" sz="1200" dirty="0">
              <a:latin typeface="Arial" charset="0"/>
            </a:endParaRPr>
          </a:p>
        </p:txBody>
      </p:sp>
      <p:sp>
        <p:nvSpPr>
          <p:cNvPr id="2" name="Footer Placeholder 1"/>
          <p:cNvSpPr>
            <a:spLocks noGrp="1"/>
          </p:cNvSpPr>
          <p:nvPr>
            <p:ph type="ftr" sz="quarter" idx="11"/>
          </p:nvPr>
        </p:nvSpPr>
        <p:spPr/>
        <p:txBody>
          <a:bodyPr/>
          <a:lstStyle/>
          <a:p>
            <a:pPr>
              <a:defRPr/>
            </a:pPr>
            <a:r>
              <a:rPr lang="en-US" smtClean="0"/>
              <a:t>T. Informatika, VK_01</a:t>
            </a:r>
            <a:endParaRPr lang="en-US"/>
          </a:p>
        </p:txBody>
      </p:sp>
      <p:sp>
        <p:nvSpPr>
          <p:cNvPr id="3" name="Slide Number Placeholder 2"/>
          <p:cNvSpPr>
            <a:spLocks noGrp="1"/>
          </p:cNvSpPr>
          <p:nvPr>
            <p:ph type="sldNum" sz="quarter" idx="12"/>
          </p:nvPr>
        </p:nvSpPr>
        <p:spPr/>
        <p:txBody>
          <a:bodyPr/>
          <a:lstStyle/>
          <a:p>
            <a:pPr>
              <a:defRPr/>
            </a:pPr>
            <a:fld id="{4EAE6397-7646-4CA5-A573-2B0D9CC40C30}" type="slidenum">
              <a:rPr lang="en-US" smtClean="0"/>
              <a:pPr>
                <a:defRPr/>
              </a:pPr>
              <a:t>10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Rectangle 3"/>
          <p:cNvSpPr>
            <a:spLocks noGrp="1" noChangeArrowheads="1"/>
          </p:cNvSpPr>
          <p:nvPr>
            <p:ph idx="1"/>
          </p:nvPr>
        </p:nvSpPr>
        <p:spPr>
          <a:xfrm>
            <a:off x="685800" y="4876800"/>
            <a:ext cx="7772400" cy="1295400"/>
          </a:xfrm>
        </p:spPr>
        <p:txBody>
          <a:bodyPr>
            <a:normAutofit/>
          </a:bodyPr>
          <a:lstStyle/>
          <a:p>
            <a:r>
              <a:rPr lang="en-US"/>
              <a:t>Many new digital cameras now detect faces</a:t>
            </a:r>
          </a:p>
          <a:p>
            <a:pPr lvl="1"/>
            <a:r>
              <a:rPr lang="en-US"/>
              <a:t>Canon, Sony, Fuji, …</a:t>
            </a:r>
          </a:p>
          <a:p>
            <a:pPr lvl="1">
              <a:buFontTx/>
              <a:buNone/>
            </a:pPr>
            <a:endParaRPr lang="en-US"/>
          </a:p>
        </p:txBody>
      </p:sp>
      <p:sp>
        <p:nvSpPr>
          <p:cNvPr id="390146" name="Rectangle 2"/>
          <p:cNvSpPr>
            <a:spLocks noGrp="1" noChangeArrowheads="1"/>
          </p:cNvSpPr>
          <p:nvPr>
            <p:ph type="title"/>
          </p:nvPr>
        </p:nvSpPr>
        <p:spPr/>
        <p:txBody>
          <a:bodyPr/>
          <a:lstStyle/>
          <a:p>
            <a:r>
              <a:rPr lang="en-US"/>
              <a:t>Face detection</a:t>
            </a:r>
          </a:p>
        </p:txBody>
      </p:sp>
      <p:pic>
        <p:nvPicPr>
          <p:cNvPr id="390149" name="Picture 5" descr="tested_485"/>
          <p:cNvPicPr>
            <a:picLocks noChangeAspect="1" noChangeArrowheads="1"/>
          </p:cNvPicPr>
          <p:nvPr/>
        </p:nvPicPr>
        <p:blipFill>
          <a:blip r:embed="rId3"/>
          <a:srcRect/>
          <a:stretch>
            <a:fillRect/>
          </a:stretch>
        </p:blipFill>
        <p:spPr bwMode="auto">
          <a:xfrm>
            <a:off x="2262188" y="1371600"/>
            <a:ext cx="4619625" cy="3124200"/>
          </a:xfrm>
          <a:prstGeom prst="rect">
            <a:avLst/>
          </a:prstGeom>
          <a:noFill/>
        </p:spPr>
      </p:pic>
      <p:sp>
        <p:nvSpPr>
          <p:cNvPr id="2" name="Footer Placeholder 1"/>
          <p:cNvSpPr>
            <a:spLocks noGrp="1"/>
          </p:cNvSpPr>
          <p:nvPr>
            <p:ph type="ftr" sz="quarter" idx="11"/>
          </p:nvPr>
        </p:nvSpPr>
        <p:spPr/>
        <p:txBody>
          <a:bodyPr/>
          <a:lstStyle/>
          <a:p>
            <a:pPr>
              <a:defRPr/>
            </a:pPr>
            <a:r>
              <a:rPr lang="en-US" smtClean="0"/>
              <a:t>T. Informatika, VK_01</a:t>
            </a:r>
            <a:endParaRPr lang="en-US"/>
          </a:p>
        </p:txBody>
      </p:sp>
      <p:sp>
        <p:nvSpPr>
          <p:cNvPr id="3" name="Slide Number Placeholder 2"/>
          <p:cNvSpPr>
            <a:spLocks noGrp="1"/>
          </p:cNvSpPr>
          <p:nvPr>
            <p:ph type="sldNum" sz="quarter" idx="12"/>
          </p:nvPr>
        </p:nvSpPr>
        <p:spPr/>
        <p:txBody>
          <a:bodyPr/>
          <a:lstStyle/>
          <a:p>
            <a:pPr>
              <a:defRPr/>
            </a:pPr>
            <a:fld id="{9C2D7214-8DF7-4D20-AC53-9F4D8F3225C9}" type="slidenum">
              <a:rPr lang="en-US" smtClean="0"/>
              <a:pPr>
                <a:defRPr/>
              </a:pPr>
              <a:t>11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t>Smile detection?</a:t>
            </a:r>
          </a:p>
        </p:txBody>
      </p:sp>
      <p:pic>
        <p:nvPicPr>
          <p:cNvPr id="391174" name="Picture 6"/>
          <p:cNvPicPr>
            <a:picLocks noChangeAspect="1" noChangeArrowheads="1"/>
          </p:cNvPicPr>
          <p:nvPr/>
        </p:nvPicPr>
        <p:blipFill>
          <a:blip r:embed="rId2"/>
          <a:srcRect/>
          <a:stretch>
            <a:fillRect/>
          </a:stretch>
        </p:blipFill>
        <p:spPr bwMode="auto">
          <a:xfrm>
            <a:off x="849313" y="2170113"/>
            <a:ext cx="7443787" cy="3240087"/>
          </a:xfrm>
          <a:prstGeom prst="rect">
            <a:avLst/>
          </a:prstGeom>
          <a:noFill/>
          <a:ln w="9525">
            <a:noFill/>
            <a:miter lim="800000"/>
            <a:headEnd/>
            <a:tailEnd/>
          </a:ln>
          <a:effectLst/>
        </p:spPr>
      </p:pic>
      <p:pic>
        <p:nvPicPr>
          <p:cNvPr id="391175" name="Picture 7"/>
          <p:cNvPicPr>
            <a:picLocks noChangeAspect="1" noChangeArrowheads="1"/>
          </p:cNvPicPr>
          <p:nvPr/>
        </p:nvPicPr>
        <p:blipFill>
          <a:blip r:embed="rId3"/>
          <a:srcRect/>
          <a:stretch>
            <a:fillRect/>
          </a:stretch>
        </p:blipFill>
        <p:spPr bwMode="auto">
          <a:xfrm>
            <a:off x="838200" y="1143000"/>
            <a:ext cx="7467600" cy="1050925"/>
          </a:xfrm>
          <a:prstGeom prst="rect">
            <a:avLst/>
          </a:prstGeom>
          <a:noFill/>
          <a:ln w="9525">
            <a:noFill/>
            <a:miter lim="800000"/>
            <a:headEnd/>
            <a:tailEnd/>
          </a:ln>
          <a:effectLst/>
        </p:spPr>
      </p:pic>
      <p:sp>
        <p:nvSpPr>
          <p:cNvPr id="391176" name="Rectangle 8"/>
          <p:cNvSpPr>
            <a:spLocks noChangeArrowheads="1"/>
          </p:cNvSpPr>
          <p:nvPr/>
        </p:nvSpPr>
        <p:spPr bwMode="auto">
          <a:xfrm>
            <a:off x="2051050" y="6278563"/>
            <a:ext cx="4730750" cy="396875"/>
          </a:xfrm>
          <a:prstGeom prst="rect">
            <a:avLst/>
          </a:prstGeom>
          <a:noFill/>
          <a:ln w="9525">
            <a:noFill/>
            <a:miter lim="800000"/>
            <a:headEnd/>
            <a:tailEnd/>
          </a:ln>
          <a:effectLst/>
        </p:spPr>
        <p:txBody>
          <a:bodyPr wrap="none" anchor="ctr">
            <a:spAutoFit/>
          </a:bodyPr>
          <a:lstStyle/>
          <a:p>
            <a:r>
              <a:rPr lang="en-US" sz="2000">
                <a:hlinkClick r:id="rId4"/>
              </a:rPr>
              <a:t>Sony Cyber-shot® T70 Digital Still Camera </a:t>
            </a:r>
            <a:endParaRPr lang="en-US" sz="2000"/>
          </a:p>
        </p:txBody>
      </p:sp>
      <p:sp>
        <p:nvSpPr>
          <p:cNvPr id="2" name="Footer Placeholder 1"/>
          <p:cNvSpPr>
            <a:spLocks noGrp="1"/>
          </p:cNvSpPr>
          <p:nvPr>
            <p:ph type="ftr" sz="quarter" idx="11"/>
          </p:nvPr>
        </p:nvSpPr>
        <p:spPr/>
        <p:txBody>
          <a:bodyPr/>
          <a:lstStyle/>
          <a:p>
            <a:pPr>
              <a:defRPr/>
            </a:pPr>
            <a:r>
              <a:rPr lang="en-US" smtClean="0"/>
              <a:t>T. Informatika, VK_01</a:t>
            </a:r>
            <a:endParaRPr lang="en-US"/>
          </a:p>
        </p:txBody>
      </p:sp>
      <p:sp>
        <p:nvSpPr>
          <p:cNvPr id="3" name="Slide Number Placeholder 2"/>
          <p:cNvSpPr>
            <a:spLocks noGrp="1"/>
          </p:cNvSpPr>
          <p:nvPr>
            <p:ph type="sldNum" sz="quarter" idx="12"/>
          </p:nvPr>
        </p:nvSpPr>
        <p:spPr/>
        <p:txBody>
          <a:bodyPr/>
          <a:lstStyle/>
          <a:p>
            <a:pPr>
              <a:defRPr/>
            </a:pPr>
            <a:fld id="{9C2D7214-8DF7-4D20-AC53-9F4D8F3225C9}" type="slidenum">
              <a:rPr lang="en-US" smtClean="0"/>
              <a:pPr>
                <a:defRPr/>
              </a:pPr>
              <a:t>12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normAutofit fontScale="90000"/>
          </a:bodyPr>
          <a:lstStyle/>
          <a:p>
            <a:r>
              <a:rPr lang="en-US"/>
              <a:t>Object recognition (in supermarkets)</a:t>
            </a:r>
          </a:p>
        </p:txBody>
      </p:sp>
      <p:pic>
        <p:nvPicPr>
          <p:cNvPr id="401413" name="Picture 5" descr="Detection of Bottom of the Cart Loss in Retail Checkout"/>
          <p:cNvPicPr>
            <a:picLocks noChangeAspect="1" noChangeArrowheads="1"/>
          </p:cNvPicPr>
          <p:nvPr/>
        </p:nvPicPr>
        <p:blipFill>
          <a:blip r:embed="rId2"/>
          <a:srcRect/>
          <a:stretch>
            <a:fillRect/>
          </a:stretch>
        </p:blipFill>
        <p:spPr bwMode="auto">
          <a:xfrm>
            <a:off x="3352800" y="1447800"/>
            <a:ext cx="2774950" cy="3295650"/>
          </a:xfrm>
          <a:prstGeom prst="rect">
            <a:avLst/>
          </a:prstGeom>
          <a:noFill/>
        </p:spPr>
      </p:pic>
      <p:sp>
        <p:nvSpPr>
          <p:cNvPr id="401414" name="Rectangle 6"/>
          <p:cNvSpPr>
            <a:spLocks noChangeArrowheads="1"/>
          </p:cNvSpPr>
          <p:nvPr/>
        </p:nvSpPr>
        <p:spPr bwMode="auto">
          <a:xfrm>
            <a:off x="1492250" y="4872038"/>
            <a:ext cx="6737350" cy="1558925"/>
          </a:xfrm>
          <a:prstGeom prst="rect">
            <a:avLst/>
          </a:prstGeom>
          <a:noFill/>
          <a:ln w="9525">
            <a:noFill/>
            <a:miter lim="800000"/>
            <a:headEnd/>
            <a:tailEnd/>
          </a:ln>
          <a:effectLst/>
        </p:spPr>
        <p:txBody>
          <a:bodyPr anchor="ctr">
            <a:spAutoFit/>
          </a:bodyPr>
          <a:lstStyle/>
          <a:p>
            <a:r>
              <a:rPr lang="en-US" sz="1600" dirty="0" err="1">
                <a:hlinkClick r:id="rId3"/>
              </a:rPr>
              <a:t>LaneHawk</a:t>
            </a:r>
            <a:r>
              <a:rPr lang="en-US" sz="1600" dirty="0">
                <a:hlinkClick r:id="rId3"/>
              </a:rPr>
              <a:t> by </a:t>
            </a:r>
            <a:r>
              <a:rPr lang="en-US" sz="1600" dirty="0" err="1">
                <a:hlinkClick r:id="rId3"/>
              </a:rPr>
              <a:t>EvolutionRobotics</a:t>
            </a:r>
            <a:endParaRPr lang="en-US" sz="1600" dirty="0"/>
          </a:p>
          <a:p>
            <a:r>
              <a:rPr lang="en-US" sz="1600" dirty="0"/>
              <a:t>“A smart camera is flush-mounted in the checkout lane, continuously watching for items. When an item is detected and recognized, the cashier verifies the quantity of items that were found under the basket, and continues to close the transaction. The item can remain under the basket, and with </a:t>
            </a:r>
            <a:r>
              <a:rPr lang="en-US" sz="1600" dirty="0" err="1"/>
              <a:t>LaneHawk,you</a:t>
            </a:r>
            <a:r>
              <a:rPr lang="en-US" sz="1600" dirty="0"/>
              <a:t> are assured to get paid for it… “</a:t>
            </a:r>
          </a:p>
        </p:txBody>
      </p:sp>
      <p:sp>
        <p:nvSpPr>
          <p:cNvPr id="2" name="Footer Placeholder 1"/>
          <p:cNvSpPr>
            <a:spLocks noGrp="1"/>
          </p:cNvSpPr>
          <p:nvPr>
            <p:ph type="ftr" sz="quarter" idx="11"/>
          </p:nvPr>
        </p:nvSpPr>
        <p:spPr/>
        <p:txBody>
          <a:bodyPr/>
          <a:lstStyle/>
          <a:p>
            <a:pPr>
              <a:defRPr/>
            </a:pPr>
            <a:r>
              <a:rPr lang="en-US" smtClean="0"/>
              <a:t>T. Informatika, VK_01</a:t>
            </a:r>
            <a:endParaRPr lang="en-US"/>
          </a:p>
        </p:txBody>
      </p:sp>
      <p:sp>
        <p:nvSpPr>
          <p:cNvPr id="3" name="Slide Number Placeholder 2"/>
          <p:cNvSpPr>
            <a:spLocks noGrp="1"/>
          </p:cNvSpPr>
          <p:nvPr>
            <p:ph type="sldNum" sz="quarter" idx="12"/>
          </p:nvPr>
        </p:nvSpPr>
        <p:spPr/>
        <p:txBody>
          <a:bodyPr/>
          <a:lstStyle/>
          <a:p>
            <a:pPr>
              <a:defRPr/>
            </a:pPr>
            <a:fld id="{9C2D7214-8DF7-4D20-AC53-9F4D8F3225C9}" type="slidenum">
              <a:rPr lang="en-US" smtClean="0"/>
              <a:pPr>
                <a:defRPr/>
              </a:pPr>
              <a:t>13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en-US"/>
              <a:t>Face recognition</a:t>
            </a:r>
          </a:p>
        </p:txBody>
      </p:sp>
      <p:pic>
        <p:nvPicPr>
          <p:cNvPr id="405520" name="Picture 16" descr="10"/>
          <p:cNvPicPr>
            <a:picLocks noChangeAspect="1" noChangeArrowheads="1"/>
          </p:cNvPicPr>
          <p:nvPr/>
        </p:nvPicPr>
        <p:blipFill>
          <a:blip r:embed="rId2"/>
          <a:srcRect/>
          <a:stretch>
            <a:fillRect/>
          </a:stretch>
        </p:blipFill>
        <p:spPr bwMode="auto">
          <a:xfrm>
            <a:off x="2681288" y="1066800"/>
            <a:ext cx="3517900" cy="5105400"/>
          </a:xfrm>
          <a:prstGeom prst="rect">
            <a:avLst/>
          </a:prstGeom>
          <a:noFill/>
        </p:spPr>
      </p:pic>
      <p:sp>
        <p:nvSpPr>
          <p:cNvPr id="405521" name="Rectangle 17"/>
          <p:cNvSpPr>
            <a:spLocks noChangeArrowheads="1"/>
          </p:cNvSpPr>
          <p:nvPr/>
        </p:nvSpPr>
        <p:spPr bwMode="auto">
          <a:xfrm>
            <a:off x="1066800" y="6248400"/>
            <a:ext cx="6737350" cy="457200"/>
          </a:xfrm>
          <a:prstGeom prst="rect">
            <a:avLst/>
          </a:prstGeom>
          <a:noFill/>
          <a:ln w="9525">
            <a:noFill/>
            <a:miter lim="800000"/>
            <a:headEnd/>
            <a:tailEnd/>
          </a:ln>
          <a:effectLst/>
        </p:spPr>
        <p:txBody>
          <a:bodyPr anchor="ctr">
            <a:spAutoFit/>
          </a:bodyPr>
          <a:lstStyle/>
          <a:p>
            <a:pPr algn="ctr"/>
            <a:r>
              <a:rPr lang="en-US">
                <a:latin typeface="Arial" charset="0"/>
              </a:rPr>
              <a:t>Who is she? </a:t>
            </a:r>
          </a:p>
        </p:txBody>
      </p:sp>
      <p:sp>
        <p:nvSpPr>
          <p:cNvPr id="2" name="Footer Placeholder 1"/>
          <p:cNvSpPr>
            <a:spLocks noGrp="1"/>
          </p:cNvSpPr>
          <p:nvPr>
            <p:ph type="ftr" sz="quarter" idx="11"/>
          </p:nvPr>
        </p:nvSpPr>
        <p:spPr/>
        <p:txBody>
          <a:bodyPr/>
          <a:lstStyle/>
          <a:p>
            <a:pPr>
              <a:defRPr/>
            </a:pPr>
            <a:r>
              <a:rPr lang="en-US" smtClean="0"/>
              <a:t>T. Informatika, VK_01</a:t>
            </a:r>
            <a:endParaRPr lang="en-US"/>
          </a:p>
        </p:txBody>
      </p:sp>
      <p:sp>
        <p:nvSpPr>
          <p:cNvPr id="3" name="Slide Number Placeholder 2"/>
          <p:cNvSpPr>
            <a:spLocks noGrp="1"/>
          </p:cNvSpPr>
          <p:nvPr>
            <p:ph type="sldNum" sz="quarter" idx="12"/>
          </p:nvPr>
        </p:nvSpPr>
        <p:spPr/>
        <p:txBody>
          <a:bodyPr/>
          <a:lstStyle/>
          <a:p>
            <a:pPr>
              <a:defRPr/>
            </a:pPr>
            <a:fld id="{9C2D7214-8DF7-4D20-AC53-9F4D8F3225C9}" type="slidenum">
              <a:rPr lang="en-US" smtClean="0"/>
              <a:pPr>
                <a:defRPr/>
              </a:pPr>
              <a:t>14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457200" y="0"/>
            <a:ext cx="8229600" cy="1143000"/>
          </a:xfrm>
        </p:spPr>
        <p:txBody>
          <a:bodyPr/>
          <a:lstStyle/>
          <a:p>
            <a:r>
              <a:rPr lang="en-US" dirty="0"/>
              <a:t>Vision-based biometrics</a:t>
            </a:r>
          </a:p>
        </p:txBody>
      </p:sp>
      <p:pic>
        <p:nvPicPr>
          <p:cNvPr id="413699" name="Picture 3" descr="youngProcessedR"/>
          <p:cNvPicPr>
            <a:picLocks noChangeAspect="1" noChangeArrowheads="1"/>
          </p:cNvPicPr>
          <p:nvPr/>
        </p:nvPicPr>
        <p:blipFill>
          <a:blip r:embed="rId2"/>
          <a:srcRect/>
          <a:stretch>
            <a:fillRect/>
          </a:stretch>
        </p:blipFill>
        <p:spPr bwMode="auto">
          <a:xfrm>
            <a:off x="914400" y="4362450"/>
            <a:ext cx="3124200" cy="2343150"/>
          </a:xfrm>
          <a:prstGeom prst="rect">
            <a:avLst/>
          </a:prstGeom>
          <a:noFill/>
        </p:spPr>
      </p:pic>
      <p:pic>
        <p:nvPicPr>
          <p:cNvPr id="413700" name="Picture 4" descr="matched2002_R"/>
          <p:cNvPicPr>
            <a:picLocks noChangeAspect="1" noChangeArrowheads="1"/>
          </p:cNvPicPr>
          <p:nvPr/>
        </p:nvPicPr>
        <p:blipFill>
          <a:blip r:embed="rId3"/>
          <a:srcRect/>
          <a:stretch>
            <a:fillRect/>
          </a:stretch>
        </p:blipFill>
        <p:spPr bwMode="auto">
          <a:xfrm>
            <a:off x="5257800" y="4362450"/>
            <a:ext cx="3124200" cy="2343150"/>
          </a:xfrm>
          <a:prstGeom prst="rect">
            <a:avLst/>
          </a:prstGeom>
          <a:noFill/>
        </p:spPr>
      </p:pic>
      <p:pic>
        <p:nvPicPr>
          <p:cNvPr id="413701" name="Picture 5" descr="afghanportraits"/>
          <p:cNvPicPr>
            <a:picLocks noChangeAspect="1" noChangeArrowheads="1"/>
          </p:cNvPicPr>
          <p:nvPr/>
        </p:nvPicPr>
        <p:blipFill>
          <a:blip r:embed="rId4"/>
          <a:srcRect/>
          <a:stretch>
            <a:fillRect/>
          </a:stretch>
        </p:blipFill>
        <p:spPr bwMode="auto">
          <a:xfrm>
            <a:off x="2667000" y="990600"/>
            <a:ext cx="3810000" cy="2847975"/>
          </a:xfrm>
          <a:prstGeom prst="rect">
            <a:avLst/>
          </a:prstGeom>
          <a:noFill/>
        </p:spPr>
      </p:pic>
      <p:sp>
        <p:nvSpPr>
          <p:cNvPr id="413702" name="Rectangle 6"/>
          <p:cNvSpPr>
            <a:spLocks noChangeArrowheads="1"/>
          </p:cNvSpPr>
          <p:nvPr/>
        </p:nvSpPr>
        <p:spPr bwMode="auto">
          <a:xfrm>
            <a:off x="1492250" y="3886200"/>
            <a:ext cx="6737350" cy="336550"/>
          </a:xfrm>
          <a:prstGeom prst="rect">
            <a:avLst/>
          </a:prstGeom>
          <a:noFill/>
          <a:ln w="9525">
            <a:noFill/>
            <a:miter lim="800000"/>
            <a:headEnd/>
            <a:tailEnd/>
          </a:ln>
          <a:effectLst/>
        </p:spPr>
        <p:txBody>
          <a:bodyPr anchor="ctr">
            <a:spAutoFit/>
          </a:bodyPr>
          <a:lstStyle/>
          <a:p>
            <a:pPr algn="ctr"/>
            <a:r>
              <a:rPr lang="en-US" sz="1600">
                <a:latin typeface="Arial" charset="0"/>
              </a:rPr>
              <a:t>“</a:t>
            </a:r>
            <a:r>
              <a:rPr lang="en-US" sz="1600" i="1">
                <a:latin typeface="Arial" charset="0"/>
              </a:rPr>
              <a:t>How the Afghan Girl was Identified by Her Iris Patterns</a:t>
            </a:r>
            <a:r>
              <a:rPr lang="en-US" sz="1600">
                <a:latin typeface="Arial" charset="0"/>
              </a:rPr>
              <a:t>”  Read the </a:t>
            </a:r>
            <a:r>
              <a:rPr lang="en-US" sz="1600">
                <a:latin typeface="Arial" charset="0"/>
                <a:hlinkClick r:id="rId5"/>
              </a:rPr>
              <a:t>story </a:t>
            </a:r>
            <a:endParaRPr lang="en-US" sz="1600">
              <a:latin typeface="Arial" charset="0"/>
            </a:endParaRPr>
          </a:p>
        </p:txBody>
      </p:sp>
      <p:sp>
        <p:nvSpPr>
          <p:cNvPr id="2" name="Footer Placeholder 1"/>
          <p:cNvSpPr>
            <a:spLocks noGrp="1"/>
          </p:cNvSpPr>
          <p:nvPr>
            <p:ph type="ftr" sz="quarter" idx="11"/>
          </p:nvPr>
        </p:nvSpPr>
        <p:spPr/>
        <p:txBody>
          <a:bodyPr/>
          <a:lstStyle/>
          <a:p>
            <a:pPr>
              <a:defRPr/>
            </a:pPr>
            <a:r>
              <a:rPr lang="en-US" smtClean="0"/>
              <a:t>T. Informatika, VK_01</a:t>
            </a:r>
            <a:endParaRPr lang="en-US"/>
          </a:p>
        </p:txBody>
      </p:sp>
      <p:sp>
        <p:nvSpPr>
          <p:cNvPr id="3" name="Slide Number Placeholder 2"/>
          <p:cNvSpPr>
            <a:spLocks noGrp="1"/>
          </p:cNvSpPr>
          <p:nvPr>
            <p:ph type="sldNum" sz="quarter" idx="12"/>
          </p:nvPr>
        </p:nvSpPr>
        <p:spPr/>
        <p:txBody>
          <a:bodyPr/>
          <a:lstStyle/>
          <a:p>
            <a:pPr>
              <a:defRPr/>
            </a:pPr>
            <a:fld id="{9C2D7214-8DF7-4D20-AC53-9F4D8F3225C9}" type="slidenum">
              <a:rPr lang="en-US" smtClean="0"/>
              <a:pPr>
                <a:defRPr/>
              </a:pPr>
              <a:t>15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a:t>Login without a password…</a:t>
            </a:r>
          </a:p>
        </p:txBody>
      </p:sp>
      <p:pic>
        <p:nvPicPr>
          <p:cNvPr id="406532" name="Picture 4" descr="XM Micro Biometric Fingerprint Mouse"/>
          <p:cNvPicPr>
            <a:picLocks noChangeAspect="1" noChangeArrowheads="1"/>
          </p:cNvPicPr>
          <p:nvPr/>
        </p:nvPicPr>
        <p:blipFill>
          <a:blip r:embed="rId2"/>
          <a:srcRect/>
          <a:stretch>
            <a:fillRect/>
          </a:stretch>
        </p:blipFill>
        <p:spPr bwMode="auto">
          <a:xfrm>
            <a:off x="1825625" y="1600200"/>
            <a:ext cx="2136775" cy="3733800"/>
          </a:xfrm>
          <a:prstGeom prst="rect">
            <a:avLst/>
          </a:prstGeom>
          <a:noFill/>
        </p:spPr>
      </p:pic>
      <p:sp>
        <p:nvSpPr>
          <p:cNvPr id="406534" name="Rectangle 6"/>
          <p:cNvSpPr>
            <a:spLocks noChangeArrowheads="1"/>
          </p:cNvSpPr>
          <p:nvPr/>
        </p:nvSpPr>
        <p:spPr bwMode="auto">
          <a:xfrm>
            <a:off x="1524000" y="5410200"/>
            <a:ext cx="2514600" cy="825500"/>
          </a:xfrm>
          <a:prstGeom prst="rect">
            <a:avLst/>
          </a:prstGeom>
          <a:noFill/>
          <a:ln w="9525">
            <a:noFill/>
            <a:miter lim="800000"/>
            <a:headEnd/>
            <a:tailEnd/>
          </a:ln>
          <a:effectLst/>
        </p:spPr>
        <p:txBody>
          <a:bodyPr anchor="ctr">
            <a:spAutoFit/>
          </a:bodyPr>
          <a:lstStyle/>
          <a:p>
            <a:pPr algn="ctr"/>
            <a:r>
              <a:rPr lang="en-US" sz="1600">
                <a:latin typeface="Arial" charset="0"/>
              </a:rPr>
              <a:t>Fingerprint scanners on many new laptops, </a:t>
            </a:r>
            <a:br>
              <a:rPr lang="en-US" sz="1600">
                <a:latin typeface="Arial" charset="0"/>
              </a:rPr>
            </a:br>
            <a:r>
              <a:rPr lang="en-US" sz="1600">
                <a:latin typeface="Arial" charset="0"/>
              </a:rPr>
              <a:t>other devices</a:t>
            </a:r>
          </a:p>
        </p:txBody>
      </p:sp>
      <p:pic>
        <p:nvPicPr>
          <p:cNvPr id="406537" name="Picture 9" descr="FINGERPRINT"/>
          <p:cNvPicPr>
            <a:picLocks noChangeAspect="1" noChangeArrowheads="1"/>
          </p:cNvPicPr>
          <p:nvPr/>
        </p:nvPicPr>
        <p:blipFill>
          <a:blip r:embed="rId3"/>
          <a:srcRect/>
          <a:stretch>
            <a:fillRect/>
          </a:stretch>
        </p:blipFill>
        <p:spPr bwMode="auto">
          <a:xfrm>
            <a:off x="695325" y="3048000"/>
            <a:ext cx="1057275" cy="1524000"/>
          </a:xfrm>
          <a:prstGeom prst="rect">
            <a:avLst/>
          </a:prstGeom>
          <a:noFill/>
        </p:spPr>
      </p:pic>
      <p:pic>
        <p:nvPicPr>
          <p:cNvPr id="406539" name="Picture 11" descr="login_dialog"/>
          <p:cNvPicPr>
            <a:picLocks noChangeAspect="1" noChangeArrowheads="1"/>
          </p:cNvPicPr>
          <p:nvPr/>
        </p:nvPicPr>
        <p:blipFill>
          <a:blip r:embed="rId4"/>
          <a:srcRect/>
          <a:stretch>
            <a:fillRect/>
          </a:stretch>
        </p:blipFill>
        <p:spPr bwMode="auto">
          <a:xfrm>
            <a:off x="6400800" y="2679700"/>
            <a:ext cx="2209800" cy="2197100"/>
          </a:xfrm>
          <a:prstGeom prst="rect">
            <a:avLst/>
          </a:prstGeom>
          <a:noFill/>
        </p:spPr>
      </p:pic>
      <p:sp>
        <p:nvSpPr>
          <p:cNvPr id="406540" name="Rectangle 12"/>
          <p:cNvSpPr>
            <a:spLocks noChangeArrowheads="1"/>
          </p:cNvSpPr>
          <p:nvPr/>
        </p:nvSpPr>
        <p:spPr bwMode="auto">
          <a:xfrm>
            <a:off x="4953000" y="5287963"/>
            <a:ext cx="3581400" cy="1006475"/>
          </a:xfrm>
          <a:prstGeom prst="rect">
            <a:avLst/>
          </a:prstGeom>
          <a:noFill/>
          <a:ln w="9525">
            <a:noFill/>
            <a:miter lim="800000"/>
            <a:headEnd/>
            <a:tailEnd/>
          </a:ln>
          <a:effectLst/>
        </p:spPr>
        <p:txBody>
          <a:bodyPr anchor="ctr">
            <a:spAutoFit/>
          </a:bodyPr>
          <a:lstStyle/>
          <a:p>
            <a:pPr algn="ctr"/>
            <a:r>
              <a:rPr lang="en-US" sz="1600">
                <a:latin typeface="Arial" charset="0"/>
              </a:rPr>
              <a:t>Face recognition systems now beginning to appear more widely</a:t>
            </a:r>
            <a:br>
              <a:rPr lang="en-US" sz="1600">
                <a:latin typeface="Arial" charset="0"/>
              </a:rPr>
            </a:br>
            <a:r>
              <a:rPr lang="en-US" sz="1400">
                <a:latin typeface="Arial" charset="0"/>
                <a:hlinkClick r:id="rId5"/>
              </a:rPr>
              <a:t>http://www.sensiblevision.com/</a:t>
            </a:r>
            <a:endParaRPr lang="en-US" sz="1400">
              <a:latin typeface="Arial" charset="0"/>
            </a:endParaRPr>
          </a:p>
          <a:p>
            <a:pPr algn="ctr"/>
            <a:endParaRPr lang="en-US" sz="1400">
              <a:latin typeface="Arial" charset="0"/>
            </a:endParaRPr>
          </a:p>
        </p:txBody>
      </p:sp>
      <p:pic>
        <p:nvPicPr>
          <p:cNvPr id="406542" name="Picture 14" descr="woman_laptop"/>
          <p:cNvPicPr>
            <a:picLocks noChangeAspect="1" noChangeArrowheads="1"/>
          </p:cNvPicPr>
          <p:nvPr/>
        </p:nvPicPr>
        <p:blipFill>
          <a:blip r:embed="rId6"/>
          <a:srcRect/>
          <a:stretch>
            <a:fillRect/>
          </a:stretch>
        </p:blipFill>
        <p:spPr bwMode="auto">
          <a:xfrm>
            <a:off x="4533900" y="2933700"/>
            <a:ext cx="1714500" cy="1714500"/>
          </a:xfrm>
          <a:prstGeom prst="rect">
            <a:avLst/>
          </a:prstGeom>
          <a:noFill/>
        </p:spPr>
      </p:pic>
      <p:sp>
        <p:nvSpPr>
          <p:cNvPr id="2" name="Footer Placeholder 1"/>
          <p:cNvSpPr>
            <a:spLocks noGrp="1"/>
          </p:cNvSpPr>
          <p:nvPr>
            <p:ph type="ftr" sz="quarter" idx="11"/>
          </p:nvPr>
        </p:nvSpPr>
        <p:spPr/>
        <p:txBody>
          <a:bodyPr/>
          <a:lstStyle/>
          <a:p>
            <a:pPr>
              <a:defRPr/>
            </a:pPr>
            <a:r>
              <a:rPr lang="en-US" smtClean="0"/>
              <a:t>T. Informatika, VK_01</a:t>
            </a:r>
            <a:endParaRPr lang="en-US"/>
          </a:p>
        </p:txBody>
      </p:sp>
      <p:sp>
        <p:nvSpPr>
          <p:cNvPr id="3" name="Slide Number Placeholder 2"/>
          <p:cNvSpPr>
            <a:spLocks noGrp="1"/>
          </p:cNvSpPr>
          <p:nvPr>
            <p:ph type="sldNum" sz="quarter" idx="12"/>
          </p:nvPr>
        </p:nvSpPr>
        <p:spPr/>
        <p:txBody>
          <a:bodyPr/>
          <a:lstStyle/>
          <a:p>
            <a:pPr>
              <a:defRPr/>
            </a:pPr>
            <a:fld id="{9C2D7214-8DF7-4D20-AC53-9F4D8F3225C9}" type="slidenum">
              <a:rPr lang="en-US" smtClean="0"/>
              <a:pPr>
                <a:defRPr/>
              </a:pPr>
              <a:t>16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1" name="Rectangle 3"/>
          <p:cNvSpPr>
            <a:spLocks noGrp="1" noChangeArrowheads="1"/>
          </p:cNvSpPr>
          <p:nvPr>
            <p:ph idx="1"/>
          </p:nvPr>
        </p:nvSpPr>
        <p:spPr>
          <a:xfrm>
            <a:off x="685800" y="4495800"/>
            <a:ext cx="7772400" cy="1676400"/>
          </a:xfrm>
        </p:spPr>
        <p:txBody>
          <a:bodyPr/>
          <a:lstStyle/>
          <a:p>
            <a:r>
              <a:rPr lang="en-US"/>
              <a:t>This is becoming real:</a:t>
            </a:r>
          </a:p>
          <a:p>
            <a:pPr lvl="1"/>
            <a:r>
              <a:rPr lang="en-US"/>
              <a:t>                      Microsoft Research</a:t>
            </a:r>
          </a:p>
          <a:p>
            <a:pPr lvl="1"/>
            <a:r>
              <a:rPr lang="en-US">
                <a:hlinkClick r:id="rId2"/>
              </a:rPr>
              <a:t>Point &amp; Find</a:t>
            </a:r>
            <a:r>
              <a:rPr lang="en-US"/>
              <a:t>, </a:t>
            </a:r>
            <a:r>
              <a:rPr lang="en-US">
                <a:hlinkClick r:id="rId3"/>
              </a:rPr>
              <a:t>Nokia</a:t>
            </a:r>
            <a:endParaRPr lang="en-US"/>
          </a:p>
        </p:txBody>
      </p:sp>
      <p:sp>
        <p:nvSpPr>
          <p:cNvPr id="396290" name="Rectangle 2"/>
          <p:cNvSpPr>
            <a:spLocks noGrp="1" noChangeArrowheads="1"/>
          </p:cNvSpPr>
          <p:nvPr>
            <p:ph type="title"/>
          </p:nvPr>
        </p:nvSpPr>
        <p:spPr/>
        <p:txBody>
          <a:bodyPr>
            <a:normAutofit fontScale="90000"/>
          </a:bodyPr>
          <a:lstStyle/>
          <a:p>
            <a:r>
              <a:rPr lang="en-US" dirty="0"/>
              <a:t>Object recognition (in mobile phones)</a:t>
            </a:r>
          </a:p>
        </p:txBody>
      </p:sp>
      <p:pic>
        <p:nvPicPr>
          <p:cNvPr id="396293" name="Picture 5" descr="Smart Photos"/>
          <p:cNvPicPr>
            <a:picLocks noChangeAspect="1" noChangeArrowheads="1"/>
          </p:cNvPicPr>
          <p:nvPr/>
        </p:nvPicPr>
        <p:blipFill>
          <a:blip r:embed="rId4"/>
          <a:srcRect/>
          <a:stretch>
            <a:fillRect/>
          </a:stretch>
        </p:blipFill>
        <p:spPr bwMode="auto">
          <a:xfrm>
            <a:off x="1228725" y="1371600"/>
            <a:ext cx="6543675" cy="2776538"/>
          </a:xfrm>
          <a:prstGeom prst="rect">
            <a:avLst/>
          </a:prstGeom>
          <a:noFill/>
        </p:spPr>
      </p:pic>
      <p:pic>
        <p:nvPicPr>
          <p:cNvPr id="396295" name="Picture 7" descr="Lincolntitle0sm">
            <a:hlinkClick r:id="rId5"/>
          </p:cNvPr>
          <p:cNvPicPr>
            <a:picLocks noChangeAspect="1" noChangeArrowheads="1"/>
          </p:cNvPicPr>
          <p:nvPr/>
        </p:nvPicPr>
        <p:blipFill>
          <a:blip r:embed="rId6"/>
          <a:srcRect/>
          <a:stretch>
            <a:fillRect/>
          </a:stretch>
        </p:blipFill>
        <p:spPr bwMode="auto">
          <a:xfrm>
            <a:off x="1524000" y="4953000"/>
            <a:ext cx="1428750" cy="381000"/>
          </a:xfrm>
          <a:prstGeom prst="rect">
            <a:avLst/>
          </a:prstGeom>
          <a:noFill/>
        </p:spPr>
      </p:pic>
      <p:sp>
        <p:nvSpPr>
          <p:cNvPr id="2" name="Footer Placeholder 1"/>
          <p:cNvSpPr>
            <a:spLocks noGrp="1"/>
          </p:cNvSpPr>
          <p:nvPr>
            <p:ph type="ftr" sz="quarter" idx="11"/>
          </p:nvPr>
        </p:nvSpPr>
        <p:spPr/>
        <p:txBody>
          <a:bodyPr/>
          <a:lstStyle/>
          <a:p>
            <a:pPr>
              <a:defRPr/>
            </a:pPr>
            <a:r>
              <a:rPr lang="en-US" smtClean="0"/>
              <a:t>T. Informatika, VK_01</a:t>
            </a:r>
            <a:endParaRPr lang="en-US"/>
          </a:p>
        </p:txBody>
      </p:sp>
      <p:sp>
        <p:nvSpPr>
          <p:cNvPr id="3" name="Slide Number Placeholder 2"/>
          <p:cNvSpPr>
            <a:spLocks noGrp="1"/>
          </p:cNvSpPr>
          <p:nvPr>
            <p:ph type="sldNum" sz="quarter" idx="12"/>
          </p:nvPr>
        </p:nvSpPr>
        <p:spPr/>
        <p:txBody>
          <a:bodyPr/>
          <a:lstStyle/>
          <a:p>
            <a:pPr>
              <a:defRPr/>
            </a:pPr>
            <a:fld id="{9C2D7214-8DF7-4D20-AC53-9F4D8F3225C9}" type="slidenum">
              <a:rPr lang="en-US" smtClean="0"/>
              <a:pPr>
                <a:defRPr/>
              </a:pPr>
              <a:t>17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3"/>
          <p:cNvSpPr>
            <a:spLocks noGrp="1" noChangeArrowheads="1"/>
          </p:cNvSpPr>
          <p:nvPr>
            <p:ph idx="1"/>
          </p:nvPr>
        </p:nvSpPr>
        <p:spPr>
          <a:xfrm>
            <a:off x="685800" y="4876800"/>
            <a:ext cx="8077200" cy="1752600"/>
          </a:xfrm>
        </p:spPr>
        <p:txBody>
          <a:bodyPr>
            <a:normAutofit fontScale="92500" lnSpcReduction="10000"/>
          </a:bodyPr>
          <a:lstStyle/>
          <a:p>
            <a:r>
              <a:rPr lang="en-US" dirty="0" err="1">
                <a:hlinkClick r:id="rId2"/>
              </a:rPr>
              <a:t>Mobileye</a:t>
            </a:r>
            <a:endParaRPr lang="en-US" dirty="0"/>
          </a:p>
          <a:p>
            <a:pPr lvl="1"/>
            <a:r>
              <a:rPr lang="en-US" dirty="0"/>
              <a:t>Vision systems currently in high-end BMW, GM, Volvo models </a:t>
            </a:r>
          </a:p>
          <a:p>
            <a:pPr lvl="1"/>
            <a:r>
              <a:rPr lang="en-US" dirty="0"/>
              <a:t>By 2010:  70% of car manufacturers.</a:t>
            </a:r>
          </a:p>
          <a:p>
            <a:pPr lvl="1"/>
            <a:r>
              <a:rPr lang="en-US" dirty="0">
                <a:hlinkClick r:id="rId3" action="ppaction://hlinkfile"/>
              </a:rPr>
              <a:t>Video demo</a:t>
            </a:r>
            <a:endParaRPr lang="en-US" dirty="0"/>
          </a:p>
        </p:txBody>
      </p:sp>
      <p:sp>
        <p:nvSpPr>
          <p:cNvPr id="397314" name="Rectangle 2"/>
          <p:cNvSpPr>
            <a:spLocks noGrp="1" noChangeArrowheads="1"/>
          </p:cNvSpPr>
          <p:nvPr>
            <p:ph type="title"/>
          </p:nvPr>
        </p:nvSpPr>
        <p:spPr>
          <a:xfrm>
            <a:off x="457200" y="152400"/>
            <a:ext cx="8229600" cy="792162"/>
          </a:xfrm>
        </p:spPr>
        <p:txBody>
          <a:bodyPr/>
          <a:lstStyle/>
          <a:p>
            <a:r>
              <a:rPr lang="en-US" dirty="0"/>
              <a:t>Smart cars</a:t>
            </a:r>
          </a:p>
        </p:txBody>
      </p:sp>
      <p:pic>
        <p:nvPicPr>
          <p:cNvPr id="397318" name="Picture 6"/>
          <p:cNvPicPr>
            <a:picLocks noChangeAspect="1" noChangeArrowheads="1"/>
          </p:cNvPicPr>
          <p:nvPr/>
        </p:nvPicPr>
        <p:blipFill>
          <a:blip r:embed="rId4"/>
          <a:srcRect/>
          <a:stretch>
            <a:fillRect/>
          </a:stretch>
        </p:blipFill>
        <p:spPr bwMode="auto">
          <a:xfrm>
            <a:off x="904875" y="869950"/>
            <a:ext cx="7781925" cy="4006850"/>
          </a:xfrm>
          <a:prstGeom prst="rect">
            <a:avLst/>
          </a:prstGeom>
          <a:noFill/>
          <a:ln w="9525">
            <a:noFill/>
            <a:miter lim="800000"/>
            <a:headEnd/>
            <a:tailEnd/>
          </a:ln>
          <a:effectLst/>
        </p:spPr>
      </p:pic>
      <p:sp>
        <p:nvSpPr>
          <p:cNvPr id="397320" name="Text Box 8"/>
          <p:cNvSpPr txBox="1">
            <a:spLocks noChangeArrowheads="1"/>
          </p:cNvSpPr>
          <p:nvPr/>
        </p:nvSpPr>
        <p:spPr bwMode="auto">
          <a:xfrm>
            <a:off x="4572000" y="425450"/>
            <a:ext cx="3967163" cy="336550"/>
          </a:xfrm>
          <a:prstGeom prst="rect">
            <a:avLst/>
          </a:prstGeom>
          <a:noFill/>
          <a:ln w="9525">
            <a:noFill/>
            <a:miter lim="800000"/>
            <a:headEnd/>
            <a:tailEnd/>
          </a:ln>
          <a:effectLst/>
        </p:spPr>
        <p:txBody>
          <a:bodyPr wrap="none">
            <a:spAutoFit/>
          </a:bodyPr>
          <a:lstStyle/>
          <a:p>
            <a:pPr algn="ctr"/>
            <a:r>
              <a:rPr lang="en-US" sz="1600">
                <a:latin typeface="Arial" charset="0"/>
              </a:rPr>
              <a:t>Slide content courtesy of Amnon Shashua</a:t>
            </a:r>
          </a:p>
        </p:txBody>
      </p:sp>
      <p:sp>
        <p:nvSpPr>
          <p:cNvPr id="2" name="Footer Placeholder 1"/>
          <p:cNvSpPr>
            <a:spLocks noGrp="1"/>
          </p:cNvSpPr>
          <p:nvPr>
            <p:ph type="ftr" sz="quarter" idx="11"/>
          </p:nvPr>
        </p:nvSpPr>
        <p:spPr/>
        <p:txBody>
          <a:bodyPr/>
          <a:lstStyle/>
          <a:p>
            <a:pPr>
              <a:defRPr/>
            </a:pPr>
            <a:r>
              <a:rPr lang="en-US" smtClean="0"/>
              <a:t>T. Informatika, VK_01</a:t>
            </a:r>
            <a:endParaRPr lang="en-US"/>
          </a:p>
        </p:txBody>
      </p:sp>
      <p:sp>
        <p:nvSpPr>
          <p:cNvPr id="3" name="Slide Number Placeholder 2"/>
          <p:cNvSpPr>
            <a:spLocks noGrp="1"/>
          </p:cNvSpPr>
          <p:nvPr>
            <p:ph type="sldNum" sz="quarter" idx="12"/>
          </p:nvPr>
        </p:nvSpPr>
        <p:spPr/>
        <p:txBody>
          <a:bodyPr/>
          <a:lstStyle/>
          <a:p>
            <a:pPr>
              <a:defRPr/>
            </a:pPr>
            <a:fld id="{9C2D7214-8DF7-4D20-AC53-9F4D8F3225C9}" type="slidenum">
              <a:rPr lang="en-US" smtClean="0"/>
              <a:pPr>
                <a:defRPr/>
              </a:pPr>
              <a:t>18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en-US"/>
              <a:t>Robotics</a:t>
            </a:r>
          </a:p>
        </p:txBody>
      </p:sp>
      <p:sp>
        <p:nvSpPr>
          <p:cNvPr id="334854" name="AutoShape 6" descr="2_on_1_melee2"/>
          <p:cNvSpPr>
            <a:spLocks noChangeAspect="1" noChangeArrowheads="1"/>
          </p:cNvSpPr>
          <p:nvPr/>
        </p:nvSpPr>
        <p:spPr bwMode="auto">
          <a:xfrm>
            <a:off x="8462963" y="3281363"/>
            <a:ext cx="296862" cy="296862"/>
          </a:xfrm>
          <a:prstGeom prst="rect">
            <a:avLst/>
          </a:prstGeom>
          <a:noFill/>
        </p:spPr>
        <p:txBody>
          <a:bodyPr/>
          <a:lstStyle/>
          <a:p>
            <a:endParaRPr lang="en-US"/>
          </a:p>
        </p:txBody>
      </p:sp>
      <p:sp>
        <p:nvSpPr>
          <p:cNvPr id="334856" name="AutoShape 8" descr="2_on_1_melee2"/>
          <p:cNvSpPr>
            <a:spLocks noChangeAspect="1" noChangeArrowheads="1"/>
          </p:cNvSpPr>
          <p:nvPr/>
        </p:nvSpPr>
        <p:spPr bwMode="auto">
          <a:xfrm>
            <a:off x="8462963" y="3281363"/>
            <a:ext cx="296862" cy="296862"/>
          </a:xfrm>
          <a:prstGeom prst="rect">
            <a:avLst/>
          </a:prstGeom>
          <a:noFill/>
        </p:spPr>
        <p:txBody>
          <a:bodyPr/>
          <a:lstStyle/>
          <a:p>
            <a:endParaRPr lang="en-US"/>
          </a:p>
        </p:txBody>
      </p:sp>
      <p:pic>
        <p:nvPicPr>
          <p:cNvPr id="334857" name="Picture 9" descr="2_on_1_melee2">
            <a:hlinkClick r:id="rId2" action="ppaction://hlinkfile"/>
          </p:cNvPr>
          <p:cNvPicPr>
            <a:picLocks noChangeAspect="1" noChangeArrowheads="1"/>
          </p:cNvPicPr>
          <p:nvPr/>
        </p:nvPicPr>
        <p:blipFill>
          <a:blip r:embed="rId3"/>
          <a:srcRect/>
          <a:stretch>
            <a:fillRect/>
          </a:stretch>
        </p:blipFill>
        <p:spPr bwMode="auto">
          <a:xfrm>
            <a:off x="4572000" y="1790700"/>
            <a:ext cx="4419600" cy="3314700"/>
          </a:xfrm>
          <a:prstGeom prst="rect">
            <a:avLst/>
          </a:prstGeom>
          <a:noFill/>
        </p:spPr>
      </p:pic>
      <p:sp>
        <p:nvSpPr>
          <p:cNvPr id="334858" name="Rectangle 10"/>
          <p:cNvSpPr>
            <a:spLocks noChangeArrowheads="1"/>
          </p:cNvSpPr>
          <p:nvPr/>
        </p:nvSpPr>
        <p:spPr bwMode="auto">
          <a:xfrm>
            <a:off x="5592763" y="5276850"/>
            <a:ext cx="2332037" cy="581025"/>
          </a:xfrm>
          <a:prstGeom prst="rect">
            <a:avLst/>
          </a:prstGeom>
          <a:noFill/>
          <a:ln w="9525">
            <a:noFill/>
            <a:miter lim="800000"/>
            <a:headEnd/>
            <a:tailEnd/>
          </a:ln>
          <a:effectLst/>
        </p:spPr>
        <p:txBody>
          <a:bodyPr wrap="none">
            <a:spAutoFit/>
          </a:bodyPr>
          <a:lstStyle/>
          <a:p>
            <a:r>
              <a:rPr lang="en-US" sz="1600">
                <a:latin typeface="Arial" charset="0"/>
                <a:hlinkClick r:id="rId4"/>
              </a:rPr>
              <a:t>http://www.robocup.org/</a:t>
            </a:r>
            <a:endParaRPr lang="en-US" sz="1600">
              <a:latin typeface="Arial" charset="0"/>
            </a:endParaRPr>
          </a:p>
          <a:p>
            <a:endParaRPr lang="en-US" sz="1600">
              <a:latin typeface="Arial" charset="0"/>
            </a:endParaRPr>
          </a:p>
        </p:txBody>
      </p:sp>
      <p:pic>
        <p:nvPicPr>
          <p:cNvPr id="334860" name="Picture 12" descr="Image:NASA Mars Rover.jpg">
            <a:hlinkClick r:id="rId5"/>
          </p:cNvPr>
          <p:cNvPicPr>
            <a:picLocks noChangeAspect="1" noChangeArrowheads="1"/>
          </p:cNvPicPr>
          <p:nvPr/>
        </p:nvPicPr>
        <p:blipFill>
          <a:blip r:embed="rId6"/>
          <a:srcRect/>
          <a:stretch>
            <a:fillRect/>
          </a:stretch>
        </p:blipFill>
        <p:spPr bwMode="auto">
          <a:xfrm>
            <a:off x="304800" y="1882775"/>
            <a:ext cx="4029075" cy="3222625"/>
          </a:xfrm>
          <a:prstGeom prst="rect">
            <a:avLst/>
          </a:prstGeom>
          <a:noFill/>
        </p:spPr>
      </p:pic>
      <p:sp>
        <p:nvSpPr>
          <p:cNvPr id="334861" name="Rectangle 13"/>
          <p:cNvSpPr>
            <a:spLocks noChangeArrowheads="1"/>
          </p:cNvSpPr>
          <p:nvPr/>
        </p:nvSpPr>
        <p:spPr bwMode="auto">
          <a:xfrm>
            <a:off x="457200" y="5257800"/>
            <a:ext cx="3649663" cy="581025"/>
          </a:xfrm>
          <a:prstGeom prst="rect">
            <a:avLst/>
          </a:prstGeom>
          <a:noFill/>
          <a:ln w="9525">
            <a:noFill/>
            <a:miter lim="800000"/>
            <a:headEnd/>
            <a:tailEnd/>
          </a:ln>
          <a:effectLst/>
        </p:spPr>
        <p:txBody>
          <a:bodyPr wrap="none">
            <a:spAutoFit/>
          </a:bodyPr>
          <a:lstStyle/>
          <a:p>
            <a:pPr algn="ctr"/>
            <a:r>
              <a:rPr lang="en-US" sz="1600">
                <a:latin typeface="Arial" charset="0"/>
              </a:rPr>
              <a:t>NASA’s Mars Spirit Rover</a:t>
            </a:r>
          </a:p>
          <a:p>
            <a:pPr algn="ctr"/>
            <a:r>
              <a:rPr lang="en-US" sz="1600">
                <a:latin typeface="Arial" charset="0"/>
                <a:hlinkClick r:id="rId7"/>
              </a:rPr>
              <a:t>http://en.wikipedia.org/wiki/Spirit_rover</a:t>
            </a:r>
            <a:endParaRPr lang="en-US" sz="1600">
              <a:latin typeface="Arial" charset="0"/>
            </a:endParaRPr>
          </a:p>
        </p:txBody>
      </p:sp>
      <p:sp>
        <p:nvSpPr>
          <p:cNvPr id="2" name="Footer Placeholder 1"/>
          <p:cNvSpPr>
            <a:spLocks noGrp="1"/>
          </p:cNvSpPr>
          <p:nvPr>
            <p:ph type="ftr" sz="quarter" idx="11"/>
          </p:nvPr>
        </p:nvSpPr>
        <p:spPr/>
        <p:txBody>
          <a:bodyPr/>
          <a:lstStyle/>
          <a:p>
            <a:pPr>
              <a:defRPr/>
            </a:pPr>
            <a:r>
              <a:rPr lang="en-US" smtClean="0"/>
              <a:t>T. Informatika, VK_01</a:t>
            </a:r>
            <a:endParaRPr lang="en-US"/>
          </a:p>
        </p:txBody>
      </p:sp>
      <p:sp>
        <p:nvSpPr>
          <p:cNvPr id="3" name="Slide Number Placeholder 2"/>
          <p:cNvSpPr>
            <a:spLocks noGrp="1"/>
          </p:cNvSpPr>
          <p:nvPr>
            <p:ph type="sldNum" sz="quarter" idx="12"/>
          </p:nvPr>
        </p:nvSpPr>
        <p:spPr/>
        <p:txBody>
          <a:bodyPr/>
          <a:lstStyle/>
          <a:p>
            <a:pPr>
              <a:defRPr/>
            </a:pPr>
            <a:fld id="{4EAE6397-7646-4CA5-A573-2B0D9CC40C30}" type="slidenum">
              <a:rPr lang="en-US" smtClean="0"/>
              <a:pPr>
                <a:defRPr/>
              </a:pPr>
              <a:t>19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idx="1"/>
          </p:nvPr>
        </p:nvSpPr>
        <p:spPr/>
        <p:txBody>
          <a:bodyPr>
            <a:normAutofit/>
          </a:bodyPr>
          <a:lstStyle/>
          <a:p>
            <a:r>
              <a:rPr lang="en-US" sz="2400" dirty="0" smtClean="0"/>
              <a:t>Richard </a:t>
            </a:r>
            <a:r>
              <a:rPr lang="en-US" sz="2400" dirty="0" err="1"/>
              <a:t>Szeliski</a:t>
            </a:r>
            <a:r>
              <a:rPr lang="en-US" sz="2400" dirty="0"/>
              <a:t>, Computer Vision: Algorithms and Applications </a:t>
            </a:r>
          </a:p>
          <a:p>
            <a:r>
              <a:rPr lang="en-US" sz="2400" dirty="0"/>
              <a:t>Rafael C. Gonzalez </a:t>
            </a:r>
            <a:r>
              <a:rPr lang="en-US" sz="2400" dirty="0" err="1"/>
              <a:t>dan</a:t>
            </a:r>
            <a:r>
              <a:rPr lang="en-US" sz="2400" dirty="0"/>
              <a:t> Richard E. Woods, Digital </a:t>
            </a:r>
            <a:r>
              <a:rPr lang="en-US" sz="2400" dirty="0" smtClean="0"/>
              <a:t>Image Processing</a:t>
            </a:r>
          </a:p>
          <a:p>
            <a:r>
              <a:rPr lang="en-US" sz="2400" dirty="0" smtClean="0"/>
              <a:t>Joseph </a:t>
            </a:r>
            <a:r>
              <a:rPr lang="en-US" sz="2400" dirty="0" err="1" smtClean="0"/>
              <a:t>Howse</a:t>
            </a:r>
            <a:r>
              <a:rPr lang="en-US" sz="2400" dirty="0" smtClean="0"/>
              <a:t>, </a:t>
            </a:r>
            <a:r>
              <a:rPr lang="en-US" sz="2400" dirty="0" err="1" smtClean="0"/>
              <a:t>Prateek</a:t>
            </a:r>
            <a:r>
              <a:rPr lang="en-US" sz="2400" dirty="0" smtClean="0"/>
              <a:t> Joshi, Michael </a:t>
            </a:r>
            <a:r>
              <a:rPr lang="en-US" sz="2400" dirty="0" err="1" smtClean="0"/>
              <a:t>Beyeler</a:t>
            </a:r>
            <a:r>
              <a:rPr lang="en-US" sz="2400" dirty="0" smtClean="0"/>
              <a:t>, </a:t>
            </a:r>
            <a:r>
              <a:rPr lang="en-US" sz="2400" dirty="0" err="1" smtClean="0"/>
              <a:t>OpenCV</a:t>
            </a:r>
            <a:r>
              <a:rPr lang="en-US" sz="2400" dirty="0" smtClean="0"/>
              <a:t>: Computer Vision Projects with Python</a:t>
            </a:r>
          </a:p>
          <a:p>
            <a:r>
              <a:rPr lang="en-US" dirty="0"/>
              <a:t>Alexander </a:t>
            </a:r>
            <a:r>
              <a:rPr lang="en-US" dirty="0" err="1"/>
              <a:t>Mordvintsev</a:t>
            </a:r>
            <a:r>
              <a:rPr lang="en-US" dirty="0"/>
              <a:t> &amp; </a:t>
            </a:r>
            <a:r>
              <a:rPr lang="en-US" dirty="0" err="1"/>
              <a:t>Abid</a:t>
            </a:r>
            <a:r>
              <a:rPr lang="en-US" dirty="0"/>
              <a:t> </a:t>
            </a:r>
            <a:r>
              <a:rPr lang="en-US" dirty="0" smtClean="0"/>
              <a:t>K, </a:t>
            </a:r>
            <a:r>
              <a:rPr lang="en-US" dirty="0" err="1" smtClean="0"/>
              <a:t>OpenCV</a:t>
            </a:r>
            <a:r>
              <a:rPr lang="en-US" dirty="0" smtClean="0"/>
              <a:t>-Python Tutorials: Documentation</a:t>
            </a:r>
            <a:endParaRPr lang="en-US" dirty="0"/>
          </a:p>
        </p:txBody>
      </p:sp>
      <p:sp>
        <p:nvSpPr>
          <p:cNvPr id="322562" name="Rectangle 2"/>
          <p:cNvSpPr>
            <a:spLocks noGrp="1" noChangeArrowheads="1"/>
          </p:cNvSpPr>
          <p:nvPr>
            <p:ph type="title"/>
          </p:nvPr>
        </p:nvSpPr>
        <p:spPr/>
        <p:txBody>
          <a:bodyPr/>
          <a:lstStyle/>
          <a:p>
            <a:r>
              <a:rPr lang="en-US" dirty="0" err="1" smtClean="0"/>
              <a:t>Referensi</a:t>
            </a:r>
            <a:endParaRPr lang="en-US" dirty="0"/>
          </a:p>
        </p:txBody>
      </p:sp>
      <p:sp>
        <p:nvSpPr>
          <p:cNvPr id="2" name="Footer Placeholder 1"/>
          <p:cNvSpPr>
            <a:spLocks noGrp="1"/>
          </p:cNvSpPr>
          <p:nvPr>
            <p:ph type="ftr" sz="quarter" idx="11"/>
          </p:nvPr>
        </p:nvSpPr>
        <p:spPr/>
        <p:txBody>
          <a:bodyPr/>
          <a:lstStyle/>
          <a:p>
            <a:pPr>
              <a:defRPr/>
            </a:pPr>
            <a:r>
              <a:rPr lang="en-US" dirty="0" smtClean="0"/>
              <a:t>T. </a:t>
            </a:r>
            <a:r>
              <a:rPr lang="en-US" dirty="0" err="1" smtClean="0"/>
              <a:t>Informatika</a:t>
            </a:r>
            <a:r>
              <a:rPr lang="en-US" dirty="0" smtClean="0"/>
              <a:t>, VK_01</a:t>
            </a:r>
            <a:endParaRPr lang="en-US" dirty="0"/>
          </a:p>
        </p:txBody>
      </p:sp>
      <p:sp>
        <p:nvSpPr>
          <p:cNvPr id="3" name="Slide Number Placeholder 2"/>
          <p:cNvSpPr>
            <a:spLocks noGrp="1"/>
          </p:cNvSpPr>
          <p:nvPr>
            <p:ph type="sldNum" sz="quarter" idx="12"/>
          </p:nvPr>
        </p:nvSpPr>
        <p:spPr/>
        <p:txBody>
          <a:bodyPr/>
          <a:lstStyle/>
          <a:p>
            <a:pPr>
              <a:defRPr/>
            </a:pPr>
            <a:fld id="{9C2D7214-8DF7-4D20-AC53-9F4D8F3225C9}" type="slidenum">
              <a:rPr lang="en-US" smtClean="0"/>
              <a:pPr>
                <a:defRPr/>
              </a:pPr>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t>Medical imaging</a:t>
            </a:r>
          </a:p>
        </p:txBody>
      </p:sp>
      <p:pic>
        <p:nvPicPr>
          <p:cNvPr id="340996" name="Picture 4" descr="mybrain"/>
          <p:cNvPicPr>
            <a:picLocks noChangeAspect="1" noChangeArrowheads="1"/>
          </p:cNvPicPr>
          <p:nvPr/>
        </p:nvPicPr>
        <p:blipFill>
          <a:blip r:embed="rId2"/>
          <a:srcRect/>
          <a:stretch>
            <a:fillRect/>
          </a:stretch>
        </p:blipFill>
        <p:spPr bwMode="auto">
          <a:xfrm>
            <a:off x="457200" y="1616075"/>
            <a:ext cx="3505200" cy="3505200"/>
          </a:xfrm>
          <a:prstGeom prst="rect">
            <a:avLst/>
          </a:prstGeom>
          <a:noFill/>
        </p:spPr>
      </p:pic>
      <p:pic>
        <p:nvPicPr>
          <p:cNvPr id="340997" name="Picture 5"/>
          <p:cNvPicPr>
            <a:picLocks noChangeAspect="1" noChangeArrowheads="1"/>
          </p:cNvPicPr>
          <p:nvPr/>
        </p:nvPicPr>
        <p:blipFill>
          <a:blip r:embed="rId3"/>
          <a:srcRect/>
          <a:stretch>
            <a:fillRect/>
          </a:stretch>
        </p:blipFill>
        <p:spPr bwMode="auto">
          <a:xfrm>
            <a:off x="4268788" y="1947863"/>
            <a:ext cx="4494212" cy="2852737"/>
          </a:xfrm>
          <a:prstGeom prst="rect">
            <a:avLst/>
          </a:prstGeom>
          <a:noFill/>
        </p:spPr>
      </p:pic>
      <p:sp>
        <p:nvSpPr>
          <p:cNvPr id="340998" name="Rectangle 6"/>
          <p:cNvSpPr>
            <a:spLocks noChangeArrowheads="1"/>
          </p:cNvSpPr>
          <p:nvPr/>
        </p:nvSpPr>
        <p:spPr bwMode="auto">
          <a:xfrm>
            <a:off x="5559425" y="5105400"/>
            <a:ext cx="2149475" cy="581025"/>
          </a:xfrm>
          <a:prstGeom prst="rect">
            <a:avLst/>
          </a:prstGeom>
          <a:noFill/>
          <a:ln w="9525">
            <a:noFill/>
            <a:miter lim="800000"/>
            <a:headEnd/>
            <a:tailEnd/>
          </a:ln>
          <a:effectLst/>
        </p:spPr>
        <p:txBody>
          <a:bodyPr wrap="none">
            <a:spAutoFit/>
          </a:bodyPr>
          <a:lstStyle/>
          <a:p>
            <a:pPr algn="ctr"/>
            <a:r>
              <a:rPr lang="en-US" sz="1600">
                <a:latin typeface="Arial" charset="0"/>
              </a:rPr>
              <a:t>Image guided surgery</a:t>
            </a:r>
          </a:p>
          <a:p>
            <a:pPr algn="ctr"/>
            <a:r>
              <a:rPr lang="en-US" sz="1600">
                <a:latin typeface="Arial" charset="0"/>
                <a:hlinkClick r:id="rId4"/>
              </a:rPr>
              <a:t>Grimson et al., MIT</a:t>
            </a:r>
            <a:endParaRPr lang="en-US" sz="1600">
              <a:latin typeface="Arial" charset="0"/>
            </a:endParaRPr>
          </a:p>
        </p:txBody>
      </p:sp>
      <p:sp>
        <p:nvSpPr>
          <p:cNvPr id="340999" name="Rectangle 7"/>
          <p:cNvSpPr>
            <a:spLocks noChangeArrowheads="1"/>
          </p:cNvSpPr>
          <p:nvPr/>
        </p:nvSpPr>
        <p:spPr bwMode="auto">
          <a:xfrm>
            <a:off x="1611313" y="5210175"/>
            <a:ext cx="1209675" cy="581025"/>
          </a:xfrm>
          <a:prstGeom prst="rect">
            <a:avLst/>
          </a:prstGeom>
          <a:noFill/>
          <a:ln w="9525">
            <a:noFill/>
            <a:miter lim="800000"/>
            <a:headEnd/>
            <a:tailEnd/>
          </a:ln>
          <a:effectLst/>
        </p:spPr>
        <p:txBody>
          <a:bodyPr wrap="none">
            <a:spAutoFit/>
          </a:bodyPr>
          <a:lstStyle/>
          <a:p>
            <a:pPr algn="ctr"/>
            <a:r>
              <a:rPr lang="en-US" sz="1600">
                <a:latin typeface="Arial" charset="0"/>
              </a:rPr>
              <a:t>3D imaging</a:t>
            </a:r>
          </a:p>
          <a:p>
            <a:pPr algn="ctr"/>
            <a:r>
              <a:rPr lang="en-US" sz="1600">
                <a:latin typeface="Arial" charset="0"/>
              </a:rPr>
              <a:t>MRI, CT</a:t>
            </a:r>
          </a:p>
        </p:txBody>
      </p:sp>
      <p:sp>
        <p:nvSpPr>
          <p:cNvPr id="2" name="Footer Placeholder 1"/>
          <p:cNvSpPr>
            <a:spLocks noGrp="1"/>
          </p:cNvSpPr>
          <p:nvPr>
            <p:ph type="ftr" sz="quarter" idx="11"/>
          </p:nvPr>
        </p:nvSpPr>
        <p:spPr/>
        <p:txBody>
          <a:bodyPr/>
          <a:lstStyle/>
          <a:p>
            <a:pPr>
              <a:defRPr/>
            </a:pPr>
            <a:r>
              <a:rPr lang="en-US" smtClean="0"/>
              <a:t>T. Informatika, VK_01</a:t>
            </a:r>
            <a:endParaRPr lang="en-US"/>
          </a:p>
        </p:txBody>
      </p:sp>
      <p:sp>
        <p:nvSpPr>
          <p:cNvPr id="3" name="Slide Number Placeholder 2"/>
          <p:cNvSpPr>
            <a:spLocks noGrp="1"/>
          </p:cNvSpPr>
          <p:nvPr>
            <p:ph type="sldNum" sz="quarter" idx="12"/>
          </p:nvPr>
        </p:nvSpPr>
        <p:spPr/>
        <p:txBody>
          <a:bodyPr/>
          <a:lstStyle/>
          <a:p>
            <a:pPr>
              <a:defRPr/>
            </a:pPr>
            <a:fld id="{4EAE6397-7646-4CA5-A573-2B0D9CC40C30}" type="slidenum">
              <a:rPr lang="en-US" smtClean="0"/>
              <a:pPr>
                <a:defRPr/>
              </a:pPr>
              <a:t>20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5" name="Rectangle 3"/>
          <p:cNvSpPr>
            <a:spLocks noGrp="1" noChangeArrowheads="1"/>
          </p:cNvSpPr>
          <p:nvPr>
            <p:ph idx="1"/>
          </p:nvPr>
        </p:nvSpPr>
        <p:spPr>
          <a:xfrm>
            <a:off x="685800" y="1295400"/>
            <a:ext cx="8001000" cy="5029200"/>
          </a:xfrm>
        </p:spPr>
        <p:txBody>
          <a:bodyPr/>
          <a:lstStyle/>
          <a:p>
            <a:r>
              <a:rPr lang="en-US" sz="2400" dirty="0"/>
              <a:t>You just saw examples of current systems.</a:t>
            </a:r>
          </a:p>
          <a:p>
            <a:pPr lvl="1"/>
            <a:r>
              <a:rPr lang="en-US" dirty="0"/>
              <a:t>Many of these are less than 5 years old</a:t>
            </a:r>
          </a:p>
          <a:p>
            <a:pPr lvl="1"/>
            <a:endParaRPr lang="en-US" dirty="0"/>
          </a:p>
          <a:p>
            <a:r>
              <a:rPr lang="en-US" sz="2400" dirty="0"/>
              <a:t>This is a very active research area, and rapidly changing</a:t>
            </a:r>
          </a:p>
          <a:p>
            <a:pPr lvl="1"/>
            <a:r>
              <a:rPr lang="en-US" dirty="0"/>
              <a:t>Many new apps in the next 5 years</a:t>
            </a:r>
          </a:p>
          <a:p>
            <a:pPr lvl="1"/>
            <a:endParaRPr lang="en-US" dirty="0"/>
          </a:p>
          <a:p>
            <a:r>
              <a:rPr lang="en-US" sz="2400" dirty="0"/>
              <a:t>To learn more about vision applications and companies</a:t>
            </a:r>
          </a:p>
          <a:p>
            <a:pPr lvl="1"/>
            <a:r>
              <a:rPr lang="en-US" dirty="0">
                <a:hlinkClick r:id="rId2"/>
              </a:rPr>
              <a:t>David Lowe </a:t>
            </a:r>
            <a:r>
              <a:rPr lang="en-US" dirty="0"/>
              <a:t>maintains an excellent overview of vision companies</a:t>
            </a:r>
          </a:p>
          <a:p>
            <a:pPr lvl="2"/>
            <a:r>
              <a:rPr lang="en-US" dirty="0">
                <a:hlinkClick r:id="rId3"/>
              </a:rPr>
              <a:t>http://www.cs.ubc.ca/spider/lowe/vision.html</a:t>
            </a:r>
            <a:endParaRPr lang="en-US" dirty="0"/>
          </a:p>
          <a:p>
            <a:pPr lvl="2"/>
            <a:endParaRPr lang="en-US" dirty="0"/>
          </a:p>
          <a:p>
            <a:endParaRPr lang="en-US" dirty="0"/>
          </a:p>
        </p:txBody>
      </p:sp>
      <p:sp>
        <p:nvSpPr>
          <p:cNvPr id="412674" name="Rectangle 2"/>
          <p:cNvSpPr>
            <a:spLocks noGrp="1" noChangeArrowheads="1"/>
          </p:cNvSpPr>
          <p:nvPr>
            <p:ph type="title"/>
          </p:nvPr>
        </p:nvSpPr>
        <p:spPr/>
        <p:txBody>
          <a:bodyPr/>
          <a:lstStyle/>
          <a:p>
            <a:r>
              <a:rPr lang="en-US"/>
              <a:t>Current state of the art</a:t>
            </a:r>
          </a:p>
        </p:txBody>
      </p:sp>
      <p:sp>
        <p:nvSpPr>
          <p:cNvPr id="2" name="Footer Placeholder 1"/>
          <p:cNvSpPr>
            <a:spLocks noGrp="1"/>
          </p:cNvSpPr>
          <p:nvPr>
            <p:ph type="ftr" sz="quarter" idx="11"/>
          </p:nvPr>
        </p:nvSpPr>
        <p:spPr/>
        <p:txBody>
          <a:bodyPr/>
          <a:lstStyle/>
          <a:p>
            <a:pPr>
              <a:defRPr/>
            </a:pPr>
            <a:r>
              <a:rPr lang="en-US" smtClean="0"/>
              <a:t>T. Informatika, VK_01</a:t>
            </a:r>
            <a:endParaRPr lang="en-US"/>
          </a:p>
        </p:txBody>
      </p:sp>
      <p:sp>
        <p:nvSpPr>
          <p:cNvPr id="3" name="Slide Number Placeholder 2"/>
          <p:cNvSpPr>
            <a:spLocks noGrp="1"/>
          </p:cNvSpPr>
          <p:nvPr>
            <p:ph type="sldNum" sz="quarter" idx="12"/>
          </p:nvPr>
        </p:nvSpPr>
        <p:spPr/>
        <p:txBody>
          <a:bodyPr/>
          <a:lstStyle/>
          <a:p>
            <a:pPr>
              <a:defRPr/>
            </a:pPr>
            <a:fld id="{9C2D7214-8DF7-4D20-AC53-9F4D8F3225C9}" type="slidenum">
              <a:rPr lang="en-US" smtClean="0"/>
              <a:pPr>
                <a:defRPr/>
              </a:pPr>
              <a:t>21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03410" y="2650446"/>
            <a:ext cx="2362200" cy="336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3" name="Footer Placeholder 2"/>
          <p:cNvSpPr>
            <a:spLocks noGrp="1"/>
          </p:cNvSpPr>
          <p:nvPr>
            <p:ph type="ftr" sz="quarter" idx="11"/>
          </p:nvPr>
        </p:nvSpPr>
        <p:spPr/>
        <p:txBody>
          <a:bodyPr/>
          <a:lstStyle/>
          <a:p>
            <a:pPr>
              <a:defRPr/>
            </a:pPr>
            <a:r>
              <a:rPr lang="en-US" smtClean="0"/>
              <a:t>T. Informatika, VK_01</a:t>
            </a:r>
            <a:endParaRPr lang="en-US"/>
          </a:p>
        </p:txBody>
      </p:sp>
      <p:sp>
        <p:nvSpPr>
          <p:cNvPr id="2" name="Content Placeholder 1"/>
          <p:cNvSpPr>
            <a:spLocks noGrp="1"/>
          </p:cNvSpPr>
          <p:nvPr>
            <p:ph idx="1"/>
          </p:nvPr>
        </p:nvSpPr>
        <p:spPr>
          <a:xfrm>
            <a:off x="457200" y="1481329"/>
            <a:ext cx="8229600" cy="957071"/>
          </a:xfrm>
        </p:spPr>
        <p:txBody>
          <a:bodyPr>
            <a:normAutofit fontScale="85000" lnSpcReduction="20000"/>
          </a:bodyPr>
          <a:lstStyle/>
          <a:p>
            <a:r>
              <a:rPr lang="en-US" dirty="0" smtClean="0"/>
              <a:t>“Image recognition” and “3D object reconstruction from image” are</a:t>
            </a:r>
            <a:r>
              <a:rPr lang="en-US" dirty="0"/>
              <a:t> </a:t>
            </a:r>
            <a:r>
              <a:rPr lang="en-US" dirty="0" smtClean="0"/>
              <a:t>part of vision applications </a:t>
            </a:r>
            <a:r>
              <a:rPr lang="en-US" dirty="0">
                <a:sym typeface="Wingdings" panose="05000000000000000000" pitchFamily="2" charset="2"/>
              </a:rPr>
              <a:t> focus of this </a:t>
            </a:r>
            <a:r>
              <a:rPr lang="en-US" dirty="0" smtClean="0">
                <a:sym typeface="Wingdings" panose="05000000000000000000" pitchFamily="2" charset="2"/>
              </a:rPr>
              <a:t>course</a:t>
            </a:r>
            <a:endParaRPr lang="en-US" dirty="0" smtClean="0"/>
          </a:p>
        </p:txBody>
      </p:sp>
      <p:sp>
        <p:nvSpPr>
          <p:cNvPr id="4" name="Slide Number Placeholder 3"/>
          <p:cNvSpPr>
            <a:spLocks noGrp="1"/>
          </p:cNvSpPr>
          <p:nvPr>
            <p:ph type="sldNum" sz="quarter" idx="12"/>
          </p:nvPr>
        </p:nvSpPr>
        <p:spPr/>
        <p:txBody>
          <a:bodyPr/>
          <a:lstStyle/>
          <a:p>
            <a:pPr>
              <a:defRPr/>
            </a:pPr>
            <a:fld id="{9C2D7214-8DF7-4D20-AC53-9F4D8F3225C9}" type="slidenum">
              <a:rPr lang="en-US" smtClean="0"/>
              <a:pPr>
                <a:defRPr/>
              </a:pPr>
              <a:t>22</a:t>
            </a:fld>
            <a:endParaRPr lang="en-US"/>
          </a:p>
        </p:txBody>
      </p:sp>
      <p:sp>
        <p:nvSpPr>
          <p:cNvPr id="5" name="Title 4"/>
          <p:cNvSpPr>
            <a:spLocks noGrp="1"/>
          </p:cNvSpPr>
          <p:nvPr>
            <p:ph type="title"/>
          </p:nvPr>
        </p:nvSpPr>
        <p:spPr/>
        <p:txBody>
          <a:bodyPr/>
          <a:lstStyle/>
          <a:p>
            <a:r>
              <a:rPr lang="en-US" dirty="0"/>
              <a:t>Vision System</a:t>
            </a:r>
          </a:p>
        </p:txBody>
      </p:sp>
      <p:sp>
        <p:nvSpPr>
          <p:cNvPr id="7" name="Flowchart: Data 6"/>
          <p:cNvSpPr/>
          <p:nvPr/>
        </p:nvSpPr>
        <p:spPr>
          <a:xfrm>
            <a:off x="35496" y="3804208"/>
            <a:ext cx="2055440" cy="10551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 or set of images</a:t>
            </a:r>
            <a:endParaRPr lang="en-US" dirty="0"/>
          </a:p>
        </p:txBody>
      </p:sp>
      <p:sp>
        <p:nvSpPr>
          <p:cNvPr id="8" name="Rectangle 7"/>
          <p:cNvSpPr/>
          <p:nvPr/>
        </p:nvSpPr>
        <p:spPr>
          <a:xfrm>
            <a:off x="3208210" y="2946502"/>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Preprocessing</a:t>
            </a:r>
            <a:endParaRPr lang="en-US" dirty="0"/>
          </a:p>
        </p:txBody>
      </p:sp>
      <p:sp>
        <p:nvSpPr>
          <p:cNvPr id="9" name="Rectangle 8"/>
          <p:cNvSpPr/>
          <p:nvPr/>
        </p:nvSpPr>
        <p:spPr>
          <a:xfrm>
            <a:off x="3208210" y="3937102"/>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extraction</a:t>
            </a:r>
          </a:p>
        </p:txBody>
      </p:sp>
      <p:sp>
        <p:nvSpPr>
          <p:cNvPr id="10" name="Rectangle 9"/>
          <p:cNvSpPr/>
          <p:nvPr/>
        </p:nvSpPr>
        <p:spPr>
          <a:xfrm>
            <a:off x="3208210" y="4934846"/>
            <a:ext cx="18583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Recognition/ Reconstruction</a:t>
            </a:r>
          </a:p>
        </p:txBody>
      </p:sp>
      <p:sp>
        <p:nvSpPr>
          <p:cNvPr id="12" name="Right Arrow 11"/>
          <p:cNvSpPr/>
          <p:nvPr/>
        </p:nvSpPr>
        <p:spPr>
          <a:xfrm>
            <a:off x="1989010" y="4289615"/>
            <a:ext cx="838200" cy="1611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364088" y="4316614"/>
            <a:ext cx="736273" cy="134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ata 13"/>
          <p:cNvSpPr/>
          <p:nvPr/>
        </p:nvSpPr>
        <p:spPr>
          <a:xfrm>
            <a:off x="5912566" y="3789040"/>
            <a:ext cx="3168351" cy="10551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Recognition/ Reconstruction result</a:t>
            </a:r>
            <a:endParaRPr lang="en-US" dirty="0"/>
          </a:p>
        </p:txBody>
      </p:sp>
    </p:spTree>
    <p:extLst>
      <p:ext uri="{BB962C8B-B14F-4D97-AF65-F5344CB8AC3E}">
        <p14:creationId xmlns:p14="http://schemas.microsoft.com/office/powerpoint/2010/main" val="8648179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Introduction </a:t>
            </a:r>
          </a:p>
          <a:p>
            <a:r>
              <a:rPr lang="en-US" dirty="0" smtClean="0"/>
              <a:t>Preprocessing</a:t>
            </a:r>
          </a:p>
          <a:p>
            <a:r>
              <a:rPr lang="en-US" dirty="0" smtClean="0"/>
              <a:t>Segmentation</a:t>
            </a:r>
          </a:p>
          <a:p>
            <a:r>
              <a:rPr lang="en-US" dirty="0" smtClean="0"/>
              <a:t>Feature extraction</a:t>
            </a:r>
          </a:p>
          <a:p>
            <a:r>
              <a:rPr lang="en-US" dirty="0" smtClean="0"/>
              <a:t>Classification</a:t>
            </a:r>
          </a:p>
          <a:p>
            <a:endParaRPr lang="en-US" dirty="0"/>
          </a:p>
        </p:txBody>
      </p:sp>
      <p:sp>
        <p:nvSpPr>
          <p:cNvPr id="3" name="Footer Placeholder 2"/>
          <p:cNvSpPr>
            <a:spLocks noGrp="1"/>
          </p:cNvSpPr>
          <p:nvPr>
            <p:ph type="ftr" sz="quarter" idx="11"/>
          </p:nvPr>
        </p:nvSpPr>
        <p:spPr/>
        <p:txBody>
          <a:bodyPr/>
          <a:lstStyle/>
          <a:p>
            <a:pPr>
              <a:defRPr/>
            </a:pPr>
            <a:r>
              <a:rPr lang="en-US" smtClean="0"/>
              <a:t>T. Informatika, VK_01</a:t>
            </a:r>
            <a:endParaRPr lang="en-US"/>
          </a:p>
        </p:txBody>
      </p:sp>
      <p:sp>
        <p:nvSpPr>
          <p:cNvPr id="4" name="Slide Number Placeholder 3"/>
          <p:cNvSpPr>
            <a:spLocks noGrp="1"/>
          </p:cNvSpPr>
          <p:nvPr>
            <p:ph type="sldNum" sz="quarter" idx="12"/>
          </p:nvPr>
        </p:nvSpPr>
        <p:spPr/>
        <p:txBody>
          <a:bodyPr/>
          <a:lstStyle/>
          <a:p>
            <a:pPr>
              <a:defRPr/>
            </a:pPr>
            <a:fld id="{9C2D7214-8DF7-4D20-AC53-9F4D8F3225C9}" type="slidenum">
              <a:rPr lang="en-US" smtClean="0"/>
              <a:pPr>
                <a:defRPr/>
              </a:pPr>
              <a:t>23</a:t>
            </a:fld>
            <a:endParaRPr lang="en-US"/>
          </a:p>
        </p:txBody>
      </p:sp>
      <p:sp>
        <p:nvSpPr>
          <p:cNvPr id="5" name="Title 4"/>
          <p:cNvSpPr>
            <a:spLocks noGrp="1"/>
          </p:cNvSpPr>
          <p:nvPr>
            <p:ph type="title"/>
          </p:nvPr>
        </p:nvSpPr>
        <p:spPr/>
        <p:txBody>
          <a:bodyPr/>
          <a:lstStyle/>
          <a:p>
            <a:r>
              <a:rPr lang="en-US" dirty="0" err="1" smtClean="0"/>
              <a:t>Materi</a:t>
            </a:r>
            <a:r>
              <a:rPr lang="en-US" dirty="0" smtClean="0"/>
              <a:t> </a:t>
            </a:r>
            <a:r>
              <a:rPr lang="en-US" dirty="0" err="1" smtClean="0"/>
              <a:t>Kuliah</a:t>
            </a:r>
            <a:endParaRPr lang="en-US" dirty="0"/>
          </a:p>
        </p:txBody>
      </p:sp>
    </p:spTree>
    <p:extLst>
      <p:ext uri="{BB962C8B-B14F-4D97-AF65-F5344CB8AC3E}">
        <p14:creationId xmlns:p14="http://schemas.microsoft.com/office/powerpoint/2010/main" val="4360417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idx="1"/>
          </p:nvPr>
        </p:nvSpPr>
        <p:spPr/>
        <p:txBody>
          <a:bodyPr/>
          <a:lstStyle/>
          <a:p>
            <a:r>
              <a:rPr lang="en-US" dirty="0" err="1" smtClean="0"/>
              <a:t>Tugas</a:t>
            </a:r>
            <a:r>
              <a:rPr lang="en-US" dirty="0" smtClean="0"/>
              <a:t>:</a:t>
            </a:r>
          </a:p>
          <a:p>
            <a:pPr lvl="1"/>
            <a:r>
              <a:rPr lang="en-US" dirty="0" err="1" smtClean="0"/>
              <a:t>Tugas</a:t>
            </a:r>
            <a:r>
              <a:rPr lang="en-US" dirty="0" smtClean="0"/>
              <a:t> 1 </a:t>
            </a:r>
            <a:r>
              <a:rPr lang="en-US" dirty="0" smtClean="0">
                <a:sym typeface="Wingdings" panose="05000000000000000000" pitchFamily="2" charset="2"/>
              </a:rPr>
              <a:t> 10%</a:t>
            </a:r>
          </a:p>
          <a:p>
            <a:pPr lvl="1"/>
            <a:r>
              <a:rPr lang="en-US" dirty="0" err="1" smtClean="0">
                <a:sym typeface="Wingdings" panose="05000000000000000000" pitchFamily="2" charset="2"/>
              </a:rPr>
              <a:t>Tugas</a:t>
            </a:r>
            <a:r>
              <a:rPr lang="en-US" dirty="0" smtClean="0">
                <a:sym typeface="Wingdings" panose="05000000000000000000" pitchFamily="2" charset="2"/>
              </a:rPr>
              <a:t> 2  20%</a:t>
            </a:r>
          </a:p>
          <a:p>
            <a:pPr lvl="1"/>
            <a:r>
              <a:rPr lang="en-US" dirty="0" err="1" smtClean="0">
                <a:sym typeface="Wingdings" panose="05000000000000000000" pitchFamily="2" charset="2"/>
              </a:rPr>
              <a:t>Tugas</a:t>
            </a:r>
            <a:r>
              <a:rPr lang="en-US" dirty="0" smtClean="0">
                <a:sym typeface="Wingdings" panose="05000000000000000000" pitchFamily="2" charset="2"/>
              </a:rPr>
              <a:t> 3  20%</a:t>
            </a:r>
          </a:p>
          <a:p>
            <a:r>
              <a:rPr lang="en-US" dirty="0" smtClean="0">
                <a:sym typeface="Wingdings" panose="05000000000000000000" pitchFamily="2" charset="2"/>
              </a:rPr>
              <a:t>ETS  </a:t>
            </a:r>
            <a:r>
              <a:rPr lang="id-ID" dirty="0" smtClean="0"/>
              <a:t>20%</a:t>
            </a:r>
            <a:endParaRPr lang="en-US" dirty="0" smtClean="0"/>
          </a:p>
          <a:p>
            <a:r>
              <a:rPr lang="en-US" dirty="0" smtClean="0"/>
              <a:t>Final Project </a:t>
            </a:r>
            <a:r>
              <a:rPr lang="en-US" dirty="0" smtClean="0">
                <a:sym typeface="Wingdings" panose="05000000000000000000" pitchFamily="2" charset="2"/>
              </a:rPr>
              <a:t> 30%</a:t>
            </a:r>
            <a:endParaRPr lang="en-US" dirty="0"/>
          </a:p>
        </p:txBody>
      </p:sp>
      <p:sp>
        <p:nvSpPr>
          <p:cNvPr id="343042" name="Rectangle 2"/>
          <p:cNvSpPr>
            <a:spLocks noGrp="1" noChangeArrowheads="1"/>
          </p:cNvSpPr>
          <p:nvPr>
            <p:ph type="title"/>
          </p:nvPr>
        </p:nvSpPr>
        <p:spPr/>
        <p:txBody>
          <a:bodyPr/>
          <a:lstStyle/>
          <a:p>
            <a:r>
              <a:rPr lang="en-US" dirty="0" err="1" smtClean="0"/>
              <a:t>Evaluasi</a:t>
            </a:r>
            <a:endParaRPr lang="en-US" dirty="0"/>
          </a:p>
        </p:txBody>
      </p:sp>
      <p:sp>
        <p:nvSpPr>
          <p:cNvPr id="2" name="Footer Placeholder 1"/>
          <p:cNvSpPr>
            <a:spLocks noGrp="1"/>
          </p:cNvSpPr>
          <p:nvPr>
            <p:ph type="ftr" sz="quarter" idx="11"/>
          </p:nvPr>
        </p:nvSpPr>
        <p:spPr/>
        <p:txBody>
          <a:bodyPr/>
          <a:lstStyle/>
          <a:p>
            <a:pPr>
              <a:defRPr/>
            </a:pPr>
            <a:r>
              <a:rPr lang="en-US" smtClean="0"/>
              <a:t>T. Informatika, VK_01</a:t>
            </a:r>
            <a:endParaRPr lang="en-US"/>
          </a:p>
        </p:txBody>
      </p:sp>
      <p:sp>
        <p:nvSpPr>
          <p:cNvPr id="3" name="Slide Number Placeholder 2"/>
          <p:cNvSpPr>
            <a:spLocks noGrp="1"/>
          </p:cNvSpPr>
          <p:nvPr>
            <p:ph type="sldNum" sz="quarter" idx="12"/>
          </p:nvPr>
        </p:nvSpPr>
        <p:spPr/>
        <p:txBody>
          <a:bodyPr/>
          <a:lstStyle/>
          <a:p>
            <a:pPr>
              <a:defRPr/>
            </a:pPr>
            <a:fld id="{9C2D7214-8DF7-4D20-AC53-9F4D8F3225C9}" type="slidenum">
              <a:rPr lang="en-US" smtClean="0"/>
              <a:pPr>
                <a:defRPr/>
              </a:pPr>
              <a:t>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Break ---</a:t>
            </a:r>
            <a:br>
              <a:rPr lang="en-US" dirty="0" smtClean="0"/>
            </a:br>
            <a:r>
              <a:rPr lang="en-US" dirty="0" smtClean="0"/>
              <a:t>Some videos of vision app</a:t>
            </a:r>
            <a:endParaRPr lang="id-ID" dirty="0"/>
          </a:p>
        </p:txBody>
      </p:sp>
      <p:sp>
        <p:nvSpPr>
          <p:cNvPr id="3" name="Text Placeholder 2"/>
          <p:cNvSpPr>
            <a:spLocks noGrp="1"/>
          </p:cNvSpPr>
          <p:nvPr>
            <p:ph type="body" idx="1"/>
          </p:nvPr>
        </p:nvSpPr>
        <p:spPr/>
        <p:txBody>
          <a:bodyPr/>
          <a:lstStyle/>
          <a:p>
            <a:endParaRPr lang="id-ID"/>
          </a:p>
        </p:txBody>
      </p:sp>
      <p:sp>
        <p:nvSpPr>
          <p:cNvPr id="4" name="Footer Placeholder 3"/>
          <p:cNvSpPr>
            <a:spLocks noGrp="1"/>
          </p:cNvSpPr>
          <p:nvPr>
            <p:ph type="ftr" sz="quarter" idx="11"/>
          </p:nvPr>
        </p:nvSpPr>
        <p:spPr/>
        <p:txBody>
          <a:bodyPr/>
          <a:lstStyle/>
          <a:p>
            <a:pPr>
              <a:defRPr/>
            </a:pPr>
            <a:r>
              <a:rPr lang="en-US" smtClean="0"/>
              <a:t>T. Informatika, VK_01</a:t>
            </a:r>
            <a:endParaRPr lang="en-US"/>
          </a:p>
        </p:txBody>
      </p:sp>
      <p:sp>
        <p:nvSpPr>
          <p:cNvPr id="5" name="Slide Number Placeholder 4"/>
          <p:cNvSpPr>
            <a:spLocks noGrp="1"/>
          </p:cNvSpPr>
          <p:nvPr>
            <p:ph type="sldNum" sz="quarter" idx="12"/>
          </p:nvPr>
        </p:nvSpPr>
        <p:spPr/>
        <p:txBody>
          <a:bodyPr/>
          <a:lstStyle/>
          <a:p>
            <a:pPr>
              <a:defRPr/>
            </a:pPr>
            <a:fld id="{F62C9897-F2D6-40D8-B6ED-BF94EBBD5D8F}" type="slidenum">
              <a:rPr lang="en-US" smtClean="0"/>
              <a:pPr>
                <a:defRPr/>
              </a:pPr>
              <a:t>25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Lakukan</a:t>
            </a:r>
            <a:r>
              <a:rPr lang="en-US" dirty="0" smtClean="0"/>
              <a:t> </a:t>
            </a:r>
            <a:r>
              <a:rPr lang="en-US" dirty="0" err="1" smtClean="0"/>
              <a:t>pencarian</a:t>
            </a:r>
            <a:r>
              <a:rPr lang="en-US" dirty="0" smtClean="0"/>
              <a:t> </a:t>
            </a:r>
            <a:r>
              <a:rPr lang="en-US" dirty="0" err="1" smtClean="0"/>
              <a:t>informasi</a:t>
            </a:r>
            <a:r>
              <a:rPr lang="en-US" dirty="0" smtClean="0"/>
              <a:t> </a:t>
            </a:r>
            <a:r>
              <a:rPr lang="en-US" dirty="0" err="1" smtClean="0"/>
              <a:t>tentang</a:t>
            </a:r>
            <a:r>
              <a:rPr lang="en-US" dirty="0" smtClean="0"/>
              <a:t> </a:t>
            </a:r>
            <a:r>
              <a:rPr lang="en-US" dirty="0" err="1" smtClean="0"/>
              <a:t>aplikasi</a:t>
            </a:r>
            <a:r>
              <a:rPr lang="en-US" dirty="0" smtClean="0"/>
              <a:t> </a:t>
            </a:r>
            <a:r>
              <a:rPr lang="en-US" dirty="0" err="1" smtClean="0"/>
              <a:t>visi</a:t>
            </a:r>
            <a:r>
              <a:rPr lang="en-US" dirty="0" smtClean="0"/>
              <a:t> </a:t>
            </a:r>
            <a:r>
              <a:rPr lang="en-US" dirty="0" err="1" smtClean="0"/>
              <a:t>komputer</a:t>
            </a:r>
            <a:r>
              <a:rPr lang="en-US" dirty="0" smtClean="0"/>
              <a:t> yang </a:t>
            </a:r>
            <a:r>
              <a:rPr lang="en-US" dirty="0" err="1" smtClean="0"/>
              <a:t>telah</a:t>
            </a:r>
            <a:r>
              <a:rPr lang="en-US" dirty="0" smtClean="0"/>
              <a:t>/</a:t>
            </a:r>
            <a:r>
              <a:rPr lang="en-US" dirty="0" err="1" smtClean="0"/>
              <a:t>sedang</a:t>
            </a:r>
            <a:r>
              <a:rPr lang="en-US" dirty="0" smtClean="0"/>
              <a:t> </a:t>
            </a:r>
            <a:r>
              <a:rPr lang="en-US" dirty="0" err="1" smtClean="0"/>
              <a:t>dikembangkan</a:t>
            </a:r>
            <a:r>
              <a:rPr lang="en-US" dirty="0" smtClean="0"/>
              <a:t> </a:t>
            </a:r>
            <a:r>
              <a:rPr lang="en-US" dirty="0" err="1" smtClean="0"/>
              <a:t>saat</a:t>
            </a:r>
            <a:r>
              <a:rPr lang="en-US" dirty="0" smtClean="0"/>
              <a:t> </a:t>
            </a:r>
            <a:r>
              <a:rPr lang="en-US" dirty="0" err="1" smtClean="0"/>
              <a:t>ini</a:t>
            </a:r>
            <a:r>
              <a:rPr lang="en-US" dirty="0" smtClean="0"/>
              <a:t>. </a:t>
            </a:r>
            <a:r>
              <a:rPr lang="en-US" dirty="0" err="1" smtClean="0"/>
              <a:t>Tulis</a:t>
            </a:r>
            <a:r>
              <a:rPr lang="en-US" dirty="0" smtClean="0"/>
              <a:t> </a:t>
            </a:r>
            <a:r>
              <a:rPr lang="en-US" dirty="0" err="1" smtClean="0"/>
              <a:t>satu</a:t>
            </a:r>
            <a:r>
              <a:rPr lang="en-US" dirty="0" smtClean="0"/>
              <a:t> </a:t>
            </a:r>
            <a:r>
              <a:rPr lang="en-US" dirty="0" err="1" smtClean="0"/>
              <a:t>contoh</a:t>
            </a:r>
            <a:r>
              <a:rPr lang="en-US" dirty="0" smtClean="0"/>
              <a:t> </a:t>
            </a:r>
            <a:r>
              <a:rPr lang="en-US" dirty="0" err="1" smtClean="0"/>
              <a:t>aplikasi</a:t>
            </a:r>
            <a:r>
              <a:rPr lang="en-US" dirty="0" smtClean="0"/>
              <a:t> </a:t>
            </a:r>
            <a:r>
              <a:rPr lang="en-US" dirty="0" err="1" smtClean="0"/>
              <a:t>visi</a:t>
            </a:r>
            <a:r>
              <a:rPr lang="en-US" dirty="0" smtClean="0"/>
              <a:t>. </a:t>
            </a:r>
            <a:r>
              <a:rPr lang="en-US" dirty="0" err="1" smtClean="0"/>
              <a:t>Laporan</a:t>
            </a:r>
            <a:r>
              <a:rPr lang="en-US" dirty="0" smtClean="0"/>
              <a:t> </a:t>
            </a:r>
            <a:r>
              <a:rPr lang="en-US" dirty="0" err="1" smtClean="0"/>
              <a:t>berisi</a:t>
            </a:r>
            <a:r>
              <a:rPr lang="en-US" dirty="0" smtClean="0"/>
              <a:t>:</a:t>
            </a:r>
          </a:p>
          <a:p>
            <a:pPr lvl="1"/>
            <a:r>
              <a:rPr lang="en-US" dirty="0" smtClean="0"/>
              <a:t>PPT (</a:t>
            </a:r>
            <a:r>
              <a:rPr lang="en-US" dirty="0" err="1" smtClean="0"/>
              <a:t>maksimum</a:t>
            </a:r>
            <a:r>
              <a:rPr lang="en-US" dirty="0" smtClean="0"/>
              <a:t> 10 slide, </a:t>
            </a:r>
            <a:r>
              <a:rPr lang="en-US" dirty="0" err="1" smtClean="0"/>
              <a:t>berisi</a:t>
            </a:r>
            <a:r>
              <a:rPr lang="en-US" dirty="0" smtClean="0"/>
              <a:t> </a:t>
            </a:r>
            <a:r>
              <a:rPr lang="en-US" dirty="0" err="1" smtClean="0"/>
              <a:t>judul</a:t>
            </a:r>
            <a:r>
              <a:rPr lang="en-US" dirty="0" smtClean="0"/>
              <a:t>, overview </a:t>
            </a:r>
            <a:r>
              <a:rPr lang="en-US" dirty="0" err="1" smtClean="0"/>
              <a:t>aplikasi</a:t>
            </a:r>
            <a:r>
              <a:rPr lang="en-US" dirty="0" smtClean="0"/>
              <a:t> (input, output, </a:t>
            </a:r>
            <a:r>
              <a:rPr lang="en-US" dirty="0" err="1" smtClean="0"/>
              <a:t>teknologi</a:t>
            </a:r>
            <a:r>
              <a:rPr lang="en-US" dirty="0" smtClean="0"/>
              <a:t>), </a:t>
            </a:r>
            <a:r>
              <a:rPr lang="en-US" dirty="0" err="1" smtClean="0"/>
              <a:t>tahapan</a:t>
            </a:r>
            <a:r>
              <a:rPr lang="en-US" dirty="0" smtClean="0"/>
              <a:t> </a:t>
            </a:r>
            <a:r>
              <a:rPr lang="en-US" dirty="0" err="1" smtClean="0"/>
              <a:t>utama</a:t>
            </a:r>
            <a:r>
              <a:rPr lang="en-US" dirty="0" smtClean="0"/>
              <a:t> </a:t>
            </a:r>
            <a:r>
              <a:rPr lang="en-US" dirty="0" err="1" smtClean="0"/>
              <a:t>dalam</a:t>
            </a:r>
            <a:r>
              <a:rPr lang="en-US" dirty="0" smtClean="0"/>
              <a:t> </a:t>
            </a:r>
            <a:r>
              <a:rPr lang="en-US" dirty="0" err="1" smtClean="0"/>
              <a:t>pengembangan</a:t>
            </a:r>
            <a:r>
              <a:rPr lang="en-US" dirty="0" smtClean="0"/>
              <a:t> </a:t>
            </a:r>
            <a:r>
              <a:rPr lang="en-US" dirty="0" err="1" smtClean="0"/>
              <a:t>aplikasi</a:t>
            </a:r>
            <a:r>
              <a:rPr lang="en-US" dirty="0" smtClean="0"/>
              <a:t>, </a:t>
            </a:r>
            <a:r>
              <a:rPr lang="en-US" dirty="0" err="1" smtClean="0"/>
              <a:t>referensi</a:t>
            </a:r>
            <a:r>
              <a:rPr lang="en-US" dirty="0" smtClean="0"/>
              <a:t>.</a:t>
            </a:r>
          </a:p>
          <a:p>
            <a:pPr lvl="1"/>
            <a:r>
              <a:rPr lang="en-US" dirty="0" smtClean="0"/>
              <a:t>Video </a:t>
            </a:r>
            <a:r>
              <a:rPr lang="en-US" dirty="0" err="1" smtClean="0"/>
              <a:t>atau</a:t>
            </a:r>
            <a:r>
              <a:rPr lang="en-US" dirty="0" smtClean="0"/>
              <a:t> link website </a:t>
            </a:r>
            <a:r>
              <a:rPr lang="en-US" dirty="0" err="1" smtClean="0"/>
              <a:t>tentang</a:t>
            </a:r>
            <a:r>
              <a:rPr lang="en-US" dirty="0" smtClean="0"/>
              <a:t> </a:t>
            </a:r>
            <a:r>
              <a:rPr lang="en-US" dirty="0" err="1" smtClean="0"/>
              <a:t>aplikasi</a:t>
            </a:r>
            <a:r>
              <a:rPr lang="en-US" dirty="0" smtClean="0"/>
              <a:t> </a:t>
            </a:r>
            <a:r>
              <a:rPr lang="en-US" dirty="0" err="1" smtClean="0"/>
              <a:t>visi</a:t>
            </a:r>
            <a:r>
              <a:rPr lang="en-US" dirty="0" smtClean="0"/>
              <a:t> yang </a:t>
            </a:r>
            <a:r>
              <a:rPr lang="en-US" dirty="0" err="1" smtClean="0"/>
              <a:t>ditulis</a:t>
            </a:r>
            <a:endParaRPr lang="en-US" dirty="0" smtClean="0"/>
          </a:p>
          <a:p>
            <a:r>
              <a:rPr lang="en-US" dirty="0" err="1" smtClean="0"/>
              <a:t>Tiap</a:t>
            </a:r>
            <a:r>
              <a:rPr lang="en-US" dirty="0" smtClean="0"/>
              <a:t> </a:t>
            </a:r>
            <a:r>
              <a:rPr lang="en-US" dirty="0" err="1" smtClean="0"/>
              <a:t>kelompok</a:t>
            </a:r>
            <a:r>
              <a:rPr lang="en-US" dirty="0" smtClean="0"/>
              <a:t> </a:t>
            </a:r>
            <a:r>
              <a:rPr lang="en-US" dirty="0" err="1" smtClean="0"/>
              <a:t>beranggotakan</a:t>
            </a:r>
            <a:r>
              <a:rPr lang="en-US" dirty="0"/>
              <a:t> </a:t>
            </a:r>
            <a:r>
              <a:rPr lang="en-US" dirty="0" smtClean="0"/>
              <a:t>4 </a:t>
            </a:r>
            <a:r>
              <a:rPr lang="en-US" dirty="0" smtClean="0"/>
              <a:t>orang</a:t>
            </a:r>
          </a:p>
        </p:txBody>
      </p:sp>
      <p:sp>
        <p:nvSpPr>
          <p:cNvPr id="3" name="Footer Placeholder 2"/>
          <p:cNvSpPr>
            <a:spLocks noGrp="1"/>
          </p:cNvSpPr>
          <p:nvPr>
            <p:ph type="ftr" sz="quarter" idx="11"/>
          </p:nvPr>
        </p:nvSpPr>
        <p:spPr/>
        <p:txBody>
          <a:bodyPr/>
          <a:lstStyle/>
          <a:p>
            <a:pPr>
              <a:defRPr/>
            </a:pPr>
            <a:r>
              <a:rPr lang="en-US" smtClean="0"/>
              <a:t>T. Informatika, VK_01</a:t>
            </a:r>
            <a:endParaRPr lang="en-US"/>
          </a:p>
        </p:txBody>
      </p:sp>
      <p:sp>
        <p:nvSpPr>
          <p:cNvPr id="4" name="Slide Number Placeholder 3"/>
          <p:cNvSpPr>
            <a:spLocks noGrp="1"/>
          </p:cNvSpPr>
          <p:nvPr>
            <p:ph type="sldNum" sz="quarter" idx="12"/>
          </p:nvPr>
        </p:nvSpPr>
        <p:spPr/>
        <p:txBody>
          <a:bodyPr/>
          <a:lstStyle/>
          <a:p>
            <a:pPr>
              <a:defRPr/>
            </a:pPr>
            <a:fld id="{9C2D7214-8DF7-4D20-AC53-9F4D8F3225C9}" type="slidenum">
              <a:rPr lang="en-US" smtClean="0"/>
              <a:pPr>
                <a:defRPr/>
              </a:pPr>
              <a:t>26</a:t>
            </a:fld>
            <a:endParaRPr lang="en-US"/>
          </a:p>
        </p:txBody>
      </p:sp>
      <p:sp>
        <p:nvSpPr>
          <p:cNvPr id="5" name="Title 4"/>
          <p:cNvSpPr>
            <a:spLocks noGrp="1"/>
          </p:cNvSpPr>
          <p:nvPr>
            <p:ph type="title"/>
          </p:nvPr>
        </p:nvSpPr>
        <p:spPr/>
        <p:txBody>
          <a:bodyPr>
            <a:normAutofit fontScale="90000"/>
          </a:bodyPr>
          <a:lstStyle/>
          <a:p>
            <a:r>
              <a:rPr lang="id-ID" dirty="0" smtClean="0"/>
              <a:t>PR</a:t>
            </a:r>
            <a:r>
              <a:rPr lang="en-US" dirty="0" smtClean="0"/>
              <a:t> </a:t>
            </a:r>
            <a:r>
              <a:rPr lang="en-US" dirty="0" smtClean="0">
                <a:sym typeface="Wingdings" panose="05000000000000000000" pitchFamily="2" charset="2"/>
              </a:rPr>
              <a:t> </a:t>
            </a:r>
            <a:r>
              <a:rPr lang="id-ID" dirty="0"/>
              <a:t>Dikumpulkan </a:t>
            </a:r>
            <a:r>
              <a:rPr lang="en-US" dirty="0" smtClean="0"/>
              <a:t>paling </a:t>
            </a:r>
            <a:r>
              <a:rPr lang="en-US" dirty="0" err="1" smtClean="0"/>
              <a:t>lambat</a:t>
            </a:r>
            <a:r>
              <a:rPr lang="en-US" dirty="0" smtClean="0"/>
              <a:t> </a:t>
            </a:r>
            <a:r>
              <a:rPr lang="id-ID" dirty="0" smtClean="0"/>
              <a:t>hari </a:t>
            </a:r>
            <a:r>
              <a:rPr lang="en-US" dirty="0" err="1" smtClean="0"/>
              <a:t>Senin</a:t>
            </a:r>
            <a:r>
              <a:rPr lang="id-ID" dirty="0" smtClean="0"/>
              <a:t>, </a:t>
            </a:r>
            <a:r>
              <a:rPr lang="en-US" dirty="0"/>
              <a:t>2</a:t>
            </a:r>
            <a:r>
              <a:rPr lang="id-ID" dirty="0" smtClean="0"/>
              <a:t> </a:t>
            </a:r>
            <a:r>
              <a:rPr lang="en-US" dirty="0" smtClean="0"/>
              <a:t>September </a:t>
            </a:r>
            <a:r>
              <a:rPr lang="id-ID" dirty="0" smtClean="0"/>
              <a:t>201</a:t>
            </a:r>
            <a:r>
              <a:rPr lang="en-US" dirty="0"/>
              <a:t>9</a:t>
            </a:r>
            <a:endParaRPr lang="id-ID"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dirty="0"/>
              <a:t>What is computer vision?</a:t>
            </a:r>
          </a:p>
        </p:txBody>
      </p:sp>
      <p:sp>
        <p:nvSpPr>
          <p:cNvPr id="3" name="TextBox 2"/>
          <p:cNvSpPr txBox="1"/>
          <p:nvPr/>
        </p:nvSpPr>
        <p:spPr>
          <a:xfrm>
            <a:off x="1219200" y="2895600"/>
            <a:ext cx="2209800" cy="523220"/>
          </a:xfrm>
          <a:prstGeom prst="rect">
            <a:avLst/>
          </a:prstGeom>
          <a:noFill/>
          <a:ln>
            <a:solidFill>
              <a:schemeClr val="tx1"/>
            </a:solidFill>
          </a:ln>
        </p:spPr>
        <p:txBody>
          <a:bodyPr wrap="square" rtlCol="0">
            <a:spAutoFit/>
          </a:bodyPr>
          <a:lstStyle/>
          <a:p>
            <a:r>
              <a:rPr lang="en-US" sz="2800" dirty="0" smtClean="0"/>
              <a:t>Image (2D)</a:t>
            </a:r>
            <a:endParaRPr lang="en-US" sz="2800" dirty="0"/>
          </a:p>
        </p:txBody>
      </p:sp>
      <p:sp>
        <p:nvSpPr>
          <p:cNvPr id="4" name="TextBox 3"/>
          <p:cNvSpPr txBox="1"/>
          <p:nvPr/>
        </p:nvSpPr>
        <p:spPr>
          <a:xfrm>
            <a:off x="5181600" y="2590800"/>
            <a:ext cx="2819400" cy="954107"/>
          </a:xfrm>
          <a:prstGeom prst="rect">
            <a:avLst/>
          </a:prstGeom>
          <a:noFill/>
          <a:ln>
            <a:solidFill>
              <a:schemeClr val="tx1"/>
            </a:solidFill>
          </a:ln>
        </p:spPr>
        <p:txBody>
          <a:bodyPr wrap="square" rtlCol="0">
            <a:spAutoFit/>
          </a:bodyPr>
          <a:lstStyle/>
          <a:p>
            <a:r>
              <a:rPr lang="en-US" sz="2800" dirty="0" smtClean="0"/>
              <a:t>Geometry (3D)</a:t>
            </a:r>
          </a:p>
          <a:p>
            <a:r>
              <a:rPr lang="en-US" sz="2800" dirty="0" smtClean="0"/>
              <a:t>shape</a:t>
            </a:r>
            <a:endParaRPr lang="en-US" sz="2800" dirty="0"/>
          </a:p>
        </p:txBody>
      </p:sp>
      <p:cxnSp>
        <p:nvCxnSpPr>
          <p:cNvPr id="6" name="Straight Arrow Connector 5"/>
          <p:cNvCxnSpPr/>
          <p:nvPr/>
        </p:nvCxnSpPr>
        <p:spPr bwMode="auto">
          <a:xfrm>
            <a:off x="3505200" y="3048000"/>
            <a:ext cx="16002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rot="10800000">
            <a:off x="3505200" y="3352800"/>
            <a:ext cx="16002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0" name="TextBox 9"/>
          <p:cNvSpPr txBox="1"/>
          <p:nvPr/>
        </p:nvSpPr>
        <p:spPr>
          <a:xfrm>
            <a:off x="3733800" y="2286000"/>
            <a:ext cx="1066800" cy="461665"/>
          </a:xfrm>
          <a:prstGeom prst="rect">
            <a:avLst/>
          </a:prstGeom>
          <a:noFill/>
        </p:spPr>
        <p:txBody>
          <a:bodyPr wrap="square" rtlCol="0">
            <a:spAutoFit/>
          </a:bodyPr>
          <a:lstStyle/>
          <a:p>
            <a:r>
              <a:rPr lang="en-US" dirty="0" smtClean="0"/>
              <a:t>Vision</a:t>
            </a:r>
            <a:endParaRPr lang="en-US" dirty="0"/>
          </a:p>
        </p:txBody>
      </p:sp>
      <p:sp>
        <p:nvSpPr>
          <p:cNvPr id="11" name="TextBox 10"/>
          <p:cNvSpPr txBox="1"/>
          <p:nvPr/>
        </p:nvSpPr>
        <p:spPr>
          <a:xfrm>
            <a:off x="3657600" y="3810000"/>
            <a:ext cx="1447800" cy="461665"/>
          </a:xfrm>
          <a:prstGeom prst="rect">
            <a:avLst/>
          </a:prstGeom>
          <a:noFill/>
        </p:spPr>
        <p:txBody>
          <a:bodyPr wrap="square" rtlCol="0">
            <a:spAutoFit/>
          </a:bodyPr>
          <a:lstStyle/>
          <a:p>
            <a:r>
              <a:rPr lang="en-US" dirty="0" smtClean="0"/>
              <a:t>Graphics</a:t>
            </a:r>
            <a:endParaRPr lang="en-US" dirty="0"/>
          </a:p>
        </p:txBody>
      </p:sp>
      <p:sp>
        <p:nvSpPr>
          <p:cNvPr id="12" name="TextBox 11"/>
          <p:cNvSpPr txBox="1"/>
          <p:nvPr/>
        </p:nvSpPr>
        <p:spPr>
          <a:xfrm>
            <a:off x="685800" y="1981200"/>
            <a:ext cx="2438400" cy="461665"/>
          </a:xfrm>
          <a:prstGeom prst="rect">
            <a:avLst/>
          </a:prstGeom>
          <a:noFill/>
        </p:spPr>
        <p:txBody>
          <a:bodyPr wrap="square" rtlCol="0">
            <a:spAutoFit/>
          </a:bodyPr>
          <a:lstStyle/>
          <a:p>
            <a:r>
              <a:rPr lang="en-US" dirty="0" smtClean="0"/>
              <a:t>Image processing</a:t>
            </a:r>
            <a:endParaRPr lang="en-US" dirty="0"/>
          </a:p>
        </p:txBody>
      </p:sp>
      <p:cxnSp>
        <p:nvCxnSpPr>
          <p:cNvPr id="19" name="Straight Connector 18"/>
          <p:cNvCxnSpPr/>
          <p:nvPr/>
        </p:nvCxnSpPr>
        <p:spPr bwMode="auto">
          <a:xfrm rot="10800000">
            <a:off x="533400" y="3124200"/>
            <a:ext cx="685800" cy="15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rot="5400000" flipH="1" flipV="1">
            <a:off x="266700" y="2857500"/>
            <a:ext cx="533400" cy="15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533400" y="2590800"/>
            <a:ext cx="838200" cy="15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3" name="Straight Arrow Connector 32"/>
          <p:cNvCxnSpPr/>
          <p:nvPr/>
        </p:nvCxnSpPr>
        <p:spPr bwMode="auto">
          <a:xfrm rot="5400000">
            <a:off x="1219200" y="2743200"/>
            <a:ext cx="3048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2" name="Footer Placeholder 1"/>
          <p:cNvSpPr>
            <a:spLocks noGrp="1"/>
          </p:cNvSpPr>
          <p:nvPr>
            <p:ph type="ftr" sz="quarter" idx="11"/>
          </p:nvPr>
        </p:nvSpPr>
        <p:spPr/>
        <p:txBody>
          <a:bodyPr/>
          <a:lstStyle/>
          <a:p>
            <a:pPr>
              <a:defRPr/>
            </a:pPr>
            <a:r>
              <a:rPr lang="en-US" smtClean="0"/>
              <a:t>T. Informatika, VK_01</a:t>
            </a:r>
            <a:endParaRPr lang="en-US"/>
          </a:p>
        </p:txBody>
      </p:sp>
      <p:sp>
        <p:nvSpPr>
          <p:cNvPr id="5" name="Slide Number Placeholder 4"/>
          <p:cNvSpPr>
            <a:spLocks noGrp="1"/>
          </p:cNvSpPr>
          <p:nvPr>
            <p:ph type="sldNum" sz="quarter" idx="12"/>
          </p:nvPr>
        </p:nvSpPr>
        <p:spPr/>
        <p:txBody>
          <a:bodyPr/>
          <a:lstStyle/>
          <a:p>
            <a:pPr>
              <a:defRPr/>
            </a:pPr>
            <a:fld id="{9C2D7214-8DF7-4D20-AC53-9F4D8F3225C9}" type="slidenum">
              <a:rPr lang="en-US" smtClean="0"/>
              <a:pPr>
                <a:defRPr/>
              </a:pPr>
              <a:t>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4495800" y="1066800"/>
            <a:ext cx="4267200" cy="5715000"/>
            <a:chOff x="2832" y="528"/>
            <a:chExt cx="2688" cy="3744"/>
          </a:xfrm>
        </p:grpSpPr>
        <p:sp>
          <p:nvSpPr>
            <p:cNvPr id="19474" name="Rectangle 46"/>
            <p:cNvSpPr>
              <a:spLocks noChangeArrowheads="1"/>
            </p:cNvSpPr>
            <p:nvPr/>
          </p:nvSpPr>
          <p:spPr bwMode="auto">
            <a:xfrm>
              <a:off x="2832" y="528"/>
              <a:ext cx="2688" cy="3696"/>
            </a:xfrm>
            <a:prstGeom prst="rect">
              <a:avLst/>
            </a:prstGeom>
            <a:solidFill>
              <a:schemeClr val="accent1"/>
            </a:solidFill>
            <a:ln w="38100">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endParaRPr lang="ru-RU"/>
            </a:p>
          </p:txBody>
        </p:sp>
        <p:sp>
          <p:nvSpPr>
            <p:cNvPr id="19475" name="Text Box 48"/>
            <p:cNvSpPr txBox="1">
              <a:spLocks noChangeArrowheads="1"/>
            </p:cNvSpPr>
            <p:nvPr/>
          </p:nvSpPr>
          <p:spPr bwMode="auto">
            <a:xfrm>
              <a:off x="3555" y="3868"/>
              <a:ext cx="196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sz="3600">
                  <a:latin typeface="Elephant" pitchFamily="18" charset="0"/>
                </a:rPr>
                <a:t>GRAPHICS</a:t>
              </a:r>
            </a:p>
          </p:txBody>
        </p:sp>
      </p:grpSp>
      <p:sp>
        <p:nvSpPr>
          <p:cNvPr id="19459" name="Rectangle 2"/>
          <p:cNvSpPr>
            <a:spLocks noGrp="1" noChangeArrowheads="1"/>
          </p:cNvSpPr>
          <p:nvPr>
            <p:ph type="title"/>
          </p:nvPr>
        </p:nvSpPr>
        <p:spPr>
          <a:xfrm>
            <a:off x="457200" y="76200"/>
            <a:ext cx="8229600" cy="1143000"/>
          </a:xfrm>
        </p:spPr>
        <p:txBody>
          <a:bodyPr>
            <a:noAutofit/>
          </a:bodyPr>
          <a:lstStyle/>
          <a:p>
            <a:r>
              <a:rPr lang="en-US" sz="3200" dirty="0" smtClean="0">
                <a:ea typeface="ＭＳ Ｐゴシック" panose="020B0600070205080204" pitchFamily="34" charset="-128"/>
              </a:rPr>
              <a:t>What is computer graphics? (3D-&gt;2D)</a:t>
            </a:r>
          </a:p>
        </p:txBody>
      </p:sp>
      <p:pic>
        <p:nvPicPr>
          <p:cNvPr id="19460" name="Picture 11" descr="rendered_mirr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1295400"/>
            <a:ext cx="3867150"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45"/>
          <p:cNvGrpSpPr>
            <a:grpSpLocks/>
          </p:cNvGrpSpPr>
          <p:nvPr/>
        </p:nvGrpSpPr>
        <p:grpSpPr bwMode="auto">
          <a:xfrm>
            <a:off x="304800" y="1417638"/>
            <a:ext cx="3505200" cy="2835275"/>
            <a:chOff x="192" y="624"/>
            <a:chExt cx="2208" cy="2055"/>
          </a:xfrm>
        </p:grpSpPr>
        <p:pic>
          <p:nvPicPr>
            <p:cNvPr id="19472" name="Picture 10" descr="wireframe"/>
            <p:cNvPicPr>
              <a:picLocks noChangeAspect="1" noChangeArrowheads="1"/>
            </p:cNvPicPr>
            <p:nvPr/>
          </p:nvPicPr>
          <p:blipFill>
            <a:blip r:embed="rId3" cstate="print">
              <a:lum bright="24000" contrast="48000"/>
              <a:extLst>
                <a:ext uri="{28A0092B-C50C-407E-A947-70E740481C1C}">
                  <a14:useLocalDpi xmlns:a14="http://schemas.microsoft.com/office/drawing/2010/main" val="0"/>
                </a:ext>
              </a:extLst>
            </a:blip>
            <a:srcRect/>
            <a:stretch>
              <a:fillRect/>
            </a:stretch>
          </p:blipFill>
          <p:spPr bwMode="auto">
            <a:xfrm>
              <a:off x="192" y="624"/>
              <a:ext cx="2208" cy="1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3" name="Text Box 24"/>
            <p:cNvSpPr txBox="1">
              <a:spLocks noChangeArrowheads="1"/>
            </p:cNvSpPr>
            <p:nvPr/>
          </p:nvSpPr>
          <p:spPr bwMode="auto">
            <a:xfrm>
              <a:off x="624" y="2352"/>
              <a:ext cx="14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sz="2800"/>
                <a:t>3D geometry</a:t>
              </a:r>
            </a:p>
          </p:txBody>
        </p:sp>
      </p:grpSp>
      <p:grpSp>
        <p:nvGrpSpPr>
          <p:cNvPr id="4" name="Group 44"/>
          <p:cNvGrpSpPr>
            <a:grpSpLocks/>
          </p:cNvGrpSpPr>
          <p:nvPr/>
        </p:nvGrpSpPr>
        <p:grpSpPr bwMode="auto">
          <a:xfrm>
            <a:off x="304800" y="3810000"/>
            <a:ext cx="7924800" cy="2881313"/>
            <a:chOff x="192" y="2400"/>
            <a:chExt cx="4992" cy="1815"/>
          </a:xfrm>
        </p:grpSpPr>
        <p:pic>
          <p:nvPicPr>
            <p:cNvPr id="19463" name="Picture 17" descr="MCj0290930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 y="2832"/>
              <a:ext cx="287"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19" descr="tex2html_wrap_inline4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 y="3038"/>
              <a:ext cx="1344" cy="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Text Box 25"/>
            <p:cNvSpPr txBox="1">
              <a:spLocks noChangeArrowheads="1"/>
            </p:cNvSpPr>
            <p:nvPr/>
          </p:nvSpPr>
          <p:spPr bwMode="auto">
            <a:xfrm>
              <a:off x="912" y="3888"/>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sz="2800"/>
                <a:t>physics</a:t>
              </a:r>
            </a:p>
          </p:txBody>
        </p:sp>
        <p:sp>
          <p:nvSpPr>
            <p:cNvPr id="19466" name="Rectangle 29"/>
            <p:cNvSpPr>
              <a:spLocks noChangeArrowheads="1"/>
            </p:cNvSpPr>
            <p:nvPr/>
          </p:nvSpPr>
          <p:spPr bwMode="auto">
            <a:xfrm>
              <a:off x="192" y="2736"/>
              <a:ext cx="2208" cy="1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p>
          </p:txBody>
        </p:sp>
        <p:sp>
          <p:nvSpPr>
            <p:cNvPr id="19467" name="Oval 34"/>
            <p:cNvSpPr>
              <a:spLocks noChangeArrowheads="1"/>
            </p:cNvSpPr>
            <p:nvPr/>
          </p:nvSpPr>
          <p:spPr bwMode="auto">
            <a:xfrm>
              <a:off x="3168" y="2976"/>
              <a:ext cx="1920" cy="864"/>
            </a:xfrm>
            <a:prstGeom prst="ellipse">
              <a:avLst/>
            </a:prstGeom>
            <a:solidFill>
              <a:srgbClr val="CCFF33"/>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sz="4000"/>
                <a:t>Simulation</a:t>
              </a:r>
            </a:p>
          </p:txBody>
        </p:sp>
        <p:sp>
          <p:nvSpPr>
            <p:cNvPr id="19468" name="Line 36"/>
            <p:cNvSpPr>
              <a:spLocks noChangeShapeType="1"/>
            </p:cNvSpPr>
            <p:nvPr/>
          </p:nvSpPr>
          <p:spPr bwMode="auto">
            <a:xfrm flipV="1">
              <a:off x="2496" y="3408"/>
              <a:ext cx="624" cy="0"/>
            </a:xfrm>
            <a:prstGeom prst="line">
              <a:avLst/>
            </a:prstGeom>
            <a:noFill/>
            <a:ln w="762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9" name="Line 38"/>
            <p:cNvSpPr>
              <a:spLocks noChangeShapeType="1"/>
            </p:cNvSpPr>
            <p:nvPr/>
          </p:nvSpPr>
          <p:spPr bwMode="auto">
            <a:xfrm>
              <a:off x="2448" y="2400"/>
              <a:ext cx="816" cy="672"/>
            </a:xfrm>
            <a:prstGeom prst="line">
              <a:avLst/>
            </a:prstGeom>
            <a:noFill/>
            <a:ln w="762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0" name="Text Box 40"/>
            <p:cNvSpPr txBox="1">
              <a:spLocks noChangeArrowheads="1"/>
            </p:cNvSpPr>
            <p:nvPr/>
          </p:nvSpPr>
          <p:spPr bwMode="auto">
            <a:xfrm>
              <a:off x="4234" y="2544"/>
              <a:ext cx="9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t>projection</a:t>
              </a:r>
            </a:p>
          </p:txBody>
        </p:sp>
        <p:sp>
          <p:nvSpPr>
            <p:cNvPr id="19471" name="AutoShape 42"/>
            <p:cNvSpPr>
              <a:spLocks noChangeArrowheads="1"/>
            </p:cNvSpPr>
            <p:nvPr/>
          </p:nvSpPr>
          <p:spPr bwMode="auto">
            <a:xfrm>
              <a:off x="3984" y="2448"/>
              <a:ext cx="288" cy="480"/>
            </a:xfrm>
            <a:prstGeom prst="upArrow">
              <a:avLst>
                <a:gd name="adj1" fmla="val 50000"/>
                <a:gd name="adj2" fmla="val 41667"/>
              </a:avLst>
            </a:prstGeom>
            <a:solidFill>
              <a:schemeClr val="tx1"/>
            </a:solidFill>
            <a:ln w="19050">
              <a:solidFill>
                <a:schemeClr val="tx1"/>
              </a:solidFill>
              <a:miter lim="800000"/>
              <a:headEnd/>
              <a:tailEnd/>
            </a:ln>
          </p:spPr>
          <p:txBody>
            <a:bodyPr vert="eaVert"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p>
          </p:txBody>
        </p:sp>
      </p:grpSp>
      <p:sp>
        <p:nvSpPr>
          <p:cNvPr id="5" name="Footer Placeholder 4"/>
          <p:cNvSpPr>
            <a:spLocks noGrp="1"/>
          </p:cNvSpPr>
          <p:nvPr>
            <p:ph type="ftr" sz="quarter" idx="11"/>
          </p:nvPr>
        </p:nvSpPr>
        <p:spPr/>
        <p:txBody>
          <a:bodyPr/>
          <a:lstStyle/>
          <a:p>
            <a:pPr>
              <a:defRPr/>
            </a:pPr>
            <a:r>
              <a:rPr lang="en-US" smtClean="0"/>
              <a:t>T. Informatika, VK_01</a:t>
            </a:r>
            <a:endParaRPr lang="en-US"/>
          </a:p>
        </p:txBody>
      </p:sp>
      <p:sp>
        <p:nvSpPr>
          <p:cNvPr id="6" name="Slide Number Placeholder 5"/>
          <p:cNvSpPr>
            <a:spLocks noGrp="1"/>
          </p:cNvSpPr>
          <p:nvPr>
            <p:ph type="sldNum" sz="quarter" idx="12"/>
          </p:nvPr>
        </p:nvSpPr>
        <p:spPr/>
        <p:txBody>
          <a:bodyPr/>
          <a:lstStyle/>
          <a:p>
            <a:pPr>
              <a:defRPr/>
            </a:pPr>
            <a:fld id="{9C2D7214-8DF7-4D20-AC53-9F4D8F3225C9}" type="slidenum">
              <a:rPr lang="en-US" smtClean="0"/>
              <a:pPr>
                <a:defRPr/>
              </a:pPr>
              <a:t>4</a:t>
            </a:fld>
            <a:endParaRPr lang="en-US"/>
          </a:p>
        </p:txBody>
      </p:sp>
    </p:spTree>
    <p:extLst>
      <p:ext uri="{BB962C8B-B14F-4D97-AF65-F5344CB8AC3E}">
        <p14:creationId xmlns:p14="http://schemas.microsoft.com/office/powerpoint/2010/main" val="6999316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49"/>
          <p:cNvGrpSpPr>
            <a:grpSpLocks/>
          </p:cNvGrpSpPr>
          <p:nvPr/>
        </p:nvGrpSpPr>
        <p:grpSpPr bwMode="auto">
          <a:xfrm>
            <a:off x="76200" y="838200"/>
            <a:ext cx="4267200" cy="5948363"/>
            <a:chOff x="2832" y="528"/>
            <a:chExt cx="2688" cy="3747"/>
          </a:xfrm>
        </p:grpSpPr>
        <p:sp>
          <p:nvSpPr>
            <p:cNvPr id="20495" name="Rectangle 46"/>
            <p:cNvSpPr>
              <a:spLocks noChangeArrowheads="1"/>
            </p:cNvSpPr>
            <p:nvPr/>
          </p:nvSpPr>
          <p:spPr bwMode="auto">
            <a:xfrm>
              <a:off x="2832" y="528"/>
              <a:ext cx="2688" cy="3696"/>
            </a:xfrm>
            <a:prstGeom prst="rect">
              <a:avLst/>
            </a:prstGeom>
            <a:solidFill>
              <a:schemeClr val="accent1"/>
            </a:solidFill>
            <a:ln w="38100">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endParaRPr lang="ru-RU"/>
            </a:p>
          </p:txBody>
        </p:sp>
        <p:sp>
          <p:nvSpPr>
            <p:cNvPr id="20496" name="Text Box 48"/>
            <p:cNvSpPr txBox="1">
              <a:spLocks noChangeArrowheads="1"/>
            </p:cNvSpPr>
            <p:nvPr/>
          </p:nvSpPr>
          <p:spPr bwMode="auto">
            <a:xfrm>
              <a:off x="3555" y="3868"/>
              <a:ext cx="11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sz="3600">
                <a:latin typeface="Elephant" pitchFamily="18" charset="0"/>
              </a:endParaRPr>
            </a:p>
          </p:txBody>
        </p:sp>
      </p:grpSp>
      <p:sp>
        <p:nvSpPr>
          <p:cNvPr id="20483" name="Rectangle 2"/>
          <p:cNvSpPr>
            <a:spLocks noGrp="1" noChangeArrowheads="1"/>
          </p:cNvSpPr>
          <p:nvPr>
            <p:ph type="title"/>
          </p:nvPr>
        </p:nvSpPr>
        <p:spPr>
          <a:xfrm>
            <a:off x="457200" y="0"/>
            <a:ext cx="8229600" cy="1143000"/>
          </a:xfrm>
        </p:spPr>
        <p:txBody>
          <a:bodyPr>
            <a:normAutofit/>
          </a:bodyPr>
          <a:lstStyle/>
          <a:p>
            <a:r>
              <a:rPr lang="en-US" sz="3600" dirty="0" smtClean="0">
                <a:ea typeface="ＭＳ Ｐゴシック" panose="020B0600070205080204" pitchFamily="34" charset="-128"/>
              </a:rPr>
              <a:t>What is computer vision? (2D-&gt;3D)</a:t>
            </a:r>
          </a:p>
        </p:txBody>
      </p:sp>
      <p:pic>
        <p:nvPicPr>
          <p:cNvPr id="20484" name="Picture 11" descr="rendered_mirr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990600"/>
            <a:ext cx="3867150"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85" name="Group 45"/>
          <p:cNvGrpSpPr>
            <a:grpSpLocks/>
          </p:cNvGrpSpPr>
          <p:nvPr/>
        </p:nvGrpSpPr>
        <p:grpSpPr bwMode="auto">
          <a:xfrm>
            <a:off x="304800" y="990600"/>
            <a:ext cx="3505200" cy="3262313"/>
            <a:chOff x="192" y="624"/>
            <a:chExt cx="2208" cy="2055"/>
          </a:xfrm>
        </p:grpSpPr>
        <p:pic>
          <p:nvPicPr>
            <p:cNvPr id="20493" name="Picture 10" descr="wireframe"/>
            <p:cNvPicPr>
              <a:picLocks noChangeAspect="1" noChangeArrowheads="1"/>
            </p:cNvPicPr>
            <p:nvPr/>
          </p:nvPicPr>
          <p:blipFill>
            <a:blip r:embed="rId3" cstate="print">
              <a:lum bright="24000" contrast="48000"/>
              <a:extLst>
                <a:ext uri="{28A0092B-C50C-407E-A947-70E740481C1C}">
                  <a14:useLocalDpi xmlns:a14="http://schemas.microsoft.com/office/drawing/2010/main" val="0"/>
                </a:ext>
              </a:extLst>
            </a:blip>
            <a:srcRect/>
            <a:stretch>
              <a:fillRect/>
            </a:stretch>
          </p:blipFill>
          <p:spPr bwMode="auto">
            <a:xfrm>
              <a:off x="192" y="624"/>
              <a:ext cx="2208" cy="1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4" name="Text Box 24"/>
            <p:cNvSpPr txBox="1">
              <a:spLocks noChangeArrowheads="1"/>
            </p:cNvSpPr>
            <p:nvPr/>
          </p:nvSpPr>
          <p:spPr bwMode="auto">
            <a:xfrm>
              <a:off x="624" y="2352"/>
              <a:ext cx="14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sz="2800"/>
                <a:t>3D geometry</a:t>
              </a:r>
            </a:p>
          </p:txBody>
        </p:sp>
      </p:grpSp>
      <p:pic>
        <p:nvPicPr>
          <p:cNvPr id="20486" name="Picture 17" descr="MCj0290930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588" y="4495800"/>
            <a:ext cx="4556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19" descr="tex2html_wrap_inline4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822825"/>
            <a:ext cx="21336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25"/>
          <p:cNvSpPr txBox="1">
            <a:spLocks noChangeArrowheads="1"/>
          </p:cNvSpPr>
          <p:nvPr/>
        </p:nvSpPr>
        <p:spPr bwMode="auto">
          <a:xfrm>
            <a:off x="1447800" y="6172200"/>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sz="2800"/>
              <a:t>physics</a:t>
            </a:r>
          </a:p>
        </p:txBody>
      </p:sp>
      <p:sp>
        <p:nvSpPr>
          <p:cNvPr id="20489" name="Rectangle 29"/>
          <p:cNvSpPr>
            <a:spLocks noChangeArrowheads="1"/>
          </p:cNvSpPr>
          <p:nvPr/>
        </p:nvSpPr>
        <p:spPr bwMode="auto">
          <a:xfrm>
            <a:off x="304800" y="4343400"/>
            <a:ext cx="3505200" cy="1905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p>
        </p:txBody>
      </p:sp>
      <p:sp>
        <p:nvSpPr>
          <p:cNvPr id="20490" name="Oval 34"/>
          <p:cNvSpPr>
            <a:spLocks noChangeArrowheads="1"/>
          </p:cNvSpPr>
          <p:nvPr/>
        </p:nvSpPr>
        <p:spPr bwMode="auto">
          <a:xfrm>
            <a:off x="4688174" y="4343400"/>
            <a:ext cx="2476500" cy="1054099"/>
          </a:xfrm>
          <a:prstGeom prst="ellipse">
            <a:avLst/>
          </a:prstGeom>
          <a:solidFill>
            <a:srgbClr val="CCFF33"/>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sz="3200" dirty="0"/>
              <a:t>Estimation</a:t>
            </a:r>
          </a:p>
        </p:txBody>
      </p:sp>
      <p:sp>
        <p:nvSpPr>
          <p:cNvPr id="20491" name="AutoShape 42"/>
          <p:cNvSpPr>
            <a:spLocks noChangeArrowheads="1"/>
          </p:cNvSpPr>
          <p:nvPr/>
        </p:nvSpPr>
        <p:spPr bwMode="auto">
          <a:xfrm rot="-5400000">
            <a:off x="4024313" y="1982787"/>
            <a:ext cx="457200" cy="733425"/>
          </a:xfrm>
          <a:prstGeom prst="upArrow">
            <a:avLst>
              <a:gd name="adj1" fmla="val 50000"/>
              <a:gd name="adj2" fmla="val 41619"/>
            </a:avLst>
          </a:prstGeom>
          <a:solidFill>
            <a:schemeClr val="tx1"/>
          </a:solidFill>
          <a:ln w="19050">
            <a:solidFill>
              <a:schemeClr val="tx1"/>
            </a:solidFill>
            <a:miter lim="800000"/>
            <a:headEnd/>
            <a:tailEnd/>
          </a:ln>
        </p:spPr>
        <p:txBody>
          <a:bodyPr vert="eaVert"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p>
        </p:txBody>
      </p:sp>
      <p:sp>
        <p:nvSpPr>
          <p:cNvPr id="20492" name="AutoShape 42"/>
          <p:cNvSpPr>
            <a:spLocks noChangeArrowheads="1"/>
          </p:cNvSpPr>
          <p:nvPr/>
        </p:nvSpPr>
        <p:spPr bwMode="auto">
          <a:xfrm rot="-7005005">
            <a:off x="4234657" y="3477418"/>
            <a:ext cx="457200" cy="1401763"/>
          </a:xfrm>
          <a:prstGeom prst="upArrow">
            <a:avLst>
              <a:gd name="adj1" fmla="val 50000"/>
              <a:gd name="adj2" fmla="val 41618"/>
            </a:avLst>
          </a:prstGeom>
          <a:solidFill>
            <a:schemeClr val="tx1"/>
          </a:solidFill>
          <a:ln w="19050">
            <a:solidFill>
              <a:schemeClr val="tx1"/>
            </a:solidFill>
            <a:miter lim="800000"/>
            <a:headEnd/>
            <a:tailEnd/>
          </a:ln>
        </p:spPr>
        <p:txBody>
          <a:bodyPr vert="eaVert"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p>
        </p:txBody>
      </p:sp>
      <p:sp>
        <p:nvSpPr>
          <p:cNvPr id="2" name="Down Arrow 1"/>
          <p:cNvSpPr/>
          <p:nvPr/>
        </p:nvSpPr>
        <p:spPr>
          <a:xfrm>
            <a:off x="8001000" y="3962400"/>
            <a:ext cx="381000" cy="1219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124700" y="5540514"/>
            <a:ext cx="2019300" cy="707886"/>
          </a:xfrm>
          <a:prstGeom prst="rect">
            <a:avLst/>
          </a:prstGeom>
          <a:noFill/>
        </p:spPr>
        <p:txBody>
          <a:bodyPr wrap="square" rtlCol="0">
            <a:spAutoFit/>
          </a:bodyPr>
          <a:lstStyle/>
          <a:p>
            <a:r>
              <a:rPr lang="en-US" sz="2000" b="1" dirty="0" smtClean="0"/>
              <a:t>Other useful information …</a:t>
            </a:r>
            <a:endParaRPr lang="en-US" b="1" dirty="0"/>
          </a:p>
        </p:txBody>
      </p:sp>
      <p:sp>
        <p:nvSpPr>
          <p:cNvPr id="4" name="Footer Placeholder 3"/>
          <p:cNvSpPr>
            <a:spLocks noGrp="1"/>
          </p:cNvSpPr>
          <p:nvPr>
            <p:ph type="ftr" sz="quarter" idx="11"/>
          </p:nvPr>
        </p:nvSpPr>
        <p:spPr/>
        <p:txBody>
          <a:bodyPr/>
          <a:lstStyle/>
          <a:p>
            <a:pPr>
              <a:defRPr/>
            </a:pPr>
            <a:r>
              <a:rPr lang="en-US" smtClean="0"/>
              <a:t>T. Informatika, VK_01</a:t>
            </a:r>
            <a:endParaRPr lang="en-US"/>
          </a:p>
        </p:txBody>
      </p:sp>
      <p:sp>
        <p:nvSpPr>
          <p:cNvPr id="5" name="Slide Number Placeholder 4"/>
          <p:cNvSpPr>
            <a:spLocks noGrp="1"/>
          </p:cNvSpPr>
          <p:nvPr>
            <p:ph type="sldNum" sz="quarter" idx="12"/>
          </p:nvPr>
        </p:nvSpPr>
        <p:spPr/>
        <p:txBody>
          <a:bodyPr/>
          <a:lstStyle/>
          <a:p>
            <a:pPr>
              <a:defRPr/>
            </a:pPr>
            <a:fld id="{9C2D7214-8DF7-4D20-AC53-9F4D8F3225C9}" type="slidenum">
              <a:rPr lang="en-US" smtClean="0"/>
              <a:pPr>
                <a:defRPr/>
              </a:pPr>
              <a:t>5</a:t>
            </a:fld>
            <a:endParaRPr lang="en-US"/>
          </a:p>
        </p:txBody>
      </p:sp>
    </p:spTree>
    <p:extLst>
      <p:ext uri="{BB962C8B-B14F-4D97-AF65-F5344CB8AC3E}">
        <p14:creationId xmlns:p14="http://schemas.microsoft.com/office/powerpoint/2010/main" val="11475755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 Informatika, VK_01</a:t>
            </a:r>
            <a:endParaRPr lang="en-US"/>
          </a:p>
        </p:txBody>
      </p:sp>
      <p:sp>
        <p:nvSpPr>
          <p:cNvPr id="6" name="Slide Number Placeholder 5"/>
          <p:cNvSpPr>
            <a:spLocks noGrp="1"/>
          </p:cNvSpPr>
          <p:nvPr>
            <p:ph type="sldNum" sz="quarter" idx="12"/>
          </p:nvPr>
        </p:nvSpPr>
        <p:spPr/>
        <p:txBody>
          <a:bodyPr/>
          <a:lstStyle/>
          <a:p>
            <a:fld id="{6E789986-50CC-4FCC-8177-A661F538142D}" type="slidenum">
              <a:rPr lang="en-US"/>
              <a:pPr/>
              <a:t>6</a:t>
            </a:fld>
            <a:endParaRPr lang="en-US"/>
          </a:p>
        </p:txBody>
      </p:sp>
      <p:sp>
        <p:nvSpPr>
          <p:cNvPr id="115714" name="Rectangle 2"/>
          <p:cNvSpPr>
            <a:spLocks noGrp="1" noChangeArrowheads="1"/>
          </p:cNvSpPr>
          <p:nvPr>
            <p:ph type="title"/>
          </p:nvPr>
        </p:nvSpPr>
        <p:spPr/>
        <p:txBody>
          <a:bodyPr>
            <a:normAutofit fontScale="90000"/>
          </a:bodyPr>
          <a:lstStyle/>
          <a:p>
            <a:r>
              <a:rPr lang="en-US"/>
              <a:t>Computer Vision </a:t>
            </a:r>
            <a:r>
              <a:rPr lang="en-US" sz="3600"/>
              <a:t>[Trucco&amp;Verri’98]</a:t>
            </a:r>
          </a:p>
        </p:txBody>
      </p:sp>
      <p:pic>
        <p:nvPicPr>
          <p:cNvPr id="115718" name="Picture 6" descr="TruccoOverview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038" y="1600200"/>
            <a:ext cx="443865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7630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3587" name="Rectangle 3"/>
          <p:cNvSpPr>
            <a:spLocks noGrp="1" noChangeArrowheads="1"/>
          </p:cNvSpPr>
          <p:nvPr>
            <p:ph idx="1"/>
          </p:nvPr>
        </p:nvSpPr>
        <p:spPr>
          <a:xfrm>
            <a:off x="990600" y="5562600"/>
            <a:ext cx="7772400" cy="762000"/>
          </a:xfrm>
        </p:spPr>
        <p:txBody>
          <a:bodyPr>
            <a:normAutofit/>
          </a:bodyPr>
          <a:lstStyle/>
          <a:p>
            <a:pPr>
              <a:lnSpc>
                <a:spcPct val="90000"/>
              </a:lnSpc>
            </a:pPr>
            <a:r>
              <a:rPr lang="en-US" sz="2400" dirty="0"/>
              <a:t>Goal of computer vision is to write computer programs that can interpret images</a:t>
            </a:r>
          </a:p>
        </p:txBody>
      </p:sp>
      <p:sp>
        <p:nvSpPr>
          <p:cNvPr id="323586" name="Rectangle 2"/>
          <p:cNvSpPr>
            <a:spLocks noGrp="1" noChangeArrowheads="1"/>
          </p:cNvSpPr>
          <p:nvPr>
            <p:ph type="title"/>
          </p:nvPr>
        </p:nvSpPr>
        <p:spPr/>
        <p:txBody>
          <a:bodyPr/>
          <a:lstStyle/>
          <a:p>
            <a:r>
              <a:rPr lang="en-US" dirty="0"/>
              <a:t>Every picture tells a story</a:t>
            </a:r>
          </a:p>
        </p:txBody>
      </p:sp>
      <p:sp>
        <p:nvSpPr>
          <p:cNvPr id="323588" name="Rectangle 4"/>
          <p:cNvSpPr>
            <a:spLocks noChangeArrowheads="1"/>
          </p:cNvSpPr>
          <p:nvPr/>
        </p:nvSpPr>
        <p:spPr bwMode="auto">
          <a:xfrm>
            <a:off x="409575" y="1131888"/>
            <a:ext cx="9144000" cy="0"/>
          </a:xfrm>
          <a:prstGeom prst="rect">
            <a:avLst/>
          </a:prstGeom>
          <a:noFill/>
          <a:ln w="9525">
            <a:noFill/>
            <a:miter lim="800000"/>
            <a:headEnd/>
            <a:tailEnd/>
          </a:ln>
          <a:effectLst/>
        </p:spPr>
        <p:txBody>
          <a:bodyPr>
            <a:spAutoFit/>
          </a:bodyPr>
          <a:lstStyle/>
          <a:p>
            <a:endParaRPr lang="en-US"/>
          </a:p>
        </p:txBody>
      </p:sp>
      <p:pic>
        <p:nvPicPr>
          <p:cNvPr id="323590" name="Picture 6" descr="U121"/>
          <p:cNvPicPr>
            <a:picLocks noChangeAspect="1" noChangeArrowheads="1"/>
          </p:cNvPicPr>
          <p:nvPr/>
        </p:nvPicPr>
        <p:blipFill>
          <a:blip r:embed="rId2"/>
          <a:srcRect/>
          <a:stretch>
            <a:fillRect/>
          </a:stretch>
        </p:blipFill>
        <p:spPr bwMode="auto">
          <a:xfrm>
            <a:off x="2892425" y="1177925"/>
            <a:ext cx="3360738" cy="4232275"/>
          </a:xfrm>
          <a:prstGeom prst="rect">
            <a:avLst/>
          </a:prstGeom>
          <a:noFill/>
        </p:spPr>
      </p:pic>
      <p:sp>
        <p:nvSpPr>
          <p:cNvPr id="2" name="Footer Placeholder 1"/>
          <p:cNvSpPr>
            <a:spLocks noGrp="1"/>
          </p:cNvSpPr>
          <p:nvPr>
            <p:ph type="ftr" sz="quarter" idx="11"/>
          </p:nvPr>
        </p:nvSpPr>
        <p:spPr/>
        <p:txBody>
          <a:bodyPr/>
          <a:lstStyle/>
          <a:p>
            <a:pPr>
              <a:defRPr/>
            </a:pPr>
            <a:r>
              <a:rPr lang="en-US" smtClean="0"/>
              <a:t>T. Informatika, VK_01</a:t>
            </a:r>
            <a:endParaRPr lang="en-US"/>
          </a:p>
        </p:txBody>
      </p:sp>
      <p:sp>
        <p:nvSpPr>
          <p:cNvPr id="3" name="Slide Number Placeholder 2"/>
          <p:cNvSpPr>
            <a:spLocks noGrp="1"/>
          </p:cNvSpPr>
          <p:nvPr>
            <p:ph type="sldNum" sz="quarter" idx="12"/>
          </p:nvPr>
        </p:nvSpPr>
        <p:spPr/>
        <p:txBody>
          <a:bodyPr/>
          <a:lstStyle/>
          <a:p>
            <a:pPr>
              <a:defRPr/>
            </a:pPr>
            <a:fld id="{9C2D7214-8DF7-4D20-AC53-9F4D8F3225C9}" type="slidenum">
              <a:rPr lang="en-US" smtClean="0"/>
              <a:pPr>
                <a:defRPr/>
              </a:pPr>
              <a:t>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35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4307" name="Rectangle 3"/>
          <p:cNvSpPr>
            <a:spLocks noGrp="1" noChangeArrowheads="1"/>
          </p:cNvSpPr>
          <p:nvPr>
            <p:ph idx="1"/>
          </p:nvPr>
        </p:nvSpPr>
        <p:spPr>
          <a:xfrm>
            <a:off x="990600" y="5181600"/>
            <a:ext cx="7772400" cy="1143000"/>
          </a:xfrm>
        </p:spPr>
        <p:txBody>
          <a:bodyPr>
            <a:normAutofit/>
          </a:bodyPr>
          <a:lstStyle/>
          <a:p>
            <a:pPr>
              <a:lnSpc>
                <a:spcPct val="90000"/>
              </a:lnSpc>
            </a:pPr>
            <a:r>
              <a:rPr lang="en-US" sz="2400" dirty="0"/>
              <a:t>Yes and no (but mostly no!)</a:t>
            </a:r>
          </a:p>
          <a:p>
            <a:pPr lvl="1">
              <a:lnSpc>
                <a:spcPct val="90000"/>
              </a:lnSpc>
            </a:pPr>
            <a:r>
              <a:rPr lang="en-US" sz="1800" dirty="0"/>
              <a:t>humans are much better at “hard” things</a:t>
            </a:r>
          </a:p>
          <a:p>
            <a:pPr lvl="1">
              <a:lnSpc>
                <a:spcPct val="90000"/>
              </a:lnSpc>
            </a:pPr>
            <a:r>
              <a:rPr lang="en-US" sz="1800" dirty="0"/>
              <a:t>computers can be better at “easy” things</a:t>
            </a:r>
          </a:p>
        </p:txBody>
      </p:sp>
      <p:sp>
        <p:nvSpPr>
          <p:cNvPr id="354306" name="Rectangle 2"/>
          <p:cNvSpPr>
            <a:spLocks noGrp="1" noChangeArrowheads="1"/>
          </p:cNvSpPr>
          <p:nvPr>
            <p:ph type="title"/>
          </p:nvPr>
        </p:nvSpPr>
        <p:spPr>
          <a:xfrm>
            <a:off x="685800" y="76200"/>
            <a:ext cx="8458200" cy="838200"/>
          </a:xfrm>
        </p:spPr>
        <p:txBody>
          <a:bodyPr>
            <a:normAutofit fontScale="90000"/>
          </a:bodyPr>
          <a:lstStyle/>
          <a:p>
            <a:r>
              <a:rPr lang="en-US" sz="3000"/>
              <a:t>Can computers match (or beat) human vision?</a:t>
            </a:r>
          </a:p>
        </p:txBody>
      </p:sp>
      <p:sp>
        <p:nvSpPr>
          <p:cNvPr id="354308" name="Rectangle 4"/>
          <p:cNvSpPr>
            <a:spLocks noChangeArrowheads="1"/>
          </p:cNvSpPr>
          <p:nvPr/>
        </p:nvSpPr>
        <p:spPr bwMode="auto">
          <a:xfrm>
            <a:off x="409575" y="1131888"/>
            <a:ext cx="9144000" cy="0"/>
          </a:xfrm>
          <a:prstGeom prst="rect">
            <a:avLst/>
          </a:prstGeom>
          <a:noFill/>
          <a:ln w="9525">
            <a:noFill/>
            <a:miter lim="800000"/>
            <a:headEnd/>
            <a:tailEnd/>
          </a:ln>
          <a:effectLst/>
        </p:spPr>
        <p:txBody>
          <a:bodyPr>
            <a:spAutoFit/>
          </a:bodyPr>
          <a:lstStyle/>
          <a:p>
            <a:endParaRPr lang="en-US"/>
          </a:p>
        </p:txBody>
      </p:sp>
      <p:pic>
        <p:nvPicPr>
          <p:cNvPr id="354309" name="Picture 5" descr="U121"/>
          <p:cNvPicPr>
            <a:picLocks noChangeAspect="1" noChangeArrowheads="1"/>
          </p:cNvPicPr>
          <p:nvPr/>
        </p:nvPicPr>
        <p:blipFill>
          <a:blip r:embed="rId3"/>
          <a:srcRect/>
          <a:stretch>
            <a:fillRect/>
          </a:stretch>
        </p:blipFill>
        <p:spPr bwMode="auto">
          <a:xfrm>
            <a:off x="2895600" y="914400"/>
            <a:ext cx="3360738" cy="4114800"/>
          </a:xfrm>
          <a:prstGeom prst="rect">
            <a:avLst/>
          </a:prstGeom>
          <a:noFill/>
        </p:spPr>
      </p:pic>
      <p:sp>
        <p:nvSpPr>
          <p:cNvPr id="2" name="Footer Placeholder 1"/>
          <p:cNvSpPr>
            <a:spLocks noGrp="1"/>
          </p:cNvSpPr>
          <p:nvPr>
            <p:ph type="ftr" sz="quarter" idx="11"/>
          </p:nvPr>
        </p:nvSpPr>
        <p:spPr/>
        <p:txBody>
          <a:bodyPr/>
          <a:lstStyle/>
          <a:p>
            <a:pPr>
              <a:defRPr/>
            </a:pPr>
            <a:r>
              <a:rPr lang="en-US" smtClean="0"/>
              <a:t>T. Informatika, VK_01</a:t>
            </a:r>
            <a:endParaRPr lang="en-US"/>
          </a:p>
        </p:txBody>
      </p:sp>
      <p:sp>
        <p:nvSpPr>
          <p:cNvPr id="3" name="Slide Number Placeholder 2"/>
          <p:cNvSpPr>
            <a:spLocks noGrp="1"/>
          </p:cNvSpPr>
          <p:nvPr>
            <p:ph type="sldNum" sz="quarter" idx="12"/>
          </p:nvPr>
        </p:nvSpPr>
        <p:spPr/>
        <p:txBody>
          <a:bodyPr/>
          <a:lstStyle/>
          <a:p>
            <a:pPr>
              <a:defRPr/>
            </a:pPr>
            <a:fld id="{9C2D7214-8DF7-4D20-AC53-9F4D8F3225C9}" type="slidenum">
              <a:rPr lang="en-US" smtClean="0"/>
              <a:pPr>
                <a:defRPr/>
              </a:pPr>
              <a:t>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4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543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543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idx="1"/>
          </p:nvPr>
        </p:nvSpPr>
        <p:spPr/>
        <p:txBody>
          <a:bodyPr/>
          <a:lstStyle/>
          <a:p>
            <a:r>
              <a:rPr lang="en-US"/>
              <a:t>The next slides show some examples of what current vision systems can do</a:t>
            </a:r>
          </a:p>
          <a:p>
            <a:endParaRPr lang="en-US"/>
          </a:p>
        </p:txBody>
      </p:sp>
      <p:sp>
        <p:nvSpPr>
          <p:cNvPr id="385026" name="Rectangle 2"/>
          <p:cNvSpPr>
            <a:spLocks noGrp="1" noChangeArrowheads="1"/>
          </p:cNvSpPr>
          <p:nvPr>
            <p:ph type="title"/>
          </p:nvPr>
        </p:nvSpPr>
        <p:spPr/>
        <p:txBody>
          <a:bodyPr/>
          <a:lstStyle/>
          <a:p>
            <a:r>
              <a:rPr lang="en-US"/>
              <a:t>Current state of the art</a:t>
            </a:r>
          </a:p>
        </p:txBody>
      </p:sp>
      <p:sp>
        <p:nvSpPr>
          <p:cNvPr id="2" name="Footer Placeholder 1"/>
          <p:cNvSpPr>
            <a:spLocks noGrp="1"/>
          </p:cNvSpPr>
          <p:nvPr>
            <p:ph type="ftr" sz="quarter" idx="11"/>
          </p:nvPr>
        </p:nvSpPr>
        <p:spPr/>
        <p:txBody>
          <a:bodyPr/>
          <a:lstStyle/>
          <a:p>
            <a:pPr>
              <a:defRPr/>
            </a:pPr>
            <a:r>
              <a:rPr lang="en-US" smtClean="0"/>
              <a:t>T. Informatika, VK_01</a:t>
            </a:r>
            <a:endParaRPr lang="en-US"/>
          </a:p>
        </p:txBody>
      </p:sp>
      <p:sp>
        <p:nvSpPr>
          <p:cNvPr id="3" name="Slide Number Placeholder 2"/>
          <p:cNvSpPr>
            <a:spLocks noGrp="1"/>
          </p:cNvSpPr>
          <p:nvPr>
            <p:ph type="sldNum" sz="quarter" idx="12"/>
          </p:nvPr>
        </p:nvSpPr>
        <p:spPr/>
        <p:txBody>
          <a:bodyPr/>
          <a:lstStyle/>
          <a:p>
            <a:pPr>
              <a:defRPr/>
            </a:pPr>
            <a:fld id="{9C2D7214-8DF7-4D20-AC53-9F4D8F3225C9}" type="slidenum">
              <a:rPr lang="en-US" smtClean="0"/>
              <a:pPr>
                <a:defRPr/>
              </a:pPr>
              <a:t>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1336</TotalTime>
  <Words>878</Words>
  <Application>Microsoft Office PowerPoint</Application>
  <PresentationFormat>On-screen Show (4:3)</PresentationFormat>
  <Paragraphs>182</Paragraphs>
  <Slides>26</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ＭＳ Ｐゴシック</vt:lpstr>
      <vt:lpstr>Arial</vt:lpstr>
      <vt:lpstr>Elephant</vt:lpstr>
      <vt:lpstr>Lucida Sans Unicode</vt:lpstr>
      <vt:lpstr>Times New Roman</vt:lpstr>
      <vt:lpstr>Verdana</vt:lpstr>
      <vt:lpstr>Wingdings</vt:lpstr>
      <vt:lpstr>Wingdings 2</vt:lpstr>
      <vt:lpstr>Wingdings 3</vt:lpstr>
      <vt:lpstr>Concourse</vt:lpstr>
      <vt:lpstr>Pengantar Kuliah  Visi Komputer</vt:lpstr>
      <vt:lpstr>Referensi</vt:lpstr>
      <vt:lpstr>What is computer vision?</vt:lpstr>
      <vt:lpstr>What is computer graphics? (3D-&gt;2D)</vt:lpstr>
      <vt:lpstr>What is computer vision? (2D-&gt;3D)</vt:lpstr>
      <vt:lpstr>Computer Vision [Trucco&amp;Verri’98]</vt:lpstr>
      <vt:lpstr>Every picture tells a story</vt:lpstr>
      <vt:lpstr>Can computers match (or beat) human vision?</vt:lpstr>
      <vt:lpstr>Current state of the art</vt:lpstr>
      <vt:lpstr>Optical character recognition (OCR)</vt:lpstr>
      <vt:lpstr>Face detection</vt:lpstr>
      <vt:lpstr>Smile detection?</vt:lpstr>
      <vt:lpstr>Object recognition (in supermarkets)</vt:lpstr>
      <vt:lpstr>Face recognition</vt:lpstr>
      <vt:lpstr>Vision-based biometrics</vt:lpstr>
      <vt:lpstr>Login without a password…</vt:lpstr>
      <vt:lpstr>Object recognition (in mobile phones)</vt:lpstr>
      <vt:lpstr>Smart cars</vt:lpstr>
      <vt:lpstr>Robotics</vt:lpstr>
      <vt:lpstr>Medical imaging</vt:lpstr>
      <vt:lpstr>Current state of the art</vt:lpstr>
      <vt:lpstr>Vision System</vt:lpstr>
      <vt:lpstr>Materi Kuliah</vt:lpstr>
      <vt:lpstr>Evaluasi</vt:lpstr>
      <vt:lpstr>Break --- Some videos of vision app</vt:lpstr>
      <vt:lpstr>PR  Dikumpulkan paling lambat hari Senin, 2 September 2019</vt:lpstr>
    </vt:vector>
  </TitlesOfParts>
  <Company>Sekjur Tek.Informatika ITS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1 Pengolahan Citra Digital</dc:title>
  <dc:creator>Nanik Suciati, S.Kom, M.Kom</dc:creator>
  <cp:lastModifiedBy>dosen</cp:lastModifiedBy>
  <cp:revision>138</cp:revision>
  <dcterms:created xsi:type="dcterms:W3CDTF">2006-02-13T02:02:00Z</dcterms:created>
  <dcterms:modified xsi:type="dcterms:W3CDTF">2019-08-28T05:01:03Z</dcterms:modified>
</cp:coreProperties>
</file>