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29"/>
  </p:notesMasterIdLst>
  <p:sldIdLst>
    <p:sldId id="326" r:id="rId2"/>
    <p:sldId id="352" r:id="rId3"/>
    <p:sldId id="327" r:id="rId4"/>
    <p:sldId id="328" r:id="rId5"/>
    <p:sldId id="324" r:id="rId6"/>
    <p:sldId id="331" r:id="rId7"/>
    <p:sldId id="333" r:id="rId8"/>
    <p:sldId id="330" r:id="rId9"/>
    <p:sldId id="334" r:id="rId10"/>
    <p:sldId id="335" r:id="rId11"/>
    <p:sldId id="336" r:id="rId12"/>
    <p:sldId id="337" r:id="rId13"/>
    <p:sldId id="338" r:id="rId14"/>
    <p:sldId id="339" r:id="rId15"/>
    <p:sldId id="340" r:id="rId16"/>
    <p:sldId id="341" r:id="rId17"/>
    <p:sldId id="342" r:id="rId18"/>
    <p:sldId id="343" r:id="rId19"/>
    <p:sldId id="344" r:id="rId20"/>
    <p:sldId id="346" r:id="rId21"/>
    <p:sldId id="347" r:id="rId22"/>
    <p:sldId id="348" r:id="rId23"/>
    <p:sldId id="349" r:id="rId24"/>
    <p:sldId id="350" r:id="rId25"/>
    <p:sldId id="351" r:id="rId26"/>
    <p:sldId id="345" r:id="rId27"/>
    <p:sldId id="332"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007" autoAdjust="0"/>
  </p:normalViewPr>
  <p:slideViewPr>
    <p:cSldViewPr>
      <p:cViewPr varScale="1">
        <p:scale>
          <a:sx n="67" d="100"/>
          <a:sy n="67" d="100"/>
        </p:scale>
        <p:origin x="1476"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399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99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99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399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D1362A9-28F0-4FB1-83DC-8AB85756E82F}" type="slidenum">
              <a:rPr lang="en-US"/>
              <a:pPr>
                <a:defRPr/>
              </a:pPr>
              <a:t>‹#›</a:t>
            </a:fld>
            <a:endParaRPr lang="en-US"/>
          </a:p>
        </p:txBody>
      </p:sp>
    </p:spTree>
    <p:extLst>
      <p:ext uri="{BB962C8B-B14F-4D97-AF65-F5344CB8AC3E}">
        <p14:creationId xmlns:p14="http://schemas.microsoft.com/office/powerpoint/2010/main" val="23539745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id-ID" smtClean="0"/>
          </a:p>
        </p:txBody>
      </p:sp>
      <p:sp>
        <p:nvSpPr>
          <p:cNvPr id="3174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4B41626-2146-4710-833E-B8B6517D4CD8}" type="slidenum">
              <a:rPr lang="en-US"/>
              <a:pPr fontAlgn="base">
                <a:spcBef>
                  <a:spcPct val="0"/>
                </a:spcBef>
                <a:spcAft>
                  <a:spcPct val="0"/>
                </a:spcAft>
              </a:pPr>
              <a:t>20</a:t>
            </a:fld>
            <a:endParaRPr lang="en-US"/>
          </a:p>
        </p:txBody>
      </p:sp>
    </p:spTree>
    <p:extLst>
      <p:ext uri="{BB962C8B-B14F-4D97-AF65-F5344CB8AC3E}">
        <p14:creationId xmlns:p14="http://schemas.microsoft.com/office/powerpoint/2010/main" val="205276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t>Perancangan data berguna untuk menjelaskan karakteristik data masukan sistem</a:t>
            </a:r>
          </a:p>
        </p:txBody>
      </p:sp>
      <p:sp>
        <p:nvSpPr>
          <p:cNvPr id="3482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23DA7DD8-5C95-480D-9CB8-11295B2DEB11}" type="slidenum">
              <a:rPr lang="en-US"/>
              <a:pPr fontAlgn="base">
                <a:spcBef>
                  <a:spcPct val="0"/>
                </a:spcBef>
                <a:spcAft>
                  <a:spcPct val="0"/>
                </a:spcAft>
              </a:pPr>
              <a:t>22</a:t>
            </a:fld>
            <a:endParaRPr lang="en-US"/>
          </a:p>
        </p:txBody>
      </p:sp>
    </p:spTree>
    <p:extLst>
      <p:ext uri="{BB962C8B-B14F-4D97-AF65-F5344CB8AC3E}">
        <p14:creationId xmlns:p14="http://schemas.microsoft.com/office/powerpoint/2010/main" val="23364691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smtClean="0"/>
              <a:t>T. Informatika, VK_02</a:t>
            </a: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B684EF01-92BB-4B37-A964-57974B13D69B}"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r>
              <a:rPr lang="en-US" smtClean="0"/>
              <a:t>T. Informatika, VK_02</a:t>
            </a:r>
            <a:endParaRPr lang="en-US"/>
          </a:p>
        </p:txBody>
      </p:sp>
      <p:sp>
        <p:nvSpPr>
          <p:cNvPr id="6" name="Slide Number Placeholder 5"/>
          <p:cNvSpPr>
            <a:spLocks noGrp="1"/>
          </p:cNvSpPr>
          <p:nvPr>
            <p:ph type="sldNum" sz="quarter" idx="12"/>
          </p:nvPr>
        </p:nvSpPr>
        <p:spPr/>
        <p:txBody>
          <a:bodyPr/>
          <a:lstStyle>
            <a:extLst/>
          </a:lstStyle>
          <a:p>
            <a:pPr>
              <a:defRPr/>
            </a:pPr>
            <a:fld id="{909E5BAE-749C-408D-9D2F-DEB06B9F63FC}"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r>
              <a:rPr lang="en-US" smtClean="0"/>
              <a:t>T. Informatika, VK_02</a:t>
            </a:r>
            <a:endParaRPr lang="en-US"/>
          </a:p>
        </p:txBody>
      </p:sp>
      <p:sp>
        <p:nvSpPr>
          <p:cNvPr id="6" name="Slide Number Placeholder 5"/>
          <p:cNvSpPr>
            <a:spLocks noGrp="1"/>
          </p:cNvSpPr>
          <p:nvPr>
            <p:ph type="sldNum" sz="quarter" idx="12"/>
          </p:nvPr>
        </p:nvSpPr>
        <p:spPr/>
        <p:txBody>
          <a:bodyPr/>
          <a:lstStyle>
            <a:extLst/>
          </a:lstStyle>
          <a:p>
            <a:pPr>
              <a:defRPr/>
            </a:pPr>
            <a:fld id="{49B881DF-087B-4F71-A407-BCB596A73EA8}"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r>
              <a:rPr lang="en-US" smtClean="0"/>
              <a:t>T. Informatika, VK_02</a:t>
            </a:r>
            <a:endParaRPr lang="en-US"/>
          </a:p>
        </p:txBody>
      </p:sp>
      <p:sp>
        <p:nvSpPr>
          <p:cNvPr id="6" name="Slide Number Placeholder 5"/>
          <p:cNvSpPr>
            <a:spLocks noGrp="1"/>
          </p:cNvSpPr>
          <p:nvPr>
            <p:ph type="sldNum" sz="quarter" idx="12"/>
          </p:nvPr>
        </p:nvSpPr>
        <p:spPr/>
        <p:txBody>
          <a:bodyPr/>
          <a:lstStyle>
            <a:extLst/>
          </a:lstStyle>
          <a:p>
            <a:pPr>
              <a:defRPr/>
            </a:pPr>
            <a:fld id="{9C2D7214-8DF7-4D20-AC53-9F4D8F3225C9}" type="slidenum">
              <a:rPr lang="en-US" smtClean="0"/>
              <a:pPr>
                <a:defRPr/>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r>
              <a:rPr lang="en-US" smtClean="0"/>
              <a:t>T. Informatika, VK_02</a:t>
            </a:r>
            <a:endParaRPr lang="en-US"/>
          </a:p>
        </p:txBody>
      </p:sp>
      <p:sp>
        <p:nvSpPr>
          <p:cNvPr id="6" name="Slide Number Placeholder 5"/>
          <p:cNvSpPr>
            <a:spLocks noGrp="1"/>
          </p:cNvSpPr>
          <p:nvPr>
            <p:ph type="sldNum" sz="quarter" idx="12"/>
          </p:nvPr>
        </p:nvSpPr>
        <p:spPr/>
        <p:txBody>
          <a:bodyPr/>
          <a:lstStyle>
            <a:extLst/>
          </a:lstStyle>
          <a:p>
            <a:pPr>
              <a:defRPr/>
            </a:pPr>
            <a:fld id="{F62C9897-F2D6-40D8-B6ED-BF94EBBD5D8F}"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r>
              <a:rPr lang="en-US" smtClean="0"/>
              <a:t>T. Informatika, VK_02</a:t>
            </a:r>
            <a:endParaRPr lang="en-US"/>
          </a:p>
        </p:txBody>
      </p:sp>
      <p:sp>
        <p:nvSpPr>
          <p:cNvPr id="7" name="Slide Number Placeholder 6"/>
          <p:cNvSpPr>
            <a:spLocks noGrp="1"/>
          </p:cNvSpPr>
          <p:nvPr>
            <p:ph type="sldNum" sz="quarter" idx="12"/>
          </p:nvPr>
        </p:nvSpPr>
        <p:spPr/>
        <p:txBody>
          <a:bodyPr/>
          <a:lstStyle>
            <a:extLst/>
          </a:lstStyle>
          <a:p>
            <a:pPr>
              <a:defRPr/>
            </a:pPr>
            <a:fld id="{740DEDEF-0BA8-45C9-BE5B-D749D054B2EC}" type="slidenum">
              <a:rPr lang="en-US" smtClean="0"/>
              <a:pPr>
                <a:defRPr/>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endParaRPr lang="en-US"/>
          </a:p>
        </p:txBody>
      </p:sp>
      <p:sp>
        <p:nvSpPr>
          <p:cNvPr id="8" name="Footer Placeholder 7"/>
          <p:cNvSpPr>
            <a:spLocks noGrp="1"/>
          </p:cNvSpPr>
          <p:nvPr>
            <p:ph type="ftr" sz="quarter" idx="11"/>
          </p:nvPr>
        </p:nvSpPr>
        <p:spPr/>
        <p:txBody>
          <a:bodyPr/>
          <a:lstStyle>
            <a:extLst/>
          </a:lstStyle>
          <a:p>
            <a:pPr>
              <a:defRPr/>
            </a:pPr>
            <a:r>
              <a:rPr lang="en-US" smtClean="0"/>
              <a:t>T. Informatika, VK_02</a:t>
            </a:r>
            <a:endParaRPr lang="en-US"/>
          </a:p>
        </p:txBody>
      </p:sp>
      <p:sp>
        <p:nvSpPr>
          <p:cNvPr id="9" name="Slide Number Placeholder 8"/>
          <p:cNvSpPr>
            <a:spLocks noGrp="1"/>
          </p:cNvSpPr>
          <p:nvPr>
            <p:ph type="sldNum" sz="quarter" idx="12"/>
          </p:nvPr>
        </p:nvSpPr>
        <p:spPr/>
        <p:txBody>
          <a:bodyPr/>
          <a:lstStyle>
            <a:extLst/>
          </a:lstStyle>
          <a:p>
            <a:pPr>
              <a:defRPr/>
            </a:pPr>
            <a:fld id="{7F5F13F6-B582-4170-98AC-83536041973E}"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endParaRPr lang="en-US"/>
          </a:p>
        </p:txBody>
      </p:sp>
      <p:sp>
        <p:nvSpPr>
          <p:cNvPr id="4" name="Footer Placeholder 3"/>
          <p:cNvSpPr>
            <a:spLocks noGrp="1"/>
          </p:cNvSpPr>
          <p:nvPr>
            <p:ph type="ftr" sz="quarter" idx="11"/>
          </p:nvPr>
        </p:nvSpPr>
        <p:spPr/>
        <p:txBody>
          <a:bodyPr/>
          <a:lstStyle>
            <a:extLst/>
          </a:lstStyle>
          <a:p>
            <a:pPr>
              <a:defRPr/>
            </a:pPr>
            <a:r>
              <a:rPr lang="en-US" smtClean="0"/>
              <a:t>T. Informatika, VK_02</a:t>
            </a:r>
            <a:endParaRPr lang="en-US"/>
          </a:p>
        </p:txBody>
      </p:sp>
      <p:sp>
        <p:nvSpPr>
          <p:cNvPr id="5" name="Slide Number Placeholder 4"/>
          <p:cNvSpPr>
            <a:spLocks noGrp="1"/>
          </p:cNvSpPr>
          <p:nvPr>
            <p:ph type="sldNum" sz="quarter" idx="12"/>
          </p:nvPr>
        </p:nvSpPr>
        <p:spPr/>
        <p:txBody>
          <a:bodyPr/>
          <a:lstStyle>
            <a:extLst/>
          </a:lstStyle>
          <a:p>
            <a:pPr>
              <a:defRPr/>
            </a:pPr>
            <a:fld id="{4EAE6397-7646-4CA5-A573-2B0D9CC40C30}" type="slidenum">
              <a:rPr lang="en-US" smtClean="0"/>
              <a:pPr>
                <a:defRPr/>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endParaRPr lang="en-US"/>
          </a:p>
        </p:txBody>
      </p:sp>
      <p:sp>
        <p:nvSpPr>
          <p:cNvPr id="3" name="Footer Placeholder 2"/>
          <p:cNvSpPr>
            <a:spLocks noGrp="1"/>
          </p:cNvSpPr>
          <p:nvPr>
            <p:ph type="ftr" sz="quarter" idx="11"/>
          </p:nvPr>
        </p:nvSpPr>
        <p:spPr/>
        <p:txBody>
          <a:bodyPr/>
          <a:lstStyle>
            <a:extLst/>
          </a:lstStyle>
          <a:p>
            <a:pPr>
              <a:defRPr/>
            </a:pPr>
            <a:r>
              <a:rPr lang="en-US" smtClean="0"/>
              <a:t>T. Informatika, VK_02</a:t>
            </a:r>
            <a:endParaRPr lang="en-US"/>
          </a:p>
        </p:txBody>
      </p:sp>
      <p:sp>
        <p:nvSpPr>
          <p:cNvPr id="4" name="Slide Number Placeholder 3"/>
          <p:cNvSpPr>
            <a:spLocks noGrp="1"/>
          </p:cNvSpPr>
          <p:nvPr>
            <p:ph type="sldNum" sz="quarter" idx="12"/>
          </p:nvPr>
        </p:nvSpPr>
        <p:spPr/>
        <p:txBody>
          <a:bodyPr/>
          <a:lstStyle>
            <a:extLst/>
          </a:lstStyle>
          <a:p>
            <a:pPr>
              <a:defRPr/>
            </a:pPr>
            <a:fld id="{2FAF2B33-60B5-4AA2-BC55-55CE02A2E152}"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r>
              <a:rPr lang="en-US" smtClean="0"/>
              <a:t>T. Informatika, VK_02</a:t>
            </a:r>
            <a:endParaRPr lang="en-US"/>
          </a:p>
        </p:txBody>
      </p:sp>
      <p:sp>
        <p:nvSpPr>
          <p:cNvPr id="7" name="Slide Number Placeholder 6"/>
          <p:cNvSpPr>
            <a:spLocks noGrp="1"/>
          </p:cNvSpPr>
          <p:nvPr>
            <p:ph type="sldNum" sz="quarter" idx="12"/>
          </p:nvPr>
        </p:nvSpPr>
        <p:spPr/>
        <p:txBody>
          <a:bodyPr/>
          <a:lstStyle>
            <a:extLst/>
          </a:lstStyle>
          <a:p>
            <a:pPr>
              <a:defRPr/>
            </a:pPr>
            <a:fld id="{0418EE13-3A08-46C9-BD92-EDDCE25F9884}"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r>
              <a:rPr lang="en-US" smtClean="0"/>
              <a:t>T. Informatika, VK_02</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9B5689AD-0105-4ADA-8BA1-85702E612335}"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smtClean="0"/>
              <a:t>T. Informatika, VK_02</a:t>
            </a: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C179639D-32DA-428C-8DE6-7892CB9F813E}"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7" Type="http://schemas.openxmlformats.org/officeDocument/2006/relationships/image" Target="../media/image18.jpg"/><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Main processes of image recognition (brief review)</a:t>
            </a:r>
            <a:endParaRPr lang="id-ID" dirty="0"/>
          </a:p>
        </p:txBody>
      </p:sp>
      <p:sp>
        <p:nvSpPr>
          <p:cNvPr id="3" name="Subtitle 2"/>
          <p:cNvSpPr>
            <a:spLocks noGrp="1"/>
          </p:cNvSpPr>
          <p:nvPr>
            <p:ph type="subTitle" idx="1"/>
          </p:nvPr>
        </p:nvSpPr>
        <p:spPr/>
        <p:txBody>
          <a:bodyPr/>
          <a:lstStyle/>
          <a:p>
            <a:endParaRPr lang="id-ID"/>
          </a:p>
        </p:txBody>
      </p:sp>
      <p:sp>
        <p:nvSpPr>
          <p:cNvPr id="4" name="Footer Placeholder 3"/>
          <p:cNvSpPr>
            <a:spLocks noGrp="1"/>
          </p:cNvSpPr>
          <p:nvPr>
            <p:ph type="ftr" sz="quarter" idx="11"/>
          </p:nvPr>
        </p:nvSpPr>
        <p:spPr/>
        <p:txBody>
          <a:bodyPr/>
          <a:lstStyle/>
          <a:p>
            <a:pPr>
              <a:defRPr/>
            </a:pPr>
            <a:r>
              <a:rPr lang="en-US" smtClean="0"/>
              <a:t>T. Informatika, VK_02</a:t>
            </a:r>
            <a:endParaRPr lang="en-US"/>
          </a:p>
        </p:txBody>
      </p:sp>
      <p:sp>
        <p:nvSpPr>
          <p:cNvPr id="5" name="Slide Number Placeholder 4"/>
          <p:cNvSpPr>
            <a:spLocks noGrp="1"/>
          </p:cNvSpPr>
          <p:nvPr>
            <p:ph type="sldNum" sz="quarter" idx="12"/>
          </p:nvPr>
        </p:nvSpPr>
        <p:spPr/>
        <p:txBody>
          <a:bodyPr/>
          <a:lstStyle/>
          <a:p>
            <a:pPr>
              <a:defRPr/>
            </a:pPr>
            <a:fld id="{B684EF01-92BB-4B37-A964-57974B13D69B}" type="slidenum">
              <a:rPr lang="en-US" smtClean="0"/>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8229600" cy="1143000"/>
          </a:xfrm>
        </p:spPr>
        <p:txBody>
          <a:bodyPr/>
          <a:lstStyle/>
          <a:p>
            <a:pPr algn="l"/>
            <a:r>
              <a:rPr lang="en-US" dirty="0" err="1" smtClean="0">
                <a:solidFill>
                  <a:schemeClr val="bg1"/>
                </a:solidFill>
              </a:rPr>
              <a:t>Rancangan</a:t>
            </a:r>
            <a:r>
              <a:rPr lang="en-US" dirty="0" smtClean="0">
                <a:solidFill>
                  <a:schemeClr val="bg1"/>
                </a:solidFill>
              </a:rPr>
              <a:t> </a:t>
            </a:r>
            <a:r>
              <a:rPr lang="en-US" dirty="0" err="1" smtClean="0">
                <a:solidFill>
                  <a:schemeClr val="bg1"/>
                </a:solidFill>
              </a:rPr>
              <a:t>sistem</a:t>
            </a:r>
            <a:endParaRPr lang="en-US" dirty="0">
              <a:solidFill>
                <a:schemeClr val="bg1"/>
              </a:solidFill>
            </a:endParaRPr>
          </a:p>
        </p:txBody>
      </p:sp>
      <p:grpSp>
        <p:nvGrpSpPr>
          <p:cNvPr id="3" name="Group 57"/>
          <p:cNvGrpSpPr/>
          <p:nvPr/>
        </p:nvGrpSpPr>
        <p:grpSpPr>
          <a:xfrm>
            <a:off x="116453" y="2006600"/>
            <a:ext cx="8960787" cy="3251200"/>
            <a:chOff x="-601656" y="1371600"/>
            <a:chExt cx="11662262" cy="2971800"/>
          </a:xfrm>
        </p:grpSpPr>
        <p:pic>
          <p:nvPicPr>
            <p:cNvPr id="5" name="Picture 3" descr="D:\KULIAH LAGI\thesis\edited1412Aplikasi\frac_geom\3_6.jpg"/>
            <p:cNvPicPr>
              <a:picLocks noChangeAspect="1" noChangeArrowheads="1"/>
            </p:cNvPicPr>
            <p:nvPr/>
          </p:nvPicPr>
          <p:blipFill>
            <a:blip r:embed="rId2" cstate="print">
              <a:lum bright="-20000" contrast="40000"/>
            </a:blip>
            <a:srcRect/>
            <a:stretch>
              <a:fillRect/>
            </a:stretch>
          </p:blipFill>
          <p:spPr bwMode="auto">
            <a:xfrm>
              <a:off x="-457200" y="2323368"/>
              <a:ext cx="1295400" cy="1029432"/>
            </a:xfrm>
            <a:prstGeom prst="rect">
              <a:avLst/>
            </a:prstGeom>
            <a:noFill/>
            <a:ln>
              <a:solidFill>
                <a:srgbClr val="008000"/>
              </a:solidFill>
            </a:ln>
          </p:spPr>
        </p:pic>
        <p:grpSp>
          <p:nvGrpSpPr>
            <p:cNvPr id="4" name="Group 44"/>
            <p:cNvGrpSpPr/>
            <p:nvPr/>
          </p:nvGrpSpPr>
          <p:grpSpPr>
            <a:xfrm>
              <a:off x="838200" y="1371600"/>
              <a:ext cx="10222406" cy="2971800"/>
              <a:chOff x="838200" y="1371600"/>
              <a:chExt cx="10222406" cy="2971800"/>
            </a:xfrm>
          </p:grpSpPr>
          <p:sp>
            <p:nvSpPr>
              <p:cNvPr id="9" name="Rectangle 8"/>
              <p:cNvSpPr/>
              <p:nvPr/>
            </p:nvSpPr>
            <p:spPr>
              <a:xfrm>
                <a:off x="1143000" y="2514600"/>
                <a:ext cx="1447800" cy="685800"/>
              </a:xfrm>
              <a:prstGeom prst="rect">
                <a:avLst/>
              </a:prstGeom>
              <a:ln>
                <a:solidFill>
                  <a:srgbClr val="00800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id-ID" sz="1300" smtClean="0">
                    <a:solidFill>
                      <a:schemeClr val="tx1"/>
                    </a:solidFill>
                    <a:latin typeface="Tahoma" pitchFamily="34" charset="0"/>
                    <a:ea typeface="Tahoma" pitchFamily="34" charset="0"/>
                    <a:cs typeface="Tahoma" pitchFamily="34" charset="0"/>
                  </a:rPr>
                  <a:t>Praproses</a:t>
                </a:r>
                <a:endParaRPr lang="id-ID" sz="1300">
                  <a:solidFill>
                    <a:schemeClr val="tx1"/>
                  </a:solidFill>
                  <a:latin typeface="Tahoma" pitchFamily="34" charset="0"/>
                  <a:ea typeface="Tahoma" pitchFamily="34" charset="0"/>
                  <a:cs typeface="Tahoma" pitchFamily="34" charset="0"/>
                </a:endParaRPr>
              </a:p>
            </p:txBody>
          </p:sp>
          <p:sp>
            <p:nvSpPr>
              <p:cNvPr id="10" name="Rectangle 3"/>
              <p:cNvSpPr/>
              <p:nvPr/>
            </p:nvSpPr>
            <p:spPr>
              <a:xfrm>
                <a:off x="2895600" y="2514600"/>
                <a:ext cx="1752600" cy="685800"/>
              </a:xfrm>
              <a:prstGeom prst="rect">
                <a:avLst/>
              </a:prstGeom>
              <a:ln>
                <a:solidFill>
                  <a:srgbClr val="00800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id-ID" sz="1300" dirty="0" smtClean="0">
                    <a:solidFill>
                      <a:schemeClr val="tx1"/>
                    </a:solidFill>
                    <a:latin typeface="Tahoma" pitchFamily="34" charset="0"/>
                    <a:ea typeface="Tahoma" pitchFamily="34" charset="0"/>
                    <a:cs typeface="Tahoma" pitchFamily="34" charset="0"/>
                  </a:rPr>
                  <a:t>Segmentasi Tulang Daun</a:t>
                </a:r>
                <a:endParaRPr lang="id-ID" sz="1300" dirty="0">
                  <a:solidFill>
                    <a:schemeClr val="tx1"/>
                  </a:solidFill>
                  <a:latin typeface="Tahoma" pitchFamily="34" charset="0"/>
                  <a:ea typeface="Tahoma" pitchFamily="34" charset="0"/>
                  <a:cs typeface="Tahoma" pitchFamily="34" charset="0"/>
                </a:endParaRPr>
              </a:p>
            </p:txBody>
          </p:sp>
          <p:sp>
            <p:nvSpPr>
              <p:cNvPr id="11" name="Rectangle 4"/>
              <p:cNvSpPr/>
              <p:nvPr/>
            </p:nvSpPr>
            <p:spPr>
              <a:xfrm>
                <a:off x="2895600" y="1371600"/>
                <a:ext cx="1752600" cy="838200"/>
              </a:xfrm>
              <a:prstGeom prst="rect">
                <a:avLst/>
              </a:prstGeom>
              <a:ln>
                <a:solidFill>
                  <a:srgbClr val="00800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id-ID" sz="1300" dirty="0" smtClean="0">
                    <a:solidFill>
                      <a:schemeClr val="tx1"/>
                    </a:solidFill>
                    <a:latin typeface="Tahoma" pitchFamily="34" charset="0"/>
                    <a:ea typeface="Tahoma" pitchFamily="34" charset="0"/>
                    <a:cs typeface="Tahoma" pitchFamily="34" charset="0"/>
                  </a:rPr>
                  <a:t>Segmentasi Pinggiran (Tepi) Daun</a:t>
                </a:r>
                <a:endParaRPr lang="id-ID" sz="1300" dirty="0">
                  <a:solidFill>
                    <a:schemeClr val="tx1"/>
                  </a:solidFill>
                  <a:latin typeface="Tahoma" pitchFamily="34" charset="0"/>
                  <a:ea typeface="Tahoma" pitchFamily="34" charset="0"/>
                  <a:cs typeface="Tahoma" pitchFamily="34" charset="0"/>
                </a:endParaRPr>
              </a:p>
            </p:txBody>
          </p:sp>
          <p:sp>
            <p:nvSpPr>
              <p:cNvPr id="13" name="Rectangle 12"/>
              <p:cNvSpPr/>
              <p:nvPr/>
            </p:nvSpPr>
            <p:spPr>
              <a:xfrm>
                <a:off x="5105400" y="1828800"/>
                <a:ext cx="1828800" cy="914400"/>
              </a:xfrm>
              <a:prstGeom prst="rect">
                <a:avLst/>
              </a:prstGeom>
              <a:ln>
                <a:solidFill>
                  <a:srgbClr val="00800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id-ID" sz="1300" dirty="0" smtClean="0">
                    <a:solidFill>
                      <a:schemeClr val="tx1"/>
                    </a:solidFill>
                    <a:latin typeface="Tahoma" pitchFamily="34" charset="0"/>
                    <a:ea typeface="Tahoma" pitchFamily="34" charset="0"/>
                    <a:cs typeface="Tahoma" pitchFamily="34" charset="0"/>
                  </a:rPr>
                  <a:t>Ekstraksi fitur dimensi fraktal</a:t>
                </a:r>
                <a:endParaRPr lang="id-ID" sz="1300" dirty="0">
                  <a:solidFill>
                    <a:schemeClr val="tx1"/>
                  </a:solidFill>
                  <a:latin typeface="Tahoma" pitchFamily="34" charset="0"/>
                  <a:ea typeface="Tahoma" pitchFamily="34" charset="0"/>
                  <a:cs typeface="Tahoma" pitchFamily="34" charset="0"/>
                </a:endParaRPr>
              </a:p>
            </p:txBody>
          </p:sp>
          <p:sp>
            <p:nvSpPr>
              <p:cNvPr id="14" name="Rectangle 13"/>
              <p:cNvSpPr/>
              <p:nvPr/>
            </p:nvSpPr>
            <p:spPr>
              <a:xfrm>
                <a:off x="7467600" y="2819400"/>
                <a:ext cx="1447800" cy="609600"/>
              </a:xfrm>
              <a:prstGeom prst="rect">
                <a:avLst/>
              </a:prstGeom>
              <a:ln>
                <a:solidFill>
                  <a:srgbClr val="00800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id-ID" sz="1300" dirty="0" smtClean="0">
                    <a:solidFill>
                      <a:schemeClr val="tx1"/>
                    </a:solidFill>
                    <a:latin typeface="Tahoma" pitchFamily="34" charset="0"/>
                    <a:ea typeface="Tahoma" pitchFamily="34" charset="0"/>
                    <a:cs typeface="Tahoma" pitchFamily="34" charset="0"/>
                  </a:rPr>
                  <a:t>Klasifikasi</a:t>
                </a:r>
                <a:endParaRPr lang="id-ID" sz="1300" dirty="0">
                  <a:solidFill>
                    <a:schemeClr val="tx1"/>
                  </a:solidFill>
                  <a:latin typeface="Tahoma" pitchFamily="34" charset="0"/>
                  <a:ea typeface="Tahoma" pitchFamily="34" charset="0"/>
                  <a:cs typeface="Tahoma" pitchFamily="34" charset="0"/>
                </a:endParaRPr>
              </a:p>
            </p:txBody>
          </p:sp>
          <p:cxnSp>
            <p:nvCxnSpPr>
              <p:cNvPr id="15" name="Straight Arrow Connector 14"/>
              <p:cNvCxnSpPr>
                <a:stCxn id="5" idx="3"/>
              </p:cNvCxnSpPr>
              <p:nvPr/>
            </p:nvCxnSpPr>
            <p:spPr>
              <a:xfrm>
                <a:off x="838200" y="2838084"/>
                <a:ext cx="304800" cy="19417"/>
              </a:xfrm>
              <a:prstGeom prst="straightConnector1">
                <a:avLst/>
              </a:prstGeom>
              <a:ln w="28575">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590800" y="2857500"/>
                <a:ext cx="304800" cy="1588"/>
              </a:xfrm>
              <a:prstGeom prst="straightConnector1">
                <a:avLst/>
              </a:prstGeom>
              <a:ln w="28575">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hape 16"/>
              <p:cNvCxnSpPr/>
              <p:nvPr/>
            </p:nvCxnSpPr>
            <p:spPr>
              <a:xfrm rot="5400000" flipH="1" flipV="1">
                <a:off x="2019300" y="1638300"/>
                <a:ext cx="723900" cy="1028700"/>
              </a:xfrm>
              <a:prstGeom prst="bentConnector2">
                <a:avLst/>
              </a:prstGeom>
              <a:ln w="28575">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hape 17"/>
              <p:cNvCxnSpPr>
                <a:endCxn id="22" idx="1"/>
              </p:cNvCxnSpPr>
              <p:nvPr/>
            </p:nvCxnSpPr>
            <p:spPr>
              <a:xfrm>
                <a:off x="1866901" y="3200399"/>
                <a:ext cx="3314699" cy="685801"/>
              </a:xfrm>
              <a:prstGeom prst="bentConnector3">
                <a:avLst>
                  <a:gd name="adj1" fmla="val -264"/>
                </a:avLst>
              </a:prstGeom>
              <a:ln w="28575">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hape 18"/>
              <p:cNvCxnSpPr/>
              <p:nvPr/>
            </p:nvCxnSpPr>
            <p:spPr>
              <a:xfrm flipV="1">
                <a:off x="4648200" y="2286000"/>
                <a:ext cx="228600" cy="571500"/>
              </a:xfrm>
              <a:prstGeom prst="bentConnector2">
                <a:avLst/>
              </a:prstGeom>
              <a:ln w="28575">
                <a:solidFill>
                  <a:srgbClr val="008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hape 19"/>
              <p:cNvCxnSpPr/>
              <p:nvPr/>
            </p:nvCxnSpPr>
            <p:spPr>
              <a:xfrm rot="16200000" flipV="1">
                <a:off x="4438650" y="2000250"/>
                <a:ext cx="647700" cy="228600"/>
              </a:xfrm>
              <a:prstGeom prst="bentConnector2">
                <a:avLst/>
              </a:prstGeom>
              <a:ln w="28575">
                <a:solidFill>
                  <a:srgbClr val="008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876800" y="2286000"/>
                <a:ext cx="228600" cy="1588"/>
              </a:xfrm>
              <a:prstGeom prst="straightConnector1">
                <a:avLst/>
              </a:prstGeom>
              <a:ln w="28575">
                <a:solidFill>
                  <a:srgbClr val="008000"/>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181599" y="3429000"/>
                <a:ext cx="1828799" cy="914400"/>
              </a:xfrm>
              <a:prstGeom prst="rect">
                <a:avLst/>
              </a:prstGeom>
              <a:ln>
                <a:solidFill>
                  <a:srgbClr val="00800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id-ID" sz="1300" dirty="0" smtClean="0">
                    <a:solidFill>
                      <a:schemeClr val="tx1"/>
                    </a:solidFill>
                    <a:latin typeface="Tahoma" pitchFamily="34" charset="0"/>
                    <a:ea typeface="Tahoma" pitchFamily="34" charset="0"/>
                    <a:cs typeface="Tahoma" pitchFamily="34" charset="0"/>
                  </a:rPr>
                  <a:t>Ekstraksi fitur </a:t>
                </a:r>
                <a:r>
                  <a:rPr lang="id-ID" sz="1300" i="1" dirty="0" smtClean="0">
                    <a:solidFill>
                      <a:schemeClr val="tx1"/>
                    </a:solidFill>
                    <a:latin typeface="Tahoma" pitchFamily="34" charset="0"/>
                    <a:ea typeface="Tahoma" pitchFamily="34" charset="0"/>
                    <a:cs typeface="Tahoma" pitchFamily="34" charset="0"/>
                  </a:rPr>
                  <a:t>lacunarity</a:t>
                </a:r>
                <a:endParaRPr lang="id-ID" sz="1300" i="1" dirty="0">
                  <a:solidFill>
                    <a:schemeClr val="tx1"/>
                  </a:solidFill>
                  <a:latin typeface="Tahoma" pitchFamily="34" charset="0"/>
                  <a:ea typeface="Tahoma" pitchFamily="34" charset="0"/>
                  <a:cs typeface="Tahoma" pitchFamily="34" charset="0"/>
                </a:endParaRPr>
              </a:p>
            </p:txBody>
          </p:sp>
          <p:cxnSp>
            <p:nvCxnSpPr>
              <p:cNvPr id="24" name="Shape 23"/>
              <p:cNvCxnSpPr/>
              <p:nvPr/>
            </p:nvCxnSpPr>
            <p:spPr>
              <a:xfrm rot="16200000" flipV="1">
                <a:off x="6743700" y="2476500"/>
                <a:ext cx="685800" cy="304800"/>
              </a:xfrm>
              <a:prstGeom prst="bentConnector2">
                <a:avLst/>
              </a:prstGeom>
              <a:ln w="28575">
                <a:solidFill>
                  <a:srgbClr val="008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hape 24"/>
              <p:cNvCxnSpPr/>
              <p:nvPr/>
            </p:nvCxnSpPr>
            <p:spPr>
              <a:xfrm flipV="1">
                <a:off x="7010400" y="2895600"/>
                <a:ext cx="228600" cy="990600"/>
              </a:xfrm>
              <a:prstGeom prst="bentConnector2">
                <a:avLst/>
              </a:prstGeom>
              <a:ln w="28575">
                <a:solidFill>
                  <a:srgbClr val="008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239000" y="3124200"/>
                <a:ext cx="304800" cy="1588"/>
              </a:xfrm>
              <a:prstGeom prst="straightConnector1">
                <a:avLst/>
              </a:prstGeom>
              <a:ln w="28575">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8915400" y="3124200"/>
                <a:ext cx="304800" cy="1588"/>
              </a:xfrm>
              <a:prstGeom prst="straightConnector1">
                <a:avLst/>
              </a:prstGeom>
              <a:ln w="28575">
                <a:solidFill>
                  <a:srgbClr val="00800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067799" y="3593068"/>
                <a:ext cx="1992807" cy="267261"/>
              </a:xfrm>
              <a:prstGeom prst="rect">
                <a:avLst/>
              </a:prstGeom>
              <a:noFill/>
              <a:ln>
                <a:noFill/>
              </a:ln>
            </p:spPr>
            <p:txBody>
              <a:bodyPr wrap="none" rtlCol="0">
                <a:spAutoFit/>
              </a:bodyPr>
              <a:lstStyle/>
              <a:p>
                <a:r>
                  <a:rPr lang="en-US" sz="1300" dirty="0" err="1" smtClean="0"/>
                  <a:t>Keterangan</a:t>
                </a:r>
                <a:r>
                  <a:rPr lang="en-US" sz="1300" dirty="0" smtClean="0"/>
                  <a:t> </a:t>
                </a:r>
                <a:r>
                  <a:rPr lang="en-US" sz="1300" dirty="0" err="1" smtClean="0"/>
                  <a:t>kelas</a:t>
                </a:r>
                <a:r>
                  <a:rPr lang="en-US" sz="1300" dirty="0" smtClean="0"/>
                  <a:t> </a:t>
                </a:r>
                <a:endParaRPr lang="en-US" sz="1300" dirty="0"/>
              </a:p>
            </p:txBody>
          </p:sp>
        </p:grpSp>
        <p:sp>
          <p:nvSpPr>
            <p:cNvPr id="7" name="TextBox 6"/>
            <p:cNvSpPr txBox="1"/>
            <p:nvPr/>
          </p:nvSpPr>
          <p:spPr>
            <a:xfrm>
              <a:off x="-601656" y="3288268"/>
              <a:ext cx="1642314" cy="267261"/>
            </a:xfrm>
            <a:prstGeom prst="rect">
              <a:avLst/>
            </a:prstGeom>
            <a:noFill/>
            <a:ln>
              <a:noFill/>
            </a:ln>
          </p:spPr>
          <p:txBody>
            <a:bodyPr wrap="none" rtlCol="0">
              <a:spAutoFit/>
            </a:bodyPr>
            <a:lstStyle/>
            <a:p>
              <a:r>
                <a:rPr lang="en-US" sz="1300" dirty="0" smtClean="0"/>
                <a:t>Citra </a:t>
              </a:r>
              <a:r>
                <a:rPr lang="en-US" sz="1300" dirty="0" err="1" smtClean="0"/>
                <a:t>masukan</a:t>
              </a:r>
              <a:endParaRPr lang="en-US" sz="1300" dirty="0"/>
            </a:p>
          </p:txBody>
        </p:sp>
        <p:pic>
          <p:nvPicPr>
            <p:cNvPr id="8" name="Picture 3" descr="D:\KULIAH LAGI\thesis\edited1412Aplikasi\frac_geom\3_6.jpg"/>
            <p:cNvPicPr>
              <a:picLocks noChangeAspect="1" noChangeArrowheads="1"/>
            </p:cNvPicPr>
            <p:nvPr/>
          </p:nvPicPr>
          <p:blipFill>
            <a:blip r:embed="rId2" cstate="print">
              <a:lum bright="-20000" contrast="40000"/>
            </a:blip>
            <a:srcRect/>
            <a:stretch>
              <a:fillRect/>
            </a:stretch>
          </p:blipFill>
          <p:spPr bwMode="auto">
            <a:xfrm>
              <a:off x="9220200" y="2590800"/>
              <a:ext cx="1295400" cy="1029432"/>
            </a:xfrm>
            <a:prstGeom prst="rect">
              <a:avLst/>
            </a:prstGeom>
            <a:noFill/>
            <a:ln>
              <a:solidFill>
                <a:srgbClr val="008000"/>
              </a:solidFill>
            </a:ln>
          </p:spPr>
        </p:pic>
      </p:grpSp>
    </p:spTree>
  </p:cSld>
  <p:clrMapOvr>
    <a:masterClrMapping/>
  </p:clrMapOvr>
  <p:transition>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8229600" cy="1143000"/>
          </a:xfrm>
        </p:spPr>
        <p:txBody>
          <a:bodyPr/>
          <a:lstStyle/>
          <a:p>
            <a:pPr algn="l"/>
            <a:r>
              <a:rPr lang="en-US" dirty="0" smtClean="0">
                <a:solidFill>
                  <a:schemeClr val="bg1"/>
                </a:solidFill>
              </a:rPr>
              <a:t>Dataset</a:t>
            </a:r>
            <a:endParaRPr lang="en-US" dirty="0">
              <a:solidFill>
                <a:schemeClr val="bg1"/>
              </a:solidFill>
            </a:endParaRPr>
          </a:p>
        </p:txBody>
      </p:sp>
      <p:sp>
        <p:nvSpPr>
          <p:cNvPr id="5" name="TextBox 4"/>
          <p:cNvSpPr txBox="1"/>
          <p:nvPr/>
        </p:nvSpPr>
        <p:spPr>
          <a:xfrm>
            <a:off x="228600" y="5664200"/>
            <a:ext cx="3602268" cy="400110"/>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2000"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Sumber</a:t>
            </a:r>
            <a:r>
              <a:rPr lang="en-U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r>
              <a:rPr lang="en-US" sz="2000" b="1" i="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flavia</a:t>
            </a:r>
            <a:r>
              <a:rPr lang="en-US" sz="2000" b="1" i="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leaf dataset</a:t>
            </a:r>
            <a:endParaRPr lang="en-U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22" name="Picture 21" descr="D:\500-an data\citra\figure2_1.jpg"/>
          <p:cNvPicPr/>
          <p:nvPr/>
        </p:nvPicPr>
        <p:blipFill>
          <a:blip r:embed="rId2" cstate="print"/>
          <a:srcRect/>
          <a:stretch>
            <a:fillRect/>
          </a:stretch>
        </p:blipFill>
        <p:spPr bwMode="auto">
          <a:xfrm>
            <a:off x="152400" y="2514600"/>
            <a:ext cx="5486400" cy="2336800"/>
          </a:xfrm>
          <a:prstGeom prst="rect">
            <a:avLst/>
          </a:prstGeom>
          <a:noFill/>
          <a:ln w="9525">
            <a:noFill/>
            <a:miter lim="800000"/>
            <a:headEnd/>
            <a:tailEnd/>
          </a:ln>
        </p:spPr>
      </p:pic>
      <p:graphicFrame>
        <p:nvGraphicFramePr>
          <p:cNvPr id="6" name="Table 5"/>
          <p:cNvGraphicFramePr>
            <a:graphicFrameLocks noGrp="1"/>
          </p:cNvGraphicFramePr>
          <p:nvPr/>
        </p:nvGraphicFramePr>
        <p:xfrm>
          <a:off x="5786446" y="428604"/>
          <a:ext cx="3276599" cy="6233414"/>
        </p:xfrm>
        <a:graphic>
          <a:graphicData uri="http://schemas.openxmlformats.org/drawingml/2006/table">
            <a:tbl>
              <a:tblPr>
                <a:tableStyleId>{35758FB7-9AC5-4552-8A53-C91805E547FA}</a:tableStyleId>
              </a:tblPr>
              <a:tblGrid>
                <a:gridCol w="756138"/>
                <a:gridCol w="1529861"/>
                <a:gridCol w="990600"/>
              </a:tblGrid>
              <a:tr h="467360">
                <a:tc>
                  <a:txBody>
                    <a:bodyPr/>
                    <a:lstStyle/>
                    <a:p>
                      <a:pPr marL="4763" marR="0" indent="0" algn="ctr">
                        <a:lnSpc>
                          <a:spcPct val="115000"/>
                        </a:lnSpc>
                        <a:spcBef>
                          <a:spcPts val="0"/>
                        </a:spcBef>
                        <a:spcAft>
                          <a:spcPts val="0"/>
                        </a:spcAft>
                        <a:tabLst/>
                      </a:pPr>
                      <a:r>
                        <a:rPr lang="id-ID" sz="1300" b="1" dirty="0"/>
                        <a:t>Label Kelas</a:t>
                      </a:r>
                      <a:endParaRPr lang="en-US" sz="1300" b="1" dirty="0">
                        <a:latin typeface="Calibri Light"/>
                        <a:ea typeface="Times New Roman"/>
                        <a:cs typeface="Times New Roman"/>
                      </a:endParaRPr>
                    </a:p>
                  </a:txBody>
                  <a:tcPr marL="68580" marR="68580" marT="0" marB="0"/>
                </a:tc>
                <a:tc>
                  <a:txBody>
                    <a:bodyPr/>
                    <a:lstStyle/>
                    <a:p>
                      <a:pPr marL="4763" marR="0" indent="0" algn="ctr">
                        <a:lnSpc>
                          <a:spcPct val="115000"/>
                        </a:lnSpc>
                        <a:spcBef>
                          <a:spcPts val="0"/>
                        </a:spcBef>
                        <a:spcAft>
                          <a:spcPts val="0"/>
                        </a:spcAft>
                        <a:tabLst>
                          <a:tab pos="52388" algn="l"/>
                        </a:tabLst>
                      </a:pPr>
                      <a:r>
                        <a:rPr lang="id-ID" sz="1300" b="1" dirty="0"/>
                        <a:t>Nama Spesies</a:t>
                      </a:r>
                      <a:endParaRPr lang="en-US" sz="1300" b="1" dirty="0">
                        <a:latin typeface="Calibri Light"/>
                        <a:ea typeface="Times New Roman"/>
                        <a:cs typeface="Times New Roman"/>
                      </a:endParaRPr>
                    </a:p>
                  </a:txBody>
                  <a:tcPr marL="68580" marR="68580" marT="0" marB="0"/>
                </a:tc>
                <a:tc>
                  <a:txBody>
                    <a:bodyPr/>
                    <a:lstStyle/>
                    <a:p>
                      <a:pPr marL="4763" marR="0" indent="0" algn="ctr">
                        <a:lnSpc>
                          <a:spcPct val="115000"/>
                        </a:lnSpc>
                        <a:spcBef>
                          <a:spcPts val="0"/>
                        </a:spcBef>
                        <a:spcAft>
                          <a:spcPts val="0"/>
                        </a:spcAft>
                      </a:pPr>
                      <a:r>
                        <a:rPr lang="id-ID" sz="1300" b="1" dirty="0"/>
                        <a:t>Jumlah data per-kelas</a:t>
                      </a:r>
                      <a:endParaRPr lang="en-US" sz="1300" b="1" dirty="0">
                        <a:latin typeface="Calibri Light"/>
                        <a:ea typeface="Times New Roman"/>
                        <a:cs typeface="Times New Roman"/>
                      </a:endParaRPr>
                    </a:p>
                  </a:txBody>
                  <a:tcPr marL="68580" marR="68580" marT="0" marB="0"/>
                </a:tc>
              </a:tr>
              <a:tr h="233680">
                <a:tc>
                  <a:txBody>
                    <a:bodyPr/>
                    <a:lstStyle/>
                    <a:p>
                      <a:pPr marL="4763" marR="0" indent="0" algn="ctr">
                        <a:lnSpc>
                          <a:spcPct val="115000"/>
                        </a:lnSpc>
                        <a:spcBef>
                          <a:spcPts val="0"/>
                        </a:spcBef>
                        <a:spcAft>
                          <a:spcPts val="0"/>
                        </a:spcAft>
                      </a:pPr>
                      <a:r>
                        <a:rPr lang="id-ID" sz="1300" kern="1200" dirty="0">
                          <a:solidFill>
                            <a:schemeClr val="dk1"/>
                          </a:solidFill>
                          <a:latin typeface="+mn-lt"/>
                          <a:ea typeface="+mn-ea"/>
                          <a:cs typeface="+mn-cs"/>
                        </a:rPr>
                        <a:t>1</a:t>
                      </a:r>
                      <a:endParaRPr lang="en-US" sz="1300" kern="1200" dirty="0">
                        <a:solidFill>
                          <a:schemeClr val="dk1"/>
                        </a:solidFill>
                        <a:latin typeface="+mn-lt"/>
                        <a:ea typeface="+mn-ea"/>
                        <a:cs typeface="+mn-cs"/>
                      </a:endParaRPr>
                    </a:p>
                  </a:txBody>
                  <a:tcPr marL="68580" marR="68580" marT="0" marB="0"/>
                </a:tc>
                <a:tc>
                  <a:txBody>
                    <a:bodyPr/>
                    <a:lstStyle/>
                    <a:p>
                      <a:pPr marL="4763" marR="0" indent="0" algn="ctr">
                        <a:lnSpc>
                          <a:spcPct val="115000"/>
                        </a:lnSpc>
                        <a:spcBef>
                          <a:spcPts val="0"/>
                        </a:spcBef>
                        <a:spcAft>
                          <a:spcPts val="0"/>
                        </a:spcAft>
                      </a:pPr>
                      <a:r>
                        <a:rPr lang="id-ID" sz="1300" i="1" kern="1200" dirty="0">
                          <a:solidFill>
                            <a:schemeClr val="dk1"/>
                          </a:solidFill>
                          <a:latin typeface="+mn-lt"/>
                          <a:ea typeface="+mn-ea"/>
                          <a:cs typeface="+mn-cs"/>
                        </a:rPr>
                        <a:t>pubescent bamboo</a:t>
                      </a:r>
                      <a:endParaRPr lang="en-US" sz="1300" i="1" kern="1200" dirty="0">
                        <a:solidFill>
                          <a:schemeClr val="dk1"/>
                        </a:solidFill>
                        <a:latin typeface="+mn-lt"/>
                        <a:ea typeface="+mn-ea"/>
                        <a:cs typeface="+mn-cs"/>
                      </a:endParaRPr>
                    </a:p>
                  </a:txBody>
                  <a:tcPr marL="68580" marR="68580" marT="0" marB="0" anchor="ctr"/>
                </a:tc>
                <a:tc>
                  <a:txBody>
                    <a:bodyPr/>
                    <a:lstStyle/>
                    <a:p>
                      <a:pPr marL="228600" marR="0" algn="l">
                        <a:lnSpc>
                          <a:spcPct val="115000"/>
                        </a:lnSpc>
                        <a:spcBef>
                          <a:spcPts val="0"/>
                        </a:spcBef>
                        <a:spcAft>
                          <a:spcPts val="0"/>
                        </a:spcAft>
                      </a:pPr>
                      <a:r>
                        <a:rPr lang="id-ID" sz="1300" kern="1200" dirty="0">
                          <a:solidFill>
                            <a:schemeClr val="dk1"/>
                          </a:solidFill>
                          <a:latin typeface="+mn-lt"/>
                          <a:ea typeface="+mn-ea"/>
                          <a:cs typeface="+mn-cs"/>
                        </a:rPr>
                        <a:t>34</a:t>
                      </a:r>
                      <a:endParaRPr lang="en-US" sz="1300" kern="1200" dirty="0">
                        <a:solidFill>
                          <a:schemeClr val="dk1"/>
                        </a:solidFill>
                        <a:latin typeface="+mn-lt"/>
                        <a:ea typeface="+mn-ea"/>
                        <a:cs typeface="+mn-cs"/>
                      </a:endParaRPr>
                    </a:p>
                  </a:txBody>
                  <a:tcPr marL="68580" marR="68580" marT="0" marB="0"/>
                </a:tc>
              </a:tr>
              <a:tr h="467360">
                <a:tc>
                  <a:txBody>
                    <a:bodyPr/>
                    <a:lstStyle/>
                    <a:p>
                      <a:pPr marL="4763" marR="0" indent="0" algn="ctr">
                        <a:lnSpc>
                          <a:spcPct val="115000"/>
                        </a:lnSpc>
                        <a:spcBef>
                          <a:spcPts val="0"/>
                        </a:spcBef>
                        <a:spcAft>
                          <a:spcPts val="0"/>
                        </a:spcAft>
                      </a:pPr>
                      <a:r>
                        <a:rPr lang="id-ID" sz="1300" kern="1200" dirty="0">
                          <a:solidFill>
                            <a:schemeClr val="dk1"/>
                          </a:solidFill>
                          <a:latin typeface="+mn-lt"/>
                          <a:ea typeface="+mn-ea"/>
                          <a:cs typeface="+mn-cs"/>
                        </a:rPr>
                        <a:t>2</a:t>
                      </a:r>
                      <a:endParaRPr lang="en-US" sz="1300" kern="1200" dirty="0">
                        <a:solidFill>
                          <a:schemeClr val="dk1"/>
                        </a:solidFill>
                        <a:latin typeface="+mn-lt"/>
                        <a:ea typeface="+mn-ea"/>
                        <a:cs typeface="+mn-cs"/>
                      </a:endParaRPr>
                    </a:p>
                  </a:txBody>
                  <a:tcPr marL="68580" marR="68580" marT="0" marB="0"/>
                </a:tc>
                <a:tc>
                  <a:txBody>
                    <a:bodyPr/>
                    <a:lstStyle/>
                    <a:p>
                      <a:pPr marL="4763" marR="0" indent="0" algn="ctr">
                        <a:lnSpc>
                          <a:spcPct val="115000"/>
                        </a:lnSpc>
                        <a:spcBef>
                          <a:spcPts val="0"/>
                        </a:spcBef>
                        <a:spcAft>
                          <a:spcPts val="0"/>
                        </a:spcAft>
                      </a:pPr>
                      <a:r>
                        <a:rPr lang="id-ID" sz="1300" i="1" kern="1200" dirty="0">
                          <a:solidFill>
                            <a:schemeClr val="dk1"/>
                          </a:solidFill>
                          <a:latin typeface="+mn-lt"/>
                          <a:ea typeface="+mn-ea"/>
                          <a:cs typeface="+mn-cs"/>
                        </a:rPr>
                        <a:t>Chinese horse chestnut</a:t>
                      </a:r>
                      <a:endParaRPr lang="en-US" sz="1300" i="1" kern="1200" dirty="0">
                        <a:solidFill>
                          <a:schemeClr val="dk1"/>
                        </a:solidFill>
                        <a:latin typeface="+mn-lt"/>
                        <a:ea typeface="+mn-ea"/>
                        <a:cs typeface="+mn-cs"/>
                      </a:endParaRPr>
                    </a:p>
                  </a:txBody>
                  <a:tcPr marL="68580" marR="68580" marT="0" marB="0"/>
                </a:tc>
                <a:tc>
                  <a:txBody>
                    <a:bodyPr/>
                    <a:lstStyle/>
                    <a:p>
                      <a:pPr marL="228600" marR="0" algn="l">
                        <a:lnSpc>
                          <a:spcPct val="115000"/>
                        </a:lnSpc>
                        <a:spcBef>
                          <a:spcPts val="0"/>
                        </a:spcBef>
                        <a:spcAft>
                          <a:spcPts val="0"/>
                        </a:spcAft>
                      </a:pPr>
                      <a:r>
                        <a:rPr lang="id-ID" sz="1300" kern="1200" dirty="0">
                          <a:solidFill>
                            <a:schemeClr val="dk1"/>
                          </a:solidFill>
                          <a:latin typeface="+mn-lt"/>
                          <a:ea typeface="+mn-ea"/>
                          <a:cs typeface="+mn-cs"/>
                        </a:rPr>
                        <a:t>36</a:t>
                      </a:r>
                      <a:endParaRPr lang="en-US" sz="1300" kern="1200" dirty="0">
                        <a:solidFill>
                          <a:schemeClr val="dk1"/>
                        </a:solidFill>
                        <a:latin typeface="+mn-lt"/>
                        <a:ea typeface="+mn-ea"/>
                        <a:cs typeface="+mn-cs"/>
                      </a:endParaRPr>
                    </a:p>
                  </a:txBody>
                  <a:tcPr marL="68580" marR="68580" marT="0" marB="0"/>
                </a:tc>
              </a:tr>
              <a:tr h="233680">
                <a:tc>
                  <a:txBody>
                    <a:bodyPr/>
                    <a:lstStyle/>
                    <a:p>
                      <a:pPr marL="4763" marR="0" indent="0" algn="ctr">
                        <a:lnSpc>
                          <a:spcPct val="115000"/>
                        </a:lnSpc>
                        <a:spcBef>
                          <a:spcPts val="0"/>
                        </a:spcBef>
                        <a:spcAft>
                          <a:spcPts val="0"/>
                        </a:spcAft>
                      </a:pPr>
                      <a:r>
                        <a:rPr lang="id-ID" sz="1300" kern="1200" dirty="0">
                          <a:solidFill>
                            <a:schemeClr val="dk1"/>
                          </a:solidFill>
                          <a:latin typeface="+mn-lt"/>
                          <a:ea typeface="+mn-ea"/>
                          <a:cs typeface="+mn-cs"/>
                        </a:rPr>
                        <a:t>3</a:t>
                      </a:r>
                      <a:endParaRPr lang="en-US" sz="1300" kern="1200" dirty="0">
                        <a:solidFill>
                          <a:schemeClr val="dk1"/>
                        </a:solidFill>
                        <a:latin typeface="+mn-lt"/>
                        <a:ea typeface="+mn-ea"/>
                        <a:cs typeface="+mn-cs"/>
                      </a:endParaRPr>
                    </a:p>
                  </a:txBody>
                  <a:tcPr marL="68580" marR="68580" marT="0" marB="0"/>
                </a:tc>
                <a:tc>
                  <a:txBody>
                    <a:bodyPr/>
                    <a:lstStyle/>
                    <a:p>
                      <a:pPr marL="4763" marR="0" indent="0" algn="ctr">
                        <a:lnSpc>
                          <a:spcPct val="115000"/>
                        </a:lnSpc>
                        <a:spcBef>
                          <a:spcPts val="0"/>
                        </a:spcBef>
                        <a:spcAft>
                          <a:spcPts val="0"/>
                        </a:spcAft>
                      </a:pPr>
                      <a:r>
                        <a:rPr lang="id-ID" sz="1300" i="1" kern="1200" dirty="0">
                          <a:solidFill>
                            <a:schemeClr val="dk1"/>
                          </a:solidFill>
                          <a:latin typeface="+mn-lt"/>
                          <a:ea typeface="+mn-ea"/>
                          <a:cs typeface="+mn-cs"/>
                        </a:rPr>
                        <a:t>Chinese redbud</a:t>
                      </a:r>
                      <a:endParaRPr lang="en-US" sz="1300" i="1" kern="1200" dirty="0">
                        <a:solidFill>
                          <a:schemeClr val="dk1"/>
                        </a:solidFill>
                        <a:latin typeface="+mn-lt"/>
                        <a:ea typeface="+mn-ea"/>
                        <a:cs typeface="+mn-cs"/>
                      </a:endParaRPr>
                    </a:p>
                  </a:txBody>
                  <a:tcPr marL="68580" marR="68580" marT="0" marB="0"/>
                </a:tc>
                <a:tc>
                  <a:txBody>
                    <a:bodyPr/>
                    <a:lstStyle/>
                    <a:p>
                      <a:pPr marL="228600" marR="0" algn="l">
                        <a:lnSpc>
                          <a:spcPct val="115000"/>
                        </a:lnSpc>
                        <a:spcBef>
                          <a:spcPts val="0"/>
                        </a:spcBef>
                        <a:spcAft>
                          <a:spcPts val="0"/>
                        </a:spcAft>
                      </a:pPr>
                      <a:r>
                        <a:rPr lang="id-ID" sz="1300" kern="1200" dirty="0">
                          <a:solidFill>
                            <a:schemeClr val="dk1"/>
                          </a:solidFill>
                          <a:latin typeface="+mn-lt"/>
                          <a:ea typeface="+mn-ea"/>
                          <a:cs typeface="+mn-cs"/>
                        </a:rPr>
                        <a:t>37</a:t>
                      </a:r>
                      <a:endParaRPr lang="en-US" sz="1300" kern="1200" dirty="0">
                        <a:solidFill>
                          <a:schemeClr val="dk1"/>
                        </a:solidFill>
                        <a:latin typeface="+mn-lt"/>
                        <a:ea typeface="+mn-ea"/>
                        <a:cs typeface="+mn-cs"/>
                      </a:endParaRPr>
                    </a:p>
                  </a:txBody>
                  <a:tcPr marL="68580" marR="68580" marT="0" marB="0"/>
                </a:tc>
              </a:tr>
              <a:tr h="233680">
                <a:tc>
                  <a:txBody>
                    <a:bodyPr/>
                    <a:lstStyle/>
                    <a:p>
                      <a:pPr marL="4763" marR="0" indent="0" algn="ctr">
                        <a:lnSpc>
                          <a:spcPct val="115000"/>
                        </a:lnSpc>
                        <a:spcBef>
                          <a:spcPts val="0"/>
                        </a:spcBef>
                        <a:spcAft>
                          <a:spcPts val="0"/>
                        </a:spcAft>
                      </a:pPr>
                      <a:r>
                        <a:rPr lang="id-ID" sz="1300" kern="1200" dirty="0">
                          <a:solidFill>
                            <a:schemeClr val="dk1"/>
                          </a:solidFill>
                          <a:latin typeface="+mn-lt"/>
                          <a:ea typeface="+mn-ea"/>
                          <a:cs typeface="+mn-cs"/>
                        </a:rPr>
                        <a:t>4</a:t>
                      </a:r>
                      <a:endParaRPr lang="en-US" sz="1300" kern="1200" dirty="0">
                        <a:solidFill>
                          <a:schemeClr val="dk1"/>
                        </a:solidFill>
                        <a:latin typeface="+mn-lt"/>
                        <a:ea typeface="+mn-ea"/>
                        <a:cs typeface="+mn-cs"/>
                      </a:endParaRPr>
                    </a:p>
                  </a:txBody>
                  <a:tcPr marL="68580" marR="68580" marT="0" marB="0"/>
                </a:tc>
                <a:tc>
                  <a:txBody>
                    <a:bodyPr/>
                    <a:lstStyle/>
                    <a:p>
                      <a:pPr marL="4763" marR="0" indent="0" algn="ctr">
                        <a:lnSpc>
                          <a:spcPct val="115000"/>
                        </a:lnSpc>
                        <a:spcBef>
                          <a:spcPts val="0"/>
                        </a:spcBef>
                        <a:spcAft>
                          <a:spcPts val="0"/>
                        </a:spcAft>
                      </a:pPr>
                      <a:r>
                        <a:rPr lang="id-ID" sz="1300" i="1" kern="1200" dirty="0">
                          <a:solidFill>
                            <a:schemeClr val="dk1"/>
                          </a:solidFill>
                          <a:latin typeface="+mn-lt"/>
                          <a:ea typeface="+mn-ea"/>
                          <a:cs typeface="+mn-cs"/>
                        </a:rPr>
                        <a:t>true indigo</a:t>
                      </a:r>
                      <a:endParaRPr lang="en-US" sz="1300" i="1" kern="1200" dirty="0">
                        <a:solidFill>
                          <a:schemeClr val="dk1"/>
                        </a:solidFill>
                        <a:latin typeface="+mn-lt"/>
                        <a:ea typeface="+mn-ea"/>
                        <a:cs typeface="+mn-cs"/>
                      </a:endParaRPr>
                    </a:p>
                  </a:txBody>
                  <a:tcPr marL="68580" marR="68580" marT="0" marB="0"/>
                </a:tc>
                <a:tc>
                  <a:txBody>
                    <a:bodyPr/>
                    <a:lstStyle/>
                    <a:p>
                      <a:pPr marL="228600" marR="0" algn="l">
                        <a:lnSpc>
                          <a:spcPct val="115000"/>
                        </a:lnSpc>
                        <a:spcBef>
                          <a:spcPts val="0"/>
                        </a:spcBef>
                        <a:spcAft>
                          <a:spcPts val="0"/>
                        </a:spcAft>
                      </a:pPr>
                      <a:r>
                        <a:rPr lang="id-ID" sz="1300" kern="1200">
                          <a:solidFill>
                            <a:schemeClr val="dk1"/>
                          </a:solidFill>
                          <a:latin typeface="+mn-lt"/>
                          <a:ea typeface="+mn-ea"/>
                          <a:cs typeface="+mn-cs"/>
                        </a:rPr>
                        <a:t>48</a:t>
                      </a:r>
                      <a:endParaRPr lang="en-US" sz="1300" kern="1200">
                        <a:solidFill>
                          <a:schemeClr val="dk1"/>
                        </a:solidFill>
                        <a:latin typeface="+mn-lt"/>
                        <a:ea typeface="+mn-ea"/>
                        <a:cs typeface="+mn-cs"/>
                      </a:endParaRPr>
                    </a:p>
                  </a:txBody>
                  <a:tcPr marL="68580" marR="68580" marT="0" marB="0"/>
                </a:tc>
              </a:tr>
              <a:tr h="233680">
                <a:tc>
                  <a:txBody>
                    <a:bodyPr/>
                    <a:lstStyle/>
                    <a:p>
                      <a:pPr marL="4763" marR="0" indent="0" algn="ctr">
                        <a:lnSpc>
                          <a:spcPct val="115000"/>
                        </a:lnSpc>
                        <a:spcBef>
                          <a:spcPts val="0"/>
                        </a:spcBef>
                        <a:spcAft>
                          <a:spcPts val="0"/>
                        </a:spcAft>
                      </a:pPr>
                      <a:r>
                        <a:rPr lang="id-ID" sz="1300" kern="1200" dirty="0">
                          <a:solidFill>
                            <a:schemeClr val="dk1"/>
                          </a:solidFill>
                          <a:latin typeface="+mn-lt"/>
                          <a:ea typeface="+mn-ea"/>
                          <a:cs typeface="+mn-cs"/>
                        </a:rPr>
                        <a:t>5</a:t>
                      </a:r>
                      <a:endParaRPr lang="en-US" sz="1300" kern="1200" dirty="0">
                        <a:solidFill>
                          <a:schemeClr val="dk1"/>
                        </a:solidFill>
                        <a:latin typeface="+mn-lt"/>
                        <a:ea typeface="+mn-ea"/>
                        <a:cs typeface="+mn-cs"/>
                      </a:endParaRPr>
                    </a:p>
                  </a:txBody>
                  <a:tcPr marL="68580" marR="68580" marT="0" marB="0"/>
                </a:tc>
                <a:tc>
                  <a:txBody>
                    <a:bodyPr/>
                    <a:lstStyle/>
                    <a:p>
                      <a:pPr marL="4763" marR="0" indent="0" algn="ctr">
                        <a:lnSpc>
                          <a:spcPct val="115000"/>
                        </a:lnSpc>
                        <a:spcBef>
                          <a:spcPts val="0"/>
                        </a:spcBef>
                        <a:spcAft>
                          <a:spcPts val="0"/>
                        </a:spcAft>
                        <a:tabLst/>
                      </a:pPr>
                      <a:r>
                        <a:rPr lang="id-ID" sz="1300" i="1" kern="1200" dirty="0">
                          <a:solidFill>
                            <a:schemeClr val="dk1"/>
                          </a:solidFill>
                          <a:latin typeface="+mn-lt"/>
                          <a:ea typeface="+mn-ea"/>
                          <a:cs typeface="+mn-cs"/>
                        </a:rPr>
                        <a:t>Japanese maple</a:t>
                      </a:r>
                      <a:endParaRPr lang="en-US" sz="1300" i="1" kern="1200" dirty="0">
                        <a:solidFill>
                          <a:schemeClr val="dk1"/>
                        </a:solidFill>
                        <a:latin typeface="+mn-lt"/>
                        <a:ea typeface="+mn-ea"/>
                        <a:cs typeface="+mn-cs"/>
                      </a:endParaRPr>
                    </a:p>
                  </a:txBody>
                  <a:tcPr marL="68580" marR="68580" marT="0" marB="0"/>
                </a:tc>
                <a:tc>
                  <a:txBody>
                    <a:bodyPr/>
                    <a:lstStyle/>
                    <a:p>
                      <a:pPr marL="228600" marR="0" algn="l">
                        <a:lnSpc>
                          <a:spcPct val="115000"/>
                        </a:lnSpc>
                        <a:spcBef>
                          <a:spcPts val="0"/>
                        </a:spcBef>
                        <a:spcAft>
                          <a:spcPts val="0"/>
                        </a:spcAft>
                      </a:pPr>
                      <a:r>
                        <a:rPr lang="id-ID" sz="1300" kern="1200" dirty="0">
                          <a:solidFill>
                            <a:schemeClr val="dk1"/>
                          </a:solidFill>
                          <a:latin typeface="+mn-lt"/>
                          <a:ea typeface="+mn-ea"/>
                          <a:cs typeface="+mn-cs"/>
                        </a:rPr>
                        <a:t>37</a:t>
                      </a:r>
                      <a:endParaRPr lang="en-US" sz="1300" kern="1200" dirty="0">
                        <a:solidFill>
                          <a:schemeClr val="dk1"/>
                        </a:solidFill>
                        <a:latin typeface="+mn-lt"/>
                        <a:ea typeface="+mn-ea"/>
                        <a:cs typeface="+mn-cs"/>
                      </a:endParaRPr>
                    </a:p>
                  </a:txBody>
                  <a:tcPr marL="68580" marR="68580" marT="0" marB="0"/>
                </a:tc>
              </a:tr>
              <a:tr h="233680">
                <a:tc>
                  <a:txBody>
                    <a:bodyPr/>
                    <a:lstStyle/>
                    <a:p>
                      <a:pPr marL="4763" marR="0" indent="0" algn="ctr">
                        <a:lnSpc>
                          <a:spcPct val="115000"/>
                        </a:lnSpc>
                        <a:spcBef>
                          <a:spcPts val="0"/>
                        </a:spcBef>
                        <a:spcAft>
                          <a:spcPts val="0"/>
                        </a:spcAft>
                        <a:tabLst>
                          <a:tab pos="0" algn="l"/>
                        </a:tabLst>
                      </a:pPr>
                      <a:r>
                        <a:rPr lang="id-ID" sz="1300" kern="1200" dirty="0">
                          <a:solidFill>
                            <a:schemeClr val="dk1"/>
                          </a:solidFill>
                          <a:latin typeface="+mn-lt"/>
                          <a:ea typeface="+mn-ea"/>
                          <a:cs typeface="+mn-cs"/>
                        </a:rPr>
                        <a:t>6</a:t>
                      </a:r>
                      <a:endParaRPr lang="en-US" sz="1300" kern="1200" dirty="0">
                        <a:solidFill>
                          <a:schemeClr val="dk1"/>
                        </a:solidFill>
                        <a:latin typeface="+mn-lt"/>
                        <a:ea typeface="+mn-ea"/>
                        <a:cs typeface="+mn-cs"/>
                      </a:endParaRPr>
                    </a:p>
                  </a:txBody>
                  <a:tcPr marL="68580" marR="68580" marT="0" marB="0"/>
                </a:tc>
                <a:tc>
                  <a:txBody>
                    <a:bodyPr/>
                    <a:lstStyle/>
                    <a:p>
                      <a:pPr marL="4763" marR="0" indent="-4763" algn="ctr">
                        <a:lnSpc>
                          <a:spcPct val="115000"/>
                        </a:lnSpc>
                        <a:spcBef>
                          <a:spcPts val="0"/>
                        </a:spcBef>
                        <a:spcAft>
                          <a:spcPts val="0"/>
                        </a:spcAft>
                      </a:pPr>
                      <a:r>
                        <a:rPr lang="id-ID" sz="1300" i="1" kern="1200" dirty="0">
                          <a:solidFill>
                            <a:schemeClr val="dk1"/>
                          </a:solidFill>
                          <a:latin typeface="+mn-lt"/>
                          <a:ea typeface="+mn-ea"/>
                          <a:cs typeface="+mn-cs"/>
                        </a:rPr>
                        <a:t>goldenrain tree</a:t>
                      </a:r>
                      <a:endParaRPr lang="en-US" sz="1300" i="1" kern="1200" dirty="0">
                        <a:solidFill>
                          <a:schemeClr val="dk1"/>
                        </a:solidFill>
                        <a:latin typeface="+mn-lt"/>
                        <a:ea typeface="+mn-ea"/>
                        <a:cs typeface="+mn-cs"/>
                      </a:endParaRPr>
                    </a:p>
                  </a:txBody>
                  <a:tcPr marL="68580" marR="68580" marT="0" marB="0"/>
                </a:tc>
                <a:tc>
                  <a:txBody>
                    <a:bodyPr/>
                    <a:lstStyle/>
                    <a:p>
                      <a:pPr marL="228600" marR="0" algn="l">
                        <a:lnSpc>
                          <a:spcPct val="115000"/>
                        </a:lnSpc>
                        <a:spcBef>
                          <a:spcPts val="0"/>
                        </a:spcBef>
                        <a:spcAft>
                          <a:spcPts val="0"/>
                        </a:spcAft>
                      </a:pPr>
                      <a:r>
                        <a:rPr lang="id-ID" sz="1300" kern="1200">
                          <a:solidFill>
                            <a:schemeClr val="dk1"/>
                          </a:solidFill>
                          <a:latin typeface="+mn-lt"/>
                          <a:ea typeface="+mn-ea"/>
                          <a:cs typeface="+mn-cs"/>
                        </a:rPr>
                        <a:t>29</a:t>
                      </a:r>
                      <a:endParaRPr lang="en-US" sz="1300" kern="1200">
                        <a:solidFill>
                          <a:schemeClr val="dk1"/>
                        </a:solidFill>
                        <a:latin typeface="+mn-lt"/>
                        <a:ea typeface="+mn-ea"/>
                        <a:cs typeface="+mn-cs"/>
                      </a:endParaRPr>
                    </a:p>
                  </a:txBody>
                  <a:tcPr marL="68580" marR="68580" marT="0" marB="0"/>
                </a:tc>
              </a:tr>
              <a:tr h="233680">
                <a:tc>
                  <a:txBody>
                    <a:bodyPr/>
                    <a:lstStyle/>
                    <a:p>
                      <a:pPr marL="4763" marR="0" indent="-4763" algn="ctr">
                        <a:lnSpc>
                          <a:spcPct val="115000"/>
                        </a:lnSpc>
                        <a:spcBef>
                          <a:spcPts val="0"/>
                        </a:spcBef>
                        <a:spcAft>
                          <a:spcPts val="0"/>
                        </a:spcAft>
                      </a:pPr>
                      <a:r>
                        <a:rPr lang="id-ID" sz="1300" kern="1200" dirty="0">
                          <a:solidFill>
                            <a:schemeClr val="dk1"/>
                          </a:solidFill>
                          <a:latin typeface="+mn-lt"/>
                          <a:ea typeface="+mn-ea"/>
                          <a:cs typeface="+mn-cs"/>
                        </a:rPr>
                        <a:t>7</a:t>
                      </a:r>
                      <a:endParaRPr lang="en-US" sz="1300" kern="1200" dirty="0">
                        <a:solidFill>
                          <a:schemeClr val="dk1"/>
                        </a:solidFill>
                        <a:latin typeface="+mn-lt"/>
                        <a:ea typeface="+mn-ea"/>
                        <a:cs typeface="+mn-cs"/>
                      </a:endParaRPr>
                    </a:p>
                  </a:txBody>
                  <a:tcPr marL="68580" marR="68580" marT="0" marB="0"/>
                </a:tc>
                <a:tc>
                  <a:txBody>
                    <a:bodyPr/>
                    <a:lstStyle/>
                    <a:p>
                      <a:pPr marL="4763" marR="0" indent="0" algn="ctr">
                        <a:lnSpc>
                          <a:spcPct val="115000"/>
                        </a:lnSpc>
                        <a:spcBef>
                          <a:spcPts val="0"/>
                        </a:spcBef>
                        <a:spcAft>
                          <a:spcPts val="0"/>
                        </a:spcAft>
                      </a:pPr>
                      <a:r>
                        <a:rPr lang="id-ID" sz="1300" i="1" kern="1200" dirty="0">
                          <a:solidFill>
                            <a:schemeClr val="dk1"/>
                          </a:solidFill>
                          <a:latin typeface="+mn-lt"/>
                          <a:ea typeface="+mn-ea"/>
                          <a:cs typeface="+mn-cs"/>
                        </a:rPr>
                        <a:t>Chinese cinnamon</a:t>
                      </a:r>
                      <a:endParaRPr lang="en-US" sz="1300" i="1" kern="1200" dirty="0">
                        <a:solidFill>
                          <a:schemeClr val="dk1"/>
                        </a:solidFill>
                        <a:latin typeface="+mn-lt"/>
                        <a:ea typeface="+mn-ea"/>
                        <a:cs typeface="+mn-cs"/>
                      </a:endParaRPr>
                    </a:p>
                  </a:txBody>
                  <a:tcPr marL="68580" marR="68580" marT="0" marB="0"/>
                </a:tc>
                <a:tc>
                  <a:txBody>
                    <a:bodyPr/>
                    <a:lstStyle/>
                    <a:p>
                      <a:pPr marL="228600" marR="0" algn="l">
                        <a:lnSpc>
                          <a:spcPct val="115000"/>
                        </a:lnSpc>
                        <a:spcBef>
                          <a:spcPts val="0"/>
                        </a:spcBef>
                        <a:spcAft>
                          <a:spcPts val="0"/>
                        </a:spcAft>
                      </a:pPr>
                      <a:r>
                        <a:rPr lang="id-ID" sz="1300" kern="1200">
                          <a:solidFill>
                            <a:schemeClr val="dk1"/>
                          </a:solidFill>
                          <a:latin typeface="+mn-lt"/>
                          <a:ea typeface="+mn-ea"/>
                          <a:cs typeface="+mn-cs"/>
                        </a:rPr>
                        <a:t>37</a:t>
                      </a:r>
                      <a:endParaRPr lang="en-US" sz="1300" kern="1200">
                        <a:solidFill>
                          <a:schemeClr val="dk1"/>
                        </a:solidFill>
                        <a:latin typeface="+mn-lt"/>
                        <a:ea typeface="+mn-ea"/>
                        <a:cs typeface="+mn-cs"/>
                      </a:endParaRPr>
                    </a:p>
                  </a:txBody>
                  <a:tcPr marL="68580" marR="68580" marT="0" marB="0"/>
                </a:tc>
              </a:tr>
              <a:tr h="233680">
                <a:tc>
                  <a:txBody>
                    <a:bodyPr/>
                    <a:lstStyle/>
                    <a:p>
                      <a:pPr marL="4763" marR="0" indent="0" algn="ctr">
                        <a:lnSpc>
                          <a:spcPct val="115000"/>
                        </a:lnSpc>
                        <a:spcBef>
                          <a:spcPts val="0"/>
                        </a:spcBef>
                        <a:spcAft>
                          <a:spcPts val="0"/>
                        </a:spcAft>
                      </a:pPr>
                      <a:r>
                        <a:rPr lang="id-ID" sz="1300" kern="1200" dirty="0">
                          <a:solidFill>
                            <a:schemeClr val="dk1"/>
                          </a:solidFill>
                          <a:latin typeface="+mn-lt"/>
                          <a:ea typeface="+mn-ea"/>
                          <a:cs typeface="+mn-cs"/>
                        </a:rPr>
                        <a:t>8</a:t>
                      </a:r>
                      <a:endParaRPr lang="en-US" sz="1300" kern="1200" dirty="0">
                        <a:solidFill>
                          <a:schemeClr val="dk1"/>
                        </a:solidFill>
                        <a:latin typeface="+mn-lt"/>
                        <a:ea typeface="+mn-ea"/>
                        <a:cs typeface="+mn-cs"/>
                      </a:endParaRPr>
                    </a:p>
                  </a:txBody>
                  <a:tcPr marL="68580" marR="68580" marT="0" marB="0"/>
                </a:tc>
                <a:tc>
                  <a:txBody>
                    <a:bodyPr/>
                    <a:lstStyle/>
                    <a:p>
                      <a:pPr marL="4763" marR="0" indent="0" algn="ctr">
                        <a:lnSpc>
                          <a:spcPct val="115000"/>
                        </a:lnSpc>
                        <a:spcBef>
                          <a:spcPts val="0"/>
                        </a:spcBef>
                        <a:spcAft>
                          <a:spcPts val="0"/>
                        </a:spcAft>
                      </a:pPr>
                      <a:r>
                        <a:rPr lang="id-ID" sz="1300" i="1" kern="1200" dirty="0">
                          <a:solidFill>
                            <a:schemeClr val="dk1"/>
                          </a:solidFill>
                          <a:latin typeface="+mn-lt"/>
                          <a:ea typeface="+mn-ea"/>
                          <a:cs typeface="+mn-cs"/>
                        </a:rPr>
                        <a:t>Japanese cheesewood</a:t>
                      </a:r>
                      <a:endParaRPr lang="en-US" sz="1300" i="1" kern="1200" dirty="0">
                        <a:solidFill>
                          <a:schemeClr val="dk1"/>
                        </a:solidFill>
                        <a:latin typeface="+mn-lt"/>
                        <a:ea typeface="+mn-ea"/>
                        <a:cs typeface="+mn-cs"/>
                      </a:endParaRPr>
                    </a:p>
                  </a:txBody>
                  <a:tcPr marL="68580" marR="68580" marT="0" marB="0"/>
                </a:tc>
                <a:tc>
                  <a:txBody>
                    <a:bodyPr/>
                    <a:lstStyle/>
                    <a:p>
                      <a:pPr marL="228600" marR="0" algn="l">
                        <a:lnSpc>
                          <a:spcPct val="115000"/>
                        </a:lnSpc>
                        <a:spcBef>
                          <a:spcPts val="0"/>
                        </a:spcBef>
                        <a:spcAft>
                          <a:spcPts val="0"/>
                        </a:spcAft>
                      </a:pPr>
                      <a:r>
                        <a:rPr lang="id-ID" sz="1300" kern="1200" dirty="0">
                          <a:solidFill>
                            <a:schemeClr val="dk1"/>
                          </a:solidFill>
                          <a:latin typeface="+mn-lt"/>
                          <a:ea typeface="+mn-ea"/>
                          <a:cs typeface="+mn-cs"/>
                        </a:rPr>
                        <a:t>36</a:t>
                      </a:r>
                      <a:endParaRPr lang="en-US" sz="1300" kern="1200" dirty="0">
                        <a:solidFill>
                          <a:schemeClr val="dk1"/>
                        </a:solidFill>
                        <a:latin typeface="+mn-lt"/>
                        <a:ea typeface="+mn-ea"/>
                        <a:cs typeface="+mn-cs"/>
                      </a:endParaRPr>
                    </a:p>
                  </a:txBody>
                  <a:tcPr marL="68580" marR="68580" marT="0" marB="0"/>
                </a:tc>
              </a:tr>
              <a:tr h="233680">
                <a:tc>
                  <a:txBody>
                    <a:bodyPr/>
                    <a:lstStyle/>
                    <a:p>
                      <a:pPr marL="4763" marR="0" indent="0" algn="ctr">
                        <a:lnSpc>
                          <a:spcPct val="115000"/>
                        </a:lnSpc>
                        <a:spcBef>
                          <a:spcPts val="0"/>
                        </a:spcBef>
                        <a:spcAft>
                          <a:spcPts val="0"/>
                        </a:spcAft>
                      </a:pPr>
                      <a:r>
                        <a:rPr lang="id-ID" sz="1300" kern="1200" dirty="0">
                          <a:solidFill>
                            <a:schemeClr val="dk1"/>
                          </a:solidFill>
                          <a:latin typeface="+mn-lt"/>
                          <a:ea typeface="+mn-ea"/>
                          <a:cs typeface="+mn-cs"/>
                        </a:rPr>
                        <a:t>9</a:t>
                      </a:r>
                      <a:endParaRPr lang="en-US" sz="1300" kern="1200" dirty="0">
                        <a:solidFill>
                          <a:schemeClr val="dk1"/>
                        </a:solidFill>
                        <a:latin typeface="+mn-lt"/>
                        <a:ea typeface="+mn-ea"/>
                        <a:cs typeface="+mn-cs"/>
                      </a:endParaRPr>
                    </a:p>
                  </a:txBody>
                  <a:tcPr marL="68580" marR="68580" marT="0" marB="0"/>
                </a:tc>
                <a:tc>
                  <a:txBody>
                    <a:bodyPr/>
                    <a:lstStyle/>
                    <a:p>
                      <a:pPr marL="4763" marR="0" indent="0" algn="ctr">
                        <a:lnSpc>
                          <a:spcPct val="115000"/>
                        </a:lnSpc>
                        <a:spcBef>
                          <a:spcPts val="0"/>
                        </a:spcBef>
                        <a:spcAft>
                          <a:spcPts val="0"/>
                        </a:spcAft>
                      </a:pPr>
                      <a:r>
                        <a:rPr lang="id-ID" sz="1300" i="1" kern="1200" dirty="0">
                          <a:solidFill>
                            <a:schemeClr val="dk1"/>
                          </a:solidFill>
                          <a:latin typeface="+mn-lt"/>
                          <a:ea typeface="+mn-ea"/>
                          <a:cs typeface="+mn-cs"/>
                        </a:rPr>
                        <a:t>Sweet osmanthus</a:t>
                      </a:r>
                      <a:endParaRPr lang="en-US" sz="1300" i="1" kern="1200" dirty="0">
                        <a:solidFill>
                          <a:schemeClr val="dk1"/>
                        </a:solidFill>
                        <a:latin typeface="+mn-lt"/>
                        <a:ea typeface="+mn-ea"/>
                        <a:cs typeface="+mn-cs"/>
                      </a:endParaRPr>
                    </a:p>
                  </a:txBody>
                  <a:tcPr marL="68580" marR="68580" marT="0" marB="0"/>
                </a:tc>
                <a:tc>
                  <a:txBody>
                    <a:bodyPr/>
                    <a:lstStyle/>
                    <a:p>
                      <a:pPr marL="228600" marR="0" algn="l">
                        <a:lnSpc>
                          <a:spcPct val="115000"/>
                        </a:lnSpc>
                        <a:spcBef>
                          <a:spcPts val="0"/>
                        </a:spcBef>
                        <a:spcAft>
                          <a:spcPts val="0"/>
                        </a:spcAft>
                      </a:pPr>
                      <a:r>
                        <a:rPr lang="id-ID" sz="1300" kern="1200">
                          <a:solidFill>
                            <a:schemeClr val="dk1"/>
                          </a:solidFill>
                          <a:latin typeface="+mn-lt"/>
                          <a:ea typeface="+mn-ea"/>
                          <a:cs typeface="+mn-cs"/>
                        </a:rPr>
                        <a:t>29</a:t>
                      </a:r>
                      <a:endParaRPr lang="en-US" sz="1300" kern="1200">
                        <a:solidFill>
                          <a:schemeClr val="dk1"/>
                        </a:solidFill>
                        <a:latin typeface="+mn-lt"/>
                        <a:ea typeface="+mn-ea"/>
                        <a:cs typeface="+mn-cs"/>
                      </a:endParaRPr>
                    </a:p>
                  </a:txBody>
                  <a:tcPr marL="68580" marR="68580" marT="0" marB="0"/>
                </a:tc>
              </a:tr>
              <a:tr h="233680">
                <a:tc>
                  <a:txBody>
                    <a:bodyPr/>
                    <a:lstStyle/>
                    <a:p>
                      <a:pPr marL="4763" marR="0" indent="0" algn="ctr">
                        <a:lnSpc>
                          <a:spcPct val="115000"/>
                        </a:lnSpc>
                        <a:spcBef>
                          <a:spcPts val="0"/>
                        </a:spcBef>
                        <a:spcAft>
                          <a:spcPts val="0"/>
                        </a:spcAft>
                      </a:pPr>
                      <a:r>
                        <a:rPr lang="id-ID" sz="1300" kern="1200" dirty="0">
                          <a:solidFill>
                            <a:schemeClr val="dk1"/>
                          </a:solidFill>
                          <a:latin typeface="+mn-lt"/>
                          <a:ea typeface="+mn-ea"/>
                          <a:cs typeface="+mn-cs"/>
                        </a:rPr>
                        <a:t>10</a:t>
                      </a:r>
                      <a:endParaRPr lang="en-US" sz="1300" kern="1200" dirty="0">
                        <a:solidFill>
                          <a:schemeClr val="dk1"/>
                        </a:solidFill>
                        <a:latin typeface="+mn-lt"/>
                        <a:ea typeface="+mn-ea"/>
                        <a:cs typeface="+mn-cs"/>
                      </a:endParaRPr>
                    </a:p>
                  </a:txBody>
                  <a:tcPr marL="68580" marR="68580" marT="0" marB="0"/>
                </a:tc>
                <a:tc>
                  <a:txBody>
                    <a:bodyPr/>
                    <a:lstStyle/>
                    <a:p>
                      <a:pPr marL="4763" marR="0" indent="0" algn="ctr">
                        <a:lnSpc>
                          <a:spcPct val="115000"/>
                        </a:lnSpc>
                        <a:spcBef>
                          <a:spcPts val="0"/>
                        </a:spcBef>
                        <a:spcAft>
                          <a:spcPts val="0"/>
                        </a:spcAft>
                      </a:pPr>
                      <a:r>
                        <a:rPr lang="id-ID" sz="1300" i="1" kern="1200" dirty="0">
                          <a:solidFill>
                            <a:schemeClr val="dk1"/>
                          </a:solidFill>
                          <a:latin typeface="+mn-lt"/>
                          <a:ea typeface="+mn-ea"/>
                          <a:cs typeface="+mn-cs"/>
                        </a:rPr>
                        <a:t>ginkgo</a:t>
                      </a:r>
                      <a:endParaRPr lang="en-US" sz="1300" i="1" kern="1200" dirty="0">
                        <a:solidFill>
                          <a:schemeClr val="dk1"/>
                        </a:solidFill>
                        <a:latin typeface="+mn-lt"/>
                        <a:ea typeface="+mn-ea"/>
                        <a:cs typeface="+mn-cs"/>
                      </a:endParaRPr>
                    </a:p>
                  </a:txBody>
                  <a:tcPr marL="68580" marR="68580" marT="0" marB="0"/>
                </a:tc>
                <a:tc>
                  <a:txBody>
                    <a:bodyPr/>
                    <a:lstStyle/>
                    <a:p>
                      <a:pPr marL="228600" marR="0" algn="l">
                        <a:lnSpc>
                          <a:spcPct val="115000"/>
                        </a:lnSpc>
                        <a:spcBef>
                          <a:spcPts val="0"/>
                        </a:spcBef>
                        <a:spcAft>
                          <a:spcPts val="0"/>
                        </a:spcAft>
                      </a:pPr>
                      <a:r>
                        <a:rPr lang="id-ID" sz="1300" kern="1200" dirty="0">
                          <a:solidFill>
                            <a:schemeClr val="dk1"/>
                          </a:solidFill>
                          <a:latin typeface="+mn-lt"/>
                          <a:ea typeface="+mn-ea"/>
                          <a:cs typeface="+mn-cs"/>
                        </a:rPr>
                        <a:t>36</a:t>
                      </a:r>
                      <a:endParaRPr lang="en-US" sz="1300" kern="1200" dirty="0">
                        <a:solidFill>
                          <a:schemeClr val="dk1"/>
                        </a:solidFill>
                        <a:latin typeface="+mn-lt"/>
                        <a:ea typeface="+mn-ea"/>
                        <a:cs typeface="+mn-cs"/>
                      </a:endParaRPr>
                    </a:p>
                  </a:txBody>
                  <a:tcPr marL="68580" marR="68580" marT="0" marB="0"/>
                </a:tc>
              </a:tr>
              <a:tr h="233680">
                <a:tc>
                  <a:txBody>
                    <a:bodyPr/>
                    <a:lstStyle/>
                    <a:p>
                      <a:pPr marL="4763" marR="0" indent="0" algn="ctr">
                        <a:lnSpc>
                          <a:spcPct val="115000"/>
                        </a:lnSpc>
                        <a:spcBef>
                          <a:spcPts val="0"/>
                        </a:spcBef>
                        <a:spcAft>
                          <a:spcPts val="0"/>
                        </a:spcAft>
                      </a:pPr>
                      <a:r>
                        <a:rPr lang="id-ID" sz="1300" kern="1200" dirty="0">
                          <a:solidFill>
                            <a:schemeClr val="dk1"/>
                          </a:solidFill>
                          <a:latin typeface="+mn-lt"/>
                          <a:ea typeface="+mn-ea"/>
                          <a:cs typeface="+mn-cs"/>
                        </a:rPr>
                        <a:t>11</a:t>
                      </a:r>
                      <a:endParaRPr lang="en-US" sz="1300" kern="1200" dirty="0">
                        <a:solidFill>
                          <a:schemeClr val="dk1"/>
                        </a:solidFill>
                        <a:latin typeface="+mn-lt"/>
                        <a:ea typeface="+mn-ea"/>
                        <a:cs typeface="+mn-cs"/>
                      </a:endParaRPr>
                    </a:p>
                  </a:txBody>
                  <a:tcPr marL="68580" marR="68580" marT="0" marB="0"/>
                </a:tc>
                <a:tc>
                  <a:txBody>
                    <a:bodyPr/>
                    <a:lstStyle/>
                    <a:p>
                      <a:pPr marL="4763" marR="0" indent="0" algn="ctr">
                        <a:lnSpc>
                          <a:spcPct val="115000"/>
                        </a:lnSpc>
                        <a:spcBef>
                          <a:spcPts val="0"/>
                        </a:spcBef>
                        <a:spcAft>
                          <a:spcPts val="0"/>
                        </a:spcAft>
                      </a:pPr>
                      <a:r>
                        <a:rPr lang="id-ID" sz="1300" i="1" kern="1200" dirty="0">
                          <a:solidFill>
                            <a:schemeClr val="dk1"/>
                          </a:solidFill>
                          <a:latin typeface="+mn-lt"/>
                          <a:ea typeface="+mn-ea"/>
                          <a:cs typeface="+mn-cs"/>
                        </a:rPr>
                        <a:t>Crepe myrtle</a:t>
                      </a:r>
                      <a:endParaRPr lang="en-US" sz="1300" i="1" kern="1200" dirty="0">
                        <a:solidFill>
                          <a:schemeClr val="dk1"/>
                        </a:solidFill>
                        <a:latin typeface="+mn-lt"/>
                        <a:ea typeface="+mn-ea"/>
                        <a:cs typeface="+mn-cs"/>
                      </a:endParaRPr>
                    </a:p>
                  </a:txBody>
                  <a:tcPr marL="68580" marR="68580" marT="0" marB="0"/>
                </a:tc>
                <a:tc>
                  <a:txBody>
                    <a:bodyPr/>
                    <a:lstStyle/>
                    <a:p>
                      <a:pPr marL="228600" marR="0" algn="l">
                        <a:lnSpc>
                          <a:spcPct val="115000"/>
                        </a:lnSpc>
                        <a:spcBef>
                          <a:spcPts val="0"/>
                        </a:spcBef>
                        <a:spcAft>
                          <a:spcPts val="0"/>
                        </a:spcAft>
                      </a:pPr>
                      <a:r>
                        <a:rPr lang="id-ID" sz="1300" kern="1200" dirty="0">
                          <a:solidFill>
                            <a:schemeClr val="dk1"/>
                          </a:solidFill>
                          <a:latin typeface="+mn-lt"/>
                          <a:ea typeface="+mn-ea"/>
                          <a:cs typeface="+mn-cs"/>
                        </a:rPr>
                        <a:t>39</a:t>
                      </a:r>
                      <a:endParaRPr lang="en-US" sz="1300" kern="1200" dirty="0">
                        <a:solidFill>
                          <a:schemeClr val="dk1"/>
                        </a:solidFill>
                        <a:latin typeface="+mn-lt"/>
                        <a:ea typeface="+mn-ea"/>
                        <a:cs typeface="+mn-cs"/>
                      </a:endParaRPr>
                    </a:p>
                  </a:txBody>
                  <a:tcPr marL="68580" marR="68580" marT="0" marB="0"/>
                </a:tc>
              </a:tr>
              <a:tr h="233680">
                <a:tc>
                  <a:txBody>
                    <a:bodyPr/>
                    <a:lstStyle/>
                    <a:p>
                      <a:pPr marL="4763" marR="0" indent="0" algn="ctr">
                        <a:lnSpc>
                          <a:spcPct val="115000"/>
                        </a:lnSpc>
                        <a:spcBef>
                          <a:spcPts val="0"/>
                        </a:spcBef>
                        <a:spcAft>
                          <a:spcPts val="0"/>
                        </a:spcAft>
                      </a:pPr>
                      <a:r>
                        <a:rPr lang="id-ID" sz="1300" kern="1200" dirty="0">
                          <a:solidFill>
                            <a:schemeClr val="dk1"/>
                          </a:solidFill>
                          <a:latin typeface="+mn-lt"/>
                          <a:ea typeface="+mn-ea"/>
                          <a:cs typeface="+mn-cs"/>
                        </a:rPr>
                        <a:t>12</a:t>
                      </a:r>
                      <a:endParaRPr lang="en-US" sz="1300" kern="1200" dirty="0">
                        <a:solidFill>
                          <a:schemeClr val="dk1"/>
                        </a:solidFill>
                        <a:latin typeface="+mn-lt"/>
                        <a:ea typeface="+mn-ea"/>
                        <a:cs typeface="+mn-cs"/>
                      </a:endParaRPr>
                    </a:p>
                  </a:txBody>
                  <a:tcPr marL="68580" marR="68580" marT="0" marB="0"/>
                </a:tc>
                <a:tc>
                  <a:txBody>
                    <a:bodyPr/>
                    <a:lstStyle/>
                    <a:p>
                      <a:pPr marL="4763" marR="0" indent="0" algn="ctr">
                        <a:lnSpc>
                          <a:spcPct val="115000"/>
                        </a:lnSpc>
                        <a:spcBef>
                          <a:spcPts val="0"/>
                        </a:spcBef>
                        <a:spcAft>
                          <a:spcPts val="0"/>
                        </a:spcAft>
                      </a:pPr>
                      <a:r>
                        <a:rPr lang="id-ID" sz="1300" i="1" kern="1200" dirty="0">
                          <a:solidFill>
                            <a:schemeClr val="dk1"/>
                          </a:solidFill>
                          <a:latin typeface="+mn-lt"/>
                          <a:ea typeface="+mn-ea"/>
                          <a:cs typeface="+mn-cs"/>
                        </a:rPr>
                        <a:t>Oleander</a:t>
                      </a:r>
                      <a:endParaRPr lang="en-US" sz="1300" i="1" kern="1200" dirty="0">
                        <a:solidFill>
                          <a:schemeClr val="dk1"/>
                        </a:solidFill>
                        <a:latin typeface="+mn-lt"/>
                        <a:ea typeface="+mn-ea"/>
                        <a:cs typeface="+mn-cs"/>
                      </a:endParaRPr>
                    </a:p>
                  </a:txBody>
                  <a:tcPr marL="68580" marR="68580" marT="0" marB="0"/>
                </a:tc>
                <a:tc>
                  <a:txBody>
                    <a:bodyPr/>
                    <a:lstStyle/>
                    <a:p>
                      <a:pPr marL="228600" marR="0" algn="l">
                        <a:lnSpc>
                          <a:spcPct val="115000"/>
                        </a:lnSpc>
                        <a:spcBef>
                          <a:spcPts val="0"/>
                        </a:spcBef>
                        <a:spcAft>
                          <a:spcPts val="0"/>
                        </a:spcAft>
                      </a:pPr>
                      <a:r>
                        <a:rPr lang="id-ID" sz="1300" kern="1200" dirty="0">
                          <a:solidFill>
                            <a:schemeClr val="dk1"/>
                          </a:solidFill>
                          <a:latin typeface="+mn-lt"/>
                          <a:ea typeface="+mn-ea"/>
                          <a:cs typeface="+mn-cs"/>
                        </a:rPr>
                        <a:t>33</a:t>
                      </a:r>
                      <a:endParaRPr lang="en-US" sz="1300" kern="1200" dirty="0">
                        <a:solidFill>
                          <a:schemeClr val="dk1"/>
                        </a:solidFill>
                        <a:latin typeface="+mn-lt"/>
                        <a:ea typeface="+mn-ea"/>
                        <a:cs typeface="+mn-cs"/>
                      </a:endParaRPr>
                    </a:p>
                  </a:txBody>
                  <a:tcPr marL="68580" marR="68580" marT="0" marB="0"/>
                </a:tc>
              </a:tr>
              <a:tr h="233680">
                <a:tc>
                  <a:txBody>
                    <a:bodyPr/>
                    <a:lstStyle/>
                    <a:p>
                      <a:pPr marL="4763" marR="0" indent="0" algn="ctr">
                        <a:lnSpc>
                          <a:spcPct val="115000"/>
                        </a:lnSpc>
                        <a:spcBef>
                          <a:spcPts val="0"/>
                        </a:spcBef>
                        <a:spcAft>
                          <a:spcPts val="0"/>
                        </a:spcAft>
                      </a:pPr>
                      <a:r>
                        <a:rPr lang="id-ID" sz="1300" kern="1200" dirty="0">
                          <a:solidFill>
                            <a:schemeClr val="dk1"/>
                          </a:solidFill>
                          <a:latin typeface="+mn-lt"/>
                          <a:ea typeface="+mn-ea"/>
                          <a:cs typeface="+mn-cs"/>
                        </a:rPr>
                        <a:t>13</a:t>
                      </a:r>
                      <a:endParaRPr lang="en-US" sz="1300" kern="1200" dirty="0">
                        <a:solidFill>
                          <a:schemeClr val="dk1"/>
                        </a:solidFill>
                        <a:latin typeface="+mn-lt"/>
                        <a:ea typeface="+mn-ea"/>
                        <a:cs typeface="+mn-cs"/>
                      </a:endParaRPr>
                    </a:p>
                  </a:txBody>
                  <a:tcPr marL="68580" marR="68580" marT="0" marB="0"/>
                </a:tc>
                <a:tc>
                  <a:txBody>
                    <a:bodyPr/>
                    <a:lstStyle/>
                    <a:p>
                      <a:pPr marL="4763" marR="0" indent="0" algn="ctr">
                        <a:lnSpc>
                          <a:spcPct val="115000"/>
                        </a:lnSpc>
                        <a:spcBef>
                          <a:spcPts val="0"/>
                        </a:spcBef>
                        <a:spcAft>
                          <a:spcPts val="0"/>
                        </a:spcAft>
                      </a:pPr>
                      <a:r>
                        <a:rPr lang="id-ID" sz="1300" i="1" kern="1200" dirty="0">
                          <a:solidFill>
                            <a:schemeClr val="dk1"/>
                          </a:solidFill>
                          <a:latin typeface="+mn-lt"/>
                          <a:ea typeface="+mn-ea"/>
                          <a:cs typeface="+mn-cs"/>
                        </a:rPr>
                        <a:t>yew plum pine</a:t>
                      </a:r>
                      <a:endParaRPr lang="en-US" sz="1300" i="1" kern="1200" dirty="0">
                        <a:solidFill>
                          <a:schemeClr val="dk1"/>
                        </a:solidFill>
                        <a:latin typeface="+mn-lt"/>
                        <a:ea typeface="+mn-ea"/>
                        <a:cs typeface="+mn-cs"/>
                      </a:endParaRPr>
                    </a:p>
                  </a:txBody>
                  <a:tcPr marL="68580" marR="68580" marT="0" marB="0"/>
                </a:tc>
                <a:tc>
                  <a:txBody>
                    <a:bodyPr/>
                    <a:lstStyle/>
                    <a:p>
                      <a:pPr marL="228600" marR="0" algn="l">
                        <a:lnSpc>
                          <a:spcPct val="115000"/>
                        </a:lnSpc>
                        <a:spcBef>
                          <a:spcPts val="0"/>
                        </a:spcBef>
                        <a:spcAft>
                          <a:spcPts val="0"/>
                        </a:spcAft>
                      </a:pPr>
                      <a:r>
                        <a:rPr lang="id-ID" sz="1300" kern="1200" dirty="0">
                          <a:solidFill>
                            <a:schemeClr val="dk1"/>
                          </a:solidFill>
                          <a:latin typeface="+mn-lt"/>
                          <a:ea typeface="+mn-ea"/>
                          <a:cs typeface="+mn-cs"/>
                        </a:rPr>
                        <a:t>32</a:t>
                      </a:r>
                      <a:endParaRPr lang="en-US" sz="1300" kern="1200" dirty="0">
                        <a:solidFill>
                          <a:schemeClr val="dk1"/>
                        </a:solidFill>
                        <a:latin typeface="+mn-lt"/>
                        <a:ea typeface="+mn-ea"/>
                        <a:cs typeface="+mn-cs"/>
                      </a:endParaRPr>
                    </a:p>
                  </a:txBody>
                  <a:tcPr marL="68580" marR="68580" marT="0" marB="0"/>
                </a:tc>
              </a:tr>
              <a:tr h="233680">
                <a:tc>
                  <a:txBody>
                    <a:bodyPr/>
                    <a:lstStyle/>
                    <a:p>
                      <a:pPr marL="4763" marR="0" indent="0" algn="ctr">
                        <a:lnSpc>
                          <a:spcPct val="115000"/>
                        </a:lnSpc>
                        <a:spcBef>
                          <a:spcPts val="0"/>
                        </a:spcBef>
                        <a:spcAft>
                          <a:spcPts val="0"/>
                        </a:spcAft>
                      </a:pPr>
                      <a:r>
                        <a:rPr lang="id-ID" sz="1300" kern="1200" dirty="0">
                          <a:solidFill>
                            <a:schemeClr val="dk1"/>
                          </a:solidFill>
                          <a:latin typeface="+mn-lt"/>
                          <a:ea typeface="+mn-ea"/>
                          <a:cs typeface="+mn-cs"/>
                        </a:rPr>
                        <a:t>14</a:t>
                      </a:r>
                      <a:endParaRPr lang="en-US" sz="1300" kern="1200" dirty="0">
                        <a:solidFill>
                          <a:schemeClr val="dk1"/>
                        </a:solidFill>
                        <a:latin typeface="+mn-lt"/>
                        <a:ea typeface="+mn-ea"/>
                        <a:cs typeface="+mn-cs"/>
                      </a:endParaRPr>
                    </a:p>
                  </a:txBody>
                  <a:tcPr marL="68580" marR="68580" marT="0" marB="0"/>
                </a:tc>
                <a:tc>
                  <a:txBody>
                    <a:bodyPr/>
                    <a:lstStyle/>
                    <a:p>
                      <a:pPr marL="4763" marR="0" indent="0" algn="ctr">
                        <a:lnSpc>
                          <a:spcPct val="115000"/>
                        </a:lnSpc>
                        <a:spcBef>
                          <a:spcPts val="0"/>
                        </a:spcBef>
                        <a:spcAft>
                          <a:spcPts val="0"/>
                        </a:spcAft>
                        <a:tabLst/>
                      </a:pPr>
                      <a:r>
                        <a:rPr lang="id-ID" sz="1300" i="1" kern="1200" dirty="0">
                          <a:solidFill>
                            <a:schemeClr val="dk1"/>
                          </a:solidFill>
                          <a:latin typeface="+mn-lt"/>
                          <a:ea typeface="+mn-ea"/>
                          <a:cs typeface="+mn-cs"/>
                        </a:rPr>
                        <a:t>Ford Woodlotus</a:t>
                      </a:r>
                      <a:endParaRPr lang="en-US" sz="1300" i="1" kern="1200" dirty="0">
                        <a:solidFill>
                          <a:schemeClr val="dk1"/>
                        </a:solidFill>
                        <a:latin typeface="+mn-lt"/>
                        <a:ea typeface="+mn-ea"/>
                        <a:cs typeface="+mn-cs"/>
                      </a:endParaRPr>
                    </a:p>
                  </a:txBody>
                  <a:tcPr marL="68580" marR="68580" marT="0" marB="0"/>
                </a:tc>
                <a:tc>
                  <a:txBody>
                    <a:bodyPr/>
                    <a:lstStyle/>
                    <a:p>
                      <a:pPr marL="228600" marR="0" algn="l">
                        <a:lnSpc>
                          <a:spcPct val="115000"/>
                        </a:lnSpc>
                        <a:spcBef>
                          <a:spcPts val="0"/>
                        </a:spcBef>
                        <a:spcAft>
                          <a:spcPts val="0"/>
                        </a:spcAft>
                      </a:pPr>
                      <a:r>
                        <a:rPr lang="id-ID" sz="1300" kern="1200" dirty="0">
                          <a:solidFill>
                            <a:schemeClr val="dk1"/>
                          </a:solidFill>
                          <a:latin typeface="+mn-lt"/>
                          <a:ea typeface="+mn-ea"/>
                          <a:cs typeface="+mn-cs"/>
                        </a:rPr>
                        <a:t>27</a:t>
                      </a:r>
                      <a:endParaRPr lang="en-US" sz="1300" kern="1200" dirty="0">
                        <a:solidFill>
                          <a:schemeClr val="dk1"/>
                        </a:solidFill>
                        <a:latin typeface="+mn-lt"/>
                        <a:ea typeface="+mn-ea"/>
                        <a:cs typeface="+mn-cs"/>
                      </a:endParaRPr>
                    </a:p>
                  </a:txBody>
                  <a:tcPr marL="68580" marR="68580" marT="0" marB="0"/>
                </a:tc>
              </a:tr>
              <a:tr h="233680">
                <a:tc>
                  <a:txBody>
                    <a:bodyPr/>
                    <a:lstStyle/>
                    <a:p>
                      <a:pPr marL="4763" marR="0" indent="0" algn="ctr">
                        <a:lnSpc>
                          <a:spcPct val="115000"/>
                        </a:lnSpc>
                        <a:spcBef>
                          <a:spcPts val="0"/>
                        </a:spcBef>
                        <a:spcAft>
                          <a:spcPts val="0"/>
                        </a:spcAft>
                      </a:pPr>
                      <a:r>
                        <a:rPr lang="id-ID" sz="1300" kern="1200" dirty="0">
                          <a:solidFill>
                            <a:schemeClr val="dk1"/>
                          </a:solidFill>
                          <a:latin typeface="+mn-lt"/>
                          <a:ea typeface="+mn-ea"/>
                          <a:cs typeface="+mn-cs"/>
                        </a:rPr>
                        <a:t>15</a:t>
                      </a:r>
                      <a:endParaRPr lang="en-US" sz="1300" kern="1200" dirty="0">
                        <a:solidFill>
                          <a:schemeClr val="dk1"/>
                        </a:solidFill>
                        <a:latin typeface="+mn-lt"/>
                        <a:ea typeface="+mn-ea"/>
                        <a:cs typeface="+mn-cs"/>
                      </a:endParaRPr>
                    </a:p>
                  </a:txBody>
                  <a:tcPr marL="68580" marR="68580" marT="0" marB="0"/>
                </a:tc>
                <a:tc>
                  <a:txBody>
                    <a:bodyPr/>
                    <a:lstStyle/>
                    <a:p>
                      <a:pPr marL="4763" marR="0" indent="0" algn="ctr">
                        <a:lnSpc>
                          <a:spcPct val="115000"/>
                        </a:lnSpc>
                        <a:spcBef>
                          <a:spcPts val="0"/>
                        </a:spcBef>
                        <a:spcAft>
                          <a:spcPts val="0"/>
                        </a:spcAft>
                      </a:pPr>
                      <a:r>
                        <a:rPr lang="id-ID" sz="1300" i="1" kern="1200" dirty="0">
                          <a:solidFill>
                            <a:schemeClr val="dk1"/>
                          </a:solidFill>
                          <a:latin typeface="+mn-lt"/>
                          <a:ea typeface="+mn-ea"/>
                          <a:cs typeface="+mn-cs"/>
                        </a:rPr>
                        <a:t>Tangerine</a:t>
                      </a:r>
                      <a:endParaRPr lang="en-US" sz="1300" i="1" kern="1200" dirty="0">
                        <a:solidFill>
                          <a:schemeClr val="dk1"/>
                        </a:solidFill>
                        <a:latin typeface="+mn-lt"/>
                        <a:ea typeface="+mn-ea"/>
                        <a:cs typeface="+mn-cs"/>
                      </a:endParaRPr>
                    </a:p>
                  </a:txBody>
                  <a:tcPr marL="68580" marR="68580" marT="0" marB="0"/>
                </a:tc>
                <a:tc>
                  <a:txBody>
                    <a:bodyPr/>
                    <a:lstStyle/>
                    <a:p>
                      <a:pPr marL="228600" marR="0" algn="l">
                        <a:lnSpc>
                          <a:spcPct val="115000"/>
                        </a:lnSpc>
                        <a:spcBef>
                          <a:spcPts val="0"/>
                        </a:spcBef>
                        <a:spcAft>
                          <a:spcPts val="0"/>
                        </a:spcAft>
                      </a:pPr>
                      <a:r>
                        <a:rPr lang="id-ID" sz="1300" kern="1200" dirty="0">
                          <a:solidFill>
                            <a:schemeClr val="dk1"/>
                          </a:solidFill>
                          <a:latin typeface="+mn-lt"/>
                          <a:ea typeface="+mn-ea"/>
                          <a:cs typeface="+mn-cs"/>
                        </a:rPr>
                        <a:t>26</a:t>
                      </a:r>
                      <a:endParaRPr lang="en-US" sz="1300" kern="1200" dirty="0">
                        <a:solidFill>
                          <a:schemeClr val="dk1"/>
                        </a:solidFill>
                        <a:latin typeface="+mn-lt"/>
                        <a:ea typeface="+mn-ea"/>
                        <a:cs typeface="+mn-cs"/>
                      </a:endParaRPr>
                    </a:p>
                  </a:txBody>
                  <a:tcPr marL="68580" marR="68580" marT="0" marB="0"/>
                </a:tc>
              </a:tr>
              <a:tr h="233680">
                <a:tc>
                  <a:txBody>
                    <a:bodyPr/>
                    <a:lstStyle/>
                    <a:p>
                      <a:pPr marL="4763" marR="0" indent="0" algn="ctr">
                        <a:lnSpc>
                          <a:spcPct val="115000"/>
                        </a:lnSpc>
                        <a:spcBef>
                          <a:spcPts val="0"/>
                        </a:spcBef>
                        <a:spcAft>
                          <a:spcPts val="0"/>
                        </a:spcAft>
                      </a:pPr>
                      <a:r>
                        <a:rPr lang="id-ID" sz="1300" kern="1200" dirty="0">
                          <a:solidFill>
                            <a:schemeClr val="dk1"/>
                          </a:solidFill>
                          <a:latin typeface="+mn-lt"/>
                          <a:ea typeface="+mn-ea"/>
                          <a:cs typeface="+mn-cs"/>
                        </a:rPr>
                        <a:t>16</a:t>
                      </a:r>
                      <a:endParaRPr lang="en-US" sz="1300" kern="1200" dirty="0">
                        <a:solidFill>
                          <a:schemeClr val="dk1"/>
                        </a:solidFill>
                        <a:latin typeface="+mn-lt"/>
                        <a:ea typeface="+mn-ea"/>
                        <a:cs typeface="+mn-cs"/>
                      </a:endParaRPr>
                    </a:p>
                  </a:txBody>
                  <a:tcPr marL="68580" marR="68580" marT="0" marB="0"/>
                </a:tc>
                <a:tc>
                  <a:txBody>
                    <a:bodyPr/>
                    <a:lstStyle/>
                    <a:p>
                      <a:pPr marL="4763" marR="0" indent="0" algn="ctr">
                        <a:lnSpc>
                          <a:spcPct val="115000"/>
                        </a:lnSpc>
                        <a:spcBef>
                          <a:spcPts val="0"/>
                        </a:spcBef>
                        <a:spcAft>
                          <a:spcPts val="0"/>
                        </a:spcAft>
                      </a:pPr>
                      <a:r>
                        <a:rPr lang="id-ID" sz="1300" i="1" kern="1200" dirty="0">
                          <a:solidFill>
                            <a:schemeClr val="dk1"/>
                          </a:solidFill>
                          <a:latin typeface="+mn-lt"/>
                          <a:ea typeface="+mn-ea"/>
                          <a:cs typeface="+mn-cs"/>
                        </a:rPr>
                        <a:t>Japan Arrowwood</a:t>
                      </a:r>
                      <a:endParaRPr lang="en-US" sz="1300" i="1" kern="1200" dirty="0">
                        <a:solidFill>
                          <a:schemeClr val="dk1"/>
                        </a:solidFill>
                        <a:latin typeface="+mn-lt"/>
                        <a:ea typeface="+mn-ea"/>
                        <a:cs typeface="+mn-cs"/>
                      </a:endParaRPr>
                    </a:p>
                  </a:txBody>
                  <a:tcPr marL="68580" marR="68580" marT="0" marB="0"/>
                </a:tc>
                <a:tc>
                  <a:txBody>
                    <a:bodyPr/>
                    <a:lstStyle/>
                    <a:p>
                      <a:pPr marL="228600" marR="0" algn="l">
                        <a:lnSpc>
                          <a:spcPct val="115000"/>
                        </a:lnSpc>
                        <a:spcBef>
                          <a:spcPts val="0"/>
                        </a:spcBef>
                        <a:spcAft>
                          <a:spcPts val="0"/>
                        </a:spcAft>
                      </a:pPr>
                      <a:r>
                        <a:rPr lang="id-ID" sz="1300" kern="1200" dirty="0">
                          <a:solidFill>
                            <a:schemeClr val="dk1"/>
                          </a:solidFill>
                          <a:latin typeface="+mn-lt"/>
                          <a:ea typeface="+mn-ea"/>
                          <a:cs typeface="+mn-cs"/>
                        </a:rPr>
                        <a:t>36</a:t>
                      </a:r>
                      <a:endParaRPr lang="en-US" sz="1300" kern="1200" dirty="0">
                        <a:solidFill>
                          <a:schemeClr val="dk1"/>
                        </a:solidFill>
                        <a:latin typeface="+mn-lt"/>
                        <a:ea typeface="+mn-ea"/>
                        <a:cs typeface="+mn-cs"/>
                      </a:endParaRPr>
                    </a:p>
                  </a:txBody>
                  <a:tcPr marL="68580" marR="68580" marT="0" marB="0"/>
                </a:tc>
              </a:tr>
              <a:tr h="233680">
                <a:tc>
                  <a:txBody>
                    <a:bodyPr/>
                    <a:lstStyle/>
                    <a:p>
                      <a:pPr marL="4763" marR="0" indent="0" algn="ctr">
                        <a:lnSpc>
                          <a:spcPct val="115000"/>
                        </a:lnSpc>
                        <a:spcBef>
                          <a:spcPts val="0"/>
                        </a:spcBef>
                        <a:spcAft>
                          <a:spcPts val="0"/>
                        </a:spcAft>
                      </a:pPr>
                      <a:r>
                        <a:rPr lang="id-ID" sz="1300" kern="1200" dirty="0">
                          <a:solidFill>
                            <a:schemeClr val="dk1"/>
                          </a:solidFill>
                          <a:latin typeface="+mn-lt"/>
                          <a:ea typeface="+mn-ea"/>
                          <a:cs typeface="+mn-cs"/>
                        </a:rPr>
                        <a:t>17</a:t>
                      </a:r>
                      <a:endParaRPr lang="en-US" sz="1300" kern="1200" dirty="0">
                        <a:solidFill>
                          <a:schemeClr val="dk1"/>
                        </a:solidFill>
                        <a:latin typeface="+mn-lt"/>
                        <a:ea typeface="+mn-ea"/>
                        <a:cs typeface="+mn-cs"/>
                      </a:endParaRPr>
                    </a:p>
                  </a:txBody>
                  <a:tcPr marL="68580" marR="68580" marT="0" marB="0"/>
                </a:tc>
                <a:tc>
                  <a:txBody>
                    <a:bodyPr/>
                    <a:lstStyle/>
                    <a:p>
                      <a:pPr marL="4763" marR="0" indent="0" algn="ctr">
                        <a:lnSpc>
                          <a:spcPct val="115000"/>
                        </a:lnSpc>
                        <a:spcBef>
                          <a:spcPts val="0"/>
                        </a:spcBef>
                        <a:spcAft>
                          <a:spcPts val="0"/>
                        </a:spcAft>
                      </a:pPr>
                      <a:r>
                        <a:rPr lang="id-ID" sz="1300" i="1" kern="1200" dirty="0">
                          <a:solidFill>
                            <a:schemeClr val="dk1"/>
                          </a:solidFill>
                          <a:latin typeface="+mn-lt"/>
                          <a:ea typeface="+mn-ea"/>
                          <a:cs typeface="+mn-cs"/>
                        </a:rPr>
                        <a:t>Beales Barberry</a:t>
                      </a:r>
                      <a:endParaRPr lang="en-US" sz="1300" i="1" kern="1200" dirty="0">
                        <a:solidFill>
                          <a:schemeClr val="dk1"/>
                        </a:solidFill>
                        <a:latin typeface="+mn-lt"/>
                        <a:ea typeface="+mn-ea"/>
                        <a:cs typeface="+mn-cs"/>
                      </a:endParaRPr>
                    </a:p>
                  </a:txBody>
                  <a:tcPr marL="68580" marR="68580" marT="0" marB="0"/>
                </a:tc>
                <a:tc>
                  <a:txBody>
                    <a:bodyPr/>
                    <a:lstStyle/>
                    <a:p>
                      <a:pPr marL="228600" marR="0" algn="l">
                        <a:lnSpc>
                          <a:spcPct val="115000"/>
                        </a:lnSpc>
                        <a:spcBef>
                          <a:spcPts val="0"/>
                        </a:spcBef>
                        <a:spcAft>
                          <a:spcPts val="0"/>
                        </a:spcAft>
                      </a:pPr>
                      <a:r>
                        <a:rPr lang="id-ID" sz="1300" kern="1200" dirty="0">
                          <a:solidFill>
                            <a:schemeClr val="dk1"/>
                          </a:solidFill>
                          <a:latin typeface="+mn-lt"/>
                          <a:ea typeface="+mn-ea"/>
                          <a:cs typeface="+mn-cs"/>
                        </a:rPr>
                        <a:t>39</a:t>
                      </a:r>
                      <a:endParaRPr lang="en-US" sz="1300" kern="1200" dirty="0">
                        <a:solidFill>
                          <a:schemeClr val="dk1"/>
                        </a:solidFill>
                        <a:latin typeface="+mn-lt"/>
                        <a:ea typeface="+mn-ea"/>
                        <a:cs typeface="+mn-cs"/>
                      </a:endParaRPr>
                    </a:p>
                  </a:txBody>
                  <a:tcPr marL="68580" marR="68580" marT="0" marB="0"/>
                </a:tc>
              </a:tr>
              <a:tr h="233680">
                <a:tc>
                  <a:txBody>
                    <a:bodyPr/>
                    <a:lstStyle/>
                    <a:p>
                      <a:pPr marL="4763" marR="0" indent="0" algn="ctr">
                        <a:lnSpc>
                          <a:spcPct val="115000"/>
                        </a:lnSpc>
                        <a:spcBef>
                          <a:spcPts val="0"/>
                        </a:spcBef>
                        <a:spcAft>
                          <a:spcPts val="0"/>
                        </a:spcAft>
                      </a:pPr>
                      <a:r>
                        <a:rPr lang="id-ID" sz="1300" kern="1200" dirty="0">
                          <a:solidFill>
                            <a:schemeClr val="dk1"/>
                          </a:solidFill>
                          <a:latin typeface="+mn-lt"/>
                          <a:ea typeface="+mn-ea"/>
                          <a:cs typeface="+mn-cs"/>
                        </a:rPr>
                        <a:t>18</a:t>
                      </a:r>
                      <a:endParaRPr lang="en-US" sz="1300" kern="1200" dirty="0">
                        <a:solidFill>
                          <a:schemeClr val="dk1"/>
                        </a:solidFill>
                        <a:latin typeface="+mn-lt"/>
                        <a:ea typeface="+mn-ea"/>
                        <a:cs typeface="+mn-cs"/>
                      </a:endParaRPr>
                    </a:p>
                  </a:txBody>
                  <a:tcPr marL="68580" marR="68580" marT="0" marB="0"/>
                </a:tc>
                <a:tc>
                  <a:txBody>
                    <a:bodyPr/>
                    <a:lstStyle/>
                    <a:p>
                      <a:pPr marL="4763" marR="0" indent="0" algn="ctr">
                        <a:lnSpc>
                          <a:spcPct val="115000"/>
                        </a:lnSpc>
                        <a:spcBef>
                          <a:spcPts val="0"/>
                        </a:spcBef>
                        <a:spcAft>
                          <a:spcPts val="0"/>
                        </a:spcAft>
                      </a:pPr>
                      <a:r>
                        <a:rPr lang="id-ID" sz="1300" i="1" kern="1200" dirty="0">
                          <a:solidFill>
                            <a:schemeClr val="dk1"/>
                          </a:solidFill>
                          <a:latin typeface="+mn-lt"/>
                          <a:ea typeface="+mn-ea"/>
                          <a:cs typeface="+mn-cs"/>
                        </a:rPr>
                        <a:t>Glossy Privet</a:t>
                      </a:r>
                      <a:endParaRPr lang="en-US" sz="1300" i="1" kern="1200" dirty="0">
                        <a:solidFill>
                          <a:schemeClr val="dk1"/>
                        </a:solidFill>
                        <a:latin typeface="+mn-lt"/>
                        <a:ea typeface="+mn-ea"/>
                        <a:cs typeface="+mn-cs"/>
                      </a:endParaRPr>
                    </a:p>
                  </a:txBody>
                  <a:tcPr marL="68580" marR="68580" marT="0" marB="0"/>
                </a:tc>
                <a:tc>
                  <a:txBody>
                    <a:bodyPr/>
                    <a:lstStyle/>
                    <a:p>
                      <a:pPr marL="228600" marR="0" algn="l">
                        <a:lnSpc>
                          <a:spcPct val="115000"/>
                        </a:lnSpc>
                        <a:spcBef>
                          <a:spcPts val="0"/>
                        </a:spcBef>
                        <a:spcAft>
                          <a:spcPts val="0"/>
                        </a:spcAft>
                      </a:pPr>
                      <a:r>
                        <a:rPr lang="id-ID" sz="1300" kern="1200" dirty="0">
                          <a:solidFill>
                            <a:schemeClr val="dk1"/>
                          </a:solidFill>
                          <a:latin typeface="+mn-lt"/>
                          <a:ea typeface="+mn-ea"/>
                          <a:cs typeface="+mn-cs"/>
                        </a:rPr>
                        <a:t>35</a:t>
                      </a:r>
                      <a:endParaRPr lang="en-US" sz="1300" kern="1200" dirty="0">
                        <a:solidFill>
                          <a:schemeClr val="dk1"/>
                        </a:solidFill>
                        <a:latin typeface="+mn-lt"/>
                        <a:ea typeface="+mn-ea"/>
                        <a:cs typeface="+mn-cs"/>
                      </a:endParaRPr>
                    </a:p>
                  </a:txBody>
                  <a:tcPr marL="68580" marR="68580" marT="0" marB="0"/>
                </a:tc>
              </a:tr>
            </a:tbl>
          </a:graphicData>
        </a:graphic>
      </p:graphicFrame>
      <p:sp>
        <p:nvSpPr>
          <p:cNvPr id="7" name="TextBox 6"/>
          <p:cNvSpPr txBox="1"/>
          <p:nvPr/>
        </p:nvSpPr>
        <p:spPr>
          <a:xfrm>
            <a:off x="228601" y="6172200"/>
            <a:ext cx="3916457" cy="400110"/>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626 </a:t>
            </a:r>
            <a:r>
              <a:rPr lang="en-US" sz="2000"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citra</a:t>
            </a:r>
            <a:r>
              <a:rPr lang="en-U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RGB 1600 × 1200 </a:t>
            </a:r>
            <a:r>
              <a:rPr lang="en-US" sz="2000"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px</a:t>
            </a:r>
            <a:endParaRPr lang="en-U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ransition>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Pengenalan Motif </a:t>
            </a:r>
            <a:r>
              <a:rPr lang="id-ID" dirty="0" smtClean="0"/>
              <a:t>Ba</a:t>
            </a:r>
            <a:r>
              <a:rPr lang="en-US" dirty="0" smtClean="0"/>
              <a:t>t</a:t>
            </a:r>
            <a:r>
              <a:rPr lang="id-ID" dirty="0" smtClean="0"/>
              <a:t>ik</a:t>
            </a:r>
            <a:endParaRPr lang="id-ID" dirty="0"/>
          </a:p>
        </p:txBody>
      </p:sp>
      <p:sp>
        <p:nvSpPr>
          <p:cNvPr id="3" name="Text Placeholder 2"/>
          <p:cNvSpPr>
            <a:spLocks noGrp="1"/>
          </p:cNvSpPr>
          <p:nvPr>
            <p:ph type="body" idx="1"/>
          </p:nvPr>
        </p:nvSpPr>
        <p:spPr/>
        <p:txBody>
          <a:bodyPr/>
          <a:lstStyle/>
          <a:p>
            <a:endParaRPr lang="id-ID"/>
          </a:p>
        </p:txBody>
      </p:sp>
      <p:sp>
        <p:nvSpPr>
          <p:cNvPr id="4" name="Footer Placeholder 3"/>
          <p:cNvSpPr>
            <a:spLocks noGrp="1"/>
          </p:cNvSpPr>
          <p:nvPr>
            <p:ph type="ftr" sz="quarter" idx="11"/>
          </p:nvPr>
        </p:nvSpPr>
        <p:spPr/>
        <p:txBody>
          <a:bodyPr/>
          <a:lstStyle/>
          <a:p>
            <a:pPr>
              <a:defRPr/>
            </a:pPr>
            <a:r>
              <a:rPr lang="en-US" smtClean="0"/>
              <a:t>T. Informatika, VK_02</a:t>
            </a:r>
            <a:endParaRPr lang="en-US"/>
          </a:p>
        </p:txBody>
      </p:sp>
      <p:sp>
        <p:nvSpPr>
          <p:cNvPr id="5" name="Slide Number Placeholder 4"/>
          <p:cNvSpPr>
            <a:spLocks noGrp="1"/>
          </p:cNvSpPr>
          <p:nvPr>
            <p:ph type="sldNum" sz="quarter" idx="12"/>
          </p:nvPr>
        </p:nvSpPr>
        <p:spPr/>
        <p:txBody>
          <a:bodyPr/>
          <a:lstStyle/>
          <a:p>
            <a:pPr>
              <a:defRPr/>
            </a:pPr>
            <a:fld id="{F62C9897-F2D6-40D8-B6ED-BF94EBBD5D8F}"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Overview of The System</a:t>
            </a:r>
            <a:endParaRPr lang="id-ID" dirty="0"/>
          </a:p>
        </p:txBody>
      </p:sp>
      <p:pic>
        <p:nvPicPr>
          <p:cNvPr id="22" name="Picture 21" descr="Struktur Sistem.jpg"/>
          <p:cNvPicPr>
            <a:picLocks noChangeAspect="1"/>
          </p:cNvPicPr>
          <p:nvPr/>
        </p:nvPicPr>
        <p:blipFill>
          <a:blip r:embed="rId2"/>
          <a:stretch>
            <a:fillRect/>
          </a:stretch>
        </p:blipFill>
        <p:spPr>
          <a:xfrm>
            <a:off x="2000232" y="1594631"/>
            <a:ext cx="4643470" cy="4406137"/>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smtClean="0"/>
              <a:t>T. Informatika, VK_02</a:t>
            </a:r>
            <a:endParaRPr lang="en-US"/>
          </a:p>
        </p:txBody>
      </p:sp>
      <p:sp>
        <p:nvSpPr>
          <p:cNvPr id="4" name="Slide Number Placeholder 3"/>
          <p:cNvSpPr>
            <a:spLocks noGrp="1"/>
          </p:cNvSpPr>
          <p:nvPr>
            <p:ph type="sldNum" sz="quarter" idx="12"/>
          </p:nvPr>
        </p:nvSpPr>
        <p:spPr/>
        <p:txBody>
          <a:bodyPr/>
          <a:lstStyle/>
          <a:p>
            <a:pPr>
              <a:defRPr/>
            </a:pPr>
            <a:fld id="{9C2D7214-8DF7-4D20-AC53-9F4D8F3225C9}" type="slidenum">
              <a:rPr lang="en-US" smtClean="0"/>
              <a:pPr>
                <a:defRPr/>
              </a:pPr>
              <a:t>14</a:t>
            </a:fld>
            <a:endParaRPr lang="en-US"/>
          </a:p>
        </p:txBody>
      </p:sp>
      <p:sp>
        <p:nvSpPr>
          <p:cNvPr id="5" name="Title 4"/>
          <p:cNvSpPr>
            <a:spLocks noGrp="1"/>
          </p:cNvSpPr>
          <p:nvPr>
            <p:ph type="title"/>
          </p:nvPr>
        </p:nvSpPr>
        <p:spPr/>
        <p:txBody>
          <a:bodyPr/>
          <a:lstStyle/>
          <a:p>
            <a:endParaRPr lang="id-ID"/>
          </a:p>
        </p:txBody>
      </p:sp>
      <p:pic>
        <p:nvPicPr>
          <p:cNvPr id="6" name="Picture 5" descr="M (5) Parang Mega Mendung.JPG"/>
          <p:cNvPicPr>
            <a:picLocks noChangeAspect="1"/>
          </p:cNvPicPr>
          <p:nvPr/>
        </p:nvPicPr>
        <p:blipFill>
          <a:blip r:embed="rId2"/>
          <a:stretch>
            <a:fillRect/>
          </a:stretch>
        </p:blipFill>
        <p:spPr>
          <a:xfrm>
            <a:off x="642910" y="2143116"/>
            <a:ext cx="2357454" cy="2357454"/>
          </a:xfrm>
          <a:prstGeom prst="rect">
            <a:avLst/>
          </a:prstGeom>
        </p:spPr>
      </p:pic>
      <p:pic>
        <p:nvPicPr>
          <p:cNvPr id="7" name="Content Placeholder 6" descr="C (6) ceplok semen.jpg"/>
          <p:cNvPicPr>
            <a:picLocks noGrp="1" noChangeAspect="1"/>
          </p:cNvPicPr>
          <p:nvPr>
            <p:ph idx="1"/>
          </p:nvPr>
        </p:nvPicPr>
        <p:blipFill>
          <a:blip r:embed="rId3"/>
          <a:stretch>
            <a:fillRect/>
          </a:stretch>
        </p:blipFill>
        <p:spPr>
          <a:xfrm>
            <a:off x="3500430" y="2143116"/>
            <a:ext cx="2357454" cy="2357454"/>
          </a:xfrm>
          <a:prstGeom prst="rect">
            <a:avLst/>
          </a:prstGeom>
        </p:spPr>
      </p:pic>
      <p:sp>
        <p:nvSpPr>
          <p:cNvPr id="8" name="TextBox 7"/>
          <p:cNvSpPr txBox="1"/>
          <p:nvPr/>
        </p:nvSpPr>
        <p:spPr>
          <a:xfrm>
            <a:off x="785786" y="4929198"/>
            <a:ext cx="2214578" cy="646331"/>
          </a:xfrm>
          <a:prstGeom prst="rect">
            <a:avLst/>
          </a:prstGeom>
          <a:noFill/>
        </p:spPr>
        <p:txBody>
          <a:bodyPr wrap="square" rtlCol="0">
            <a:spAutoFit/>
          </a:bodyPr>
          <a:lstStyle/>
          <a:p>
            <a:r>
              <a:rPr lang="id-ID" dirty="0" smtClean="0"/>
              <a:t>Parang + Mega mendung</a:t>
            </a:r>
            <a:endParaRPr lang="id-ID" dirty="0"/>
          </a:p>
        </p:txBody>
      </p:sp>
      <p:sp>
        <p:nvSpPr>
          <p:cNvPr id="9" name="TextBox 8"/>
          <p:cNvSpPr txBox="1"/>
          <p:nvPr/>
        </p:nvSpPr>
        <p:spPr>
          <a:xfrm>
            <a:off x="3500430" y="5000636"/>
            <a:ext cx="2214578" cy="369332"/>
          </a:xfrm>
          <a:prstGeom prst="rect">
            <a:avLst/>
          </a:prstGeom>
          <a:noFill/>
        </p:spPr>
        <p:txBody>
          <a:bodyPr wrap="square" rtlCol="0">
            <a:spAutoFit/>
          </a:bodyPr>
          <a:lstStyle/>
          <a:p>
            <a:r>
              <a:rPr lang="id-ID" dirty="0" smtClean="0"/>
              <a:t>Ceplok + Semen</a:t>
            </a:r>
            <a:endParaRPr lang="id-ID" dirty="0"/>
          </a:p>
        </p:txBody>
      </p:sp>
      <p:pic>
        <p:nvPicPr>
          <p:cNvPr id="10" name="Picture 9" descr="f7 - Buketan Isen latar.jpg"/>
          <p:cNvPicPr>
            <a:picLocks noChangeAspect="1"/>
          </p:cNvPicPr>
          <p:nvPr/>
        </p:nvPicPr>
        <p:blipFill>
          <a:blip r:embed="rId4" cstate="print"/>
          <a:stretch>
            <a:fillRect/>
          </a:stretch>
        </p:blipFill>
        <p:spPr>
          <a:xfrm>
            <a:off x="6357950" y="2143116"/>
            <a:ext cx="2357454" cy="2357454"/>
          </a:xfrm>
          <a:prstGeom prst="rect">
            <a:avLst/>
          </a:prstGeom>
        </p:spPr>
      </p:pic>
      <p:sp>
        <p:nvSpPr>
          <p:cNvPr id="11" name="TextBox 10"/>
          <p:cNvSpPr txBox="1"/>
          <p:nvPr/>
        </p:nvSpPr>
        <p:spPr>
          <a:xfrm>
            <a:off x="6858016" y="4929198"/>
            <a:ext cx="1143008" cy="369332"/>
          </a:xfrm>
          <a:prstGeom prst="rect">
            <a:avLst/>
          </a:prstGeom>
          <a:noFill/>
        </p:spPr>
        <p:txBody>
          <a:bodyPr wrap="square" rtlCol="0">
            <a:spAutoFit/>
          </a:bodyPr>
          <a:lstStyle/>
          <a:p>
            <a:r>
              <a:rPr lang="id-ID" dirty="0" smtClean="0"/>
              <a:t>Buketan</a:t>
            </a:r>
            <a:endParaRPr lang="id-ID"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Pengenalan Wajah</a:t>
            </a:r>
            <a:endParaRPr lang="id-ID" dirty="0"/>
          </a:p>
        </p:txBody>
      </p:sp>
      <p:sp>
        <p:nvSpPr>
          <p:cNvPr id="3" name="Text Placeholder 2"/>
          <p:cNvSpPr>
            <a:spLocks noGrp="1"/>
          </p:cNvSpPr>
          <p:nvPr>
            <p:ph type="body" idx="1"/>
          </p:nvPr>
        </p:nvSpPr>
        <p:spPr/>
        <p:txBody>
          <a:bodyPr/>
          <a:lstStyle/>
          <a:p>
            <a:endParaRPr lang="id-ID"/>
          </a:p>
        </p:txBody>
      </p:sp>
      <p:sp>
        <p:nvSpPr>
          <p:cNvPr id="4" name="Footer Placeholder 3"/>
          <p:cNvSpPr>
            <a:spLocks noGrp="1"/>
          </p:cNvSpPr>
          <p:nvPr>
            <p:ph type="ftr" sz="quarter" idx="11"/>
          </p:nvPr>
        </p:nvSpPr>
        <p:spPr/>
        <p:txBody>
          <a:bodyPr/>
          <a:lstStyle/>
          <a:p>
            <a:pPr>
              <a:defRPr/>
            </a:pPr>
            <a:r>
              <a:rPr lang="en-US" smtClean="0">
                <a:solidFill>
                  <a:prstClr val="white"/>
                </a:solidFill>
              </a:rPr>
              <a:t>T. Informatika, VK_02</a:t>
            </a:r>
            <a:endParaRPr lang="en-US">
              <a:solidFill>
                <a:prstClr val="white"/>
              </a:solidFill>
            </a:endParaRPr>
          </a:p>
        </p:txBody>
      </p:sp>
      <p:sp>
        <p:nvSpPr>
          <p:cNvPr id="5" name="Slide Number Placeholder 4"/>
          <p:cNvSpPr>
            <a:spLocks noGrp="1"/>
          </p:cNvSpPr>
          <p:nvPr>
            <p:ph type="sldNum" sz="quarter" idx="12"/>
          </p:nvPr>
        </p:nvSpPr>
        <p:spPr/>
        <p:txBody>
          <a:bodyPr/>
          <a:lstStyle/>
          <a:p>
            <a:pPr>
              <a:defRPr/>
            </a:pPr>
            <a:fld id="{F62C9897-F2D6-40D8-B6ED-BF94EBBD5D8F}" type="slidenum">
              <a:rPr lang="en-US" smtClean="0">
                <a:solidFill>
                  <a:prstClr val="white"/>
                </a:solidFill>
              </a:rPr>
              <a:pPr>
                <a:defRPr/>
              </a:pPr>
              <a:t>15</a:t>
            </a:fld>
            <a:endParaRPr lang="en-US">
              <a:solidFill>
                <a:prstClr val="white"/>
              </a:solidFill>
            </a:endParaRPr>
          </a:p>
        </p:txBody>
      </p:sp>
    </p:spTree>
    <p:extLst>
      <p:ext uri="{BB962C8B-B14F-4D97-AF65-F5344CB8AC3E}">
        <p14:creationId xmlns:p14="http://schemas.microsoft.com/office/powerpoint/2010/main" val="2411082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Overview of The System</a:t>
            </a:r>
            <a:endParaRPr lang="id-ID" dirty="0"/>
          </a:p>
        </p:txBody>
      </p:sp>
      <p:pic>
        <p:nvPicPr>
          <p:cNvPr id="3" name="Picture 2"/>
          <p:cNvPicPr>
            <a:picLocks noChangeAspect="1"/>
          </p:cNvPicPr>
          <p:nvPr/>
        </p:nvPicPr>
        <p:blipFill>
          <a:blip r:embed="rId2"/>
          <a:stretch>
            <a:fillRect/>
          </a:stretch>
        </p:blipFill>
        <p:spPr>
          <a:xfrm>
            <a:off x="2051720" y="1268760"/>
            <a:ext cx="5435302" cy="5264021"/>
          </a:xfrm>
          <a:prstGeom prst="rect">
            <a:avLst/>
          </a:prstGeom>
        </p:spPr>
      </p:pic>
    </p:spTree>
    <p:extLst>
      <p:ext uri="{BB962C8B-B14F-4D97-AF65-F5344CB8AC3E}">
        <p14:creationId xmlns:p14="http://schemas.microsoft.com/office/powerpoint/2010/main" val="3754866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a:t>The dataset consists of 2260 </a:t>
            </a:r>
            <a:r>
              <a:rPr lang="id-ID" dirty="0"/>
              <a:t>face </a:t>
            </a:r>
            <a:r>
              <a:rPr lang="en-US" dirty="0"/>
              <a:t>images from 113 distinct person. </a:t>
            </a:r>
            <a:endParaRPr lang="id-ID" dirty="0" smtClean="0"/>
          </a:p>
          <a:p>
            <a:r>
              <a:rPr lang="en-US" dirty="0" smtClean="0"/>
              <a:t>There </a:t>
            </a:r>
            <a:r>
              <a:rPr lang="en-US" dirty="0"/>
              <a:t>are 20 images with different expression for each person, since those 20 sequence images are captured when a person is speaking in front of camera. </a:t>
            </a:r>
            <a:endParaRPr lang="id-ID" dirty="0" smtClean="0"/>
          </a:p>
          <a:p>
            <a:r>
              <a:rPr lang="en-US" dirty="0" smtClean="0"/>
              <a:t>Size </a:t>
            </a:r>
            <a:r>
              <a:rPr lang="en-US" dirty="0"/>
              <a:t>of each image is 200 x 180 pixels.</a:t>
            </a:r>
            <a:r>
              <a:rPr lang="id-ID" dirty="0"/>
              <a:t> </a:t>
            </a:r>
            <a:endParaRPr lang="id-ID" dirty="0" smtClean="0"/>
          </a:p>
          <a:p>
            <a:r>
              <a:rPr lang="id-ID" dirty="0" smtClean="0"/>
              <a:t>The </a:t>
            </a:r>
            <a:r>
              <a:rPr lang="id-ID" dirty="0"/>
              <a:t>dataset is splited as training and testing data with proportion 80 and 20 percentage, respectively. </a:t>
            </a:r>
            <a:endParaRPr lang="id-ID" dirty="0" smtClean="0"/>
          </a:p>
          <a:p>
            <a:r>
              <a:rPr lang="id-ID" dirty="0" smtClean="0"/>
              <a:t>Using </a:t>
            </a:r>
            <a:r>
              <a:rPr lang="id-ID" dirty="0"/>
              <a:t>this proportion, 16 images of each person are used as training, and the rest (4 images) are used as testing data, so that the total number of training and testing images is 1808 and 452.</a:t>
            </a:r>
          </a:p>
        </p:txBody>
      </p:sp>
      <p:sp>
        <p:nvSpPr>
          <p:cNvPr id="3" name="Footer Placeholder 2"/>
          <p:cNvSpPr>
            <a:spLocks noGrp="1"/>
          </p:cNvSpPr>
          <p:nvPr>
            <p:ph type="ftr" sz="quarter" idx="11"/>
          </p:nvPr>
        </p:nvSpPr>
        <p:spPr/>
        <p:txBody>
          <a:bodyPr/>
          <a:lstStyle/>
          <a:p>
            <a:pPr>
              <a:defRPr/>
            </a:pPr>
            <a:r>
              <a:rPr lang="en-US" smtClean="0"/>
              <a:t>T. Informatika, VK_02</a:t>
            </a:r>
            <a:endParaRPr lang="en-US"/>
          </a:p>
        </p:txBody>
      </p:sp>
      <p:sp>
        <p:nvSpPr>
          <p:cNvPr id="4" name="Slide Number Placeholder 3"/>
          <p:cNvSpPr>
            <a:spLocks noGrp="1"/>
          </p:cNvSpPr>
          <p:nvPr>
            <p:ph type="sldNum" sz="quarter" idx="12"/>
          </p:nvPr>
        </p:nvSpPr>
        <p:spPr/>
        <p:txBody>
          <a:bodyPr/>
          <a:lstStyle/>
          <a:p>
            <a:pPr>
              <a:defRPr/>
            </a:pPr>
            <a:fld id="{9C2D7214-8DF7-4D20-AC53-9F4D8F3225C9}" type="slidenum">
              <a:rPr lang="en-US" smtClean="0"/>
              <a:pPr>
                <a:defRPr/>
              </a:pPr>
              <a:t>17</a:t>
            </a:fld>
            <a:endParaRPr lang="en-US"/>
          </a:p>
        </p:txBody>
      </p:sp>
      <p:sp>
        <p:nvSpPr>
          <p:cNvPr id="5" name="Title 4"/>
          <p:cNvSpPr>
            <a:spLocks noGrp="1"/>
          </p:cNvSpPr>
          <p:nvPr>
            <p:ph type="title"/>
          </p:nvPr>
        </p:nvSpPr>
        <p:spPr/>
        <p:txBody>
          <a:bodyPr/>
          <a:lstStyle/>
          <a:p>
            <a:endParaRPr lang="id-ID"/>
          </a:p>
        </p:txBody>
      </p:sp>
    </p:spTree>
    <p:extLst>
      <p:ext uri="{BB962C8B-B14F-4D97-AF65-F5344CB8AC3E}">
        <p14:creationId xmlns:p14="http://schemas.microsoft.com/office/powerpoint/2010/main" val="4031069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592" y="1844824"/>
            <a:ext cx="1714500" cy="1905000"/>
          </a:xfrm>
        </p:spPr>
      </p:pic>
      <p:sp>
        <p:nvSpPr>
          <p:cNvPr id="3" name="Footer Placeholder 2"/>
          <p:cNvSpPr>
            <a:spLocks noGrp="1"/>
          </p:cNvSpPr>
          <p:nvPr>
            <p:ph type="ftr" sz="quarter" idx="11"/>
          </p:nvPr>
        </p:nvSpPr>
        <p:spPr/>
        <p:txBody>
          <a:bodyPr/>
          <a:lstStyle/>
          <a:p>
            <a:pPr>
              <a:defRPr/>
            </a:pPr>
            <a:r>
              <a:rPr lang="en-US" smtClean="0"/>
              <a:t>T. Informatika, VK_02</a:t>
            </a:r>
            <a:endParaRPr lang="en-US"/>
          </a:p>
        </p:txBody>
      </p:sp>
      <p:sp>
        <p:nvSpPr>
          <p:cNvPr id="4" name="Slide Number Placeholder 3"/>
          <p:cNvSpPr>
            <a:spLocks noGrp="1"/>
          </p:cNvSpPr>
          <p:nvPr>
            <p:ph type="sldNum" sz="quarter" idx="12"/>
          </p:nvPr>
        </p:nvSpPr>
        <p:spPr/>
        <p:txBody>
          <a:bodyPr/>
          <a:lstStyle/>
          <a:p>
            <a:pPr>
              <a:defRPr/>
            </a:pPr>
            <a:fld id="{9C2D7214-8DF7-4D20-AC53-9F4D8F3225C9}" type="slidenum">
              <a:rPr lang="en-US" smtClean="0"/>
              <a:pPr>
                <a:defRPr/>
              </a:pPr>
              <a:t>18</a:t>
            </a:fld>
            <a:endParaRPr lang="en-US"/>
          </a:p>
        </p:txBody>
      </p:sp>
      <p:sp>
        <p:nvSpPr>
          <p:cNvPr id="5" name="Title 4"/>
          <p:cNvSpPr>
            <a:spLocks noGrp="1"/>
          </p:cNvSpPr>
          <p:nvPr>
            <p:ph type="title"/>
          </p:nvPr>
        </p:nvSpPr>
        <p:spPr/>
        <p:txBody>
          <a:bodyPr/>
          <a:lstStyle/>
          <a:p>
            <a:endParaRPr lang="id-ID"/>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5876" y="1844824"/>
            <a:ext cx="1714500" cy="1905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2160" y="1844824"/>
            <a:ext cx="1714500" cy="19050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9592" y="4177010"/>
            <a:ext cx="1714500" cy="190500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22822" y="4177010"/>
            <a:ext cx="1714500" cy="190500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00963" y="4177010"/>
            <a:ext cx="1714500" cy="1905000"/>
          </a:xfrm>
          <a:prstGeom prst="rect">
            <a:avLst/>
          </a:prstGeom>
        </p:spPr>
      </p:pic>
    </p:spTree>
    <p:extLst>
      <p:ext uri="{BB962C8B-B14F-4D97-AF65-F5344CB8AC3E}">
        <p14:creationId xmlns:p14="http://schemas.microsoft.com/office/powerpoint/2010/main" val="2052821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Pengenalan Wajah Pada Data Video</a:t>
            </a:r>
            <a:endParaRPr lang="id-ID" dirty="0"/>
          </a:p>
        </p:txBody>
      </p:sp>
      <p:sp>
        <p:nvSpPr>
          <p:cNvPr id="3" name="Text Placeholder 2"/>
          <p:cNvSpPr>
            <a:spLocks noGrp="1"/>
          </p:cNvSpPr>
          <p:nvPr>
            <p:ph type="body" idx="1"/>
          </p:nvPr>
        </p:nvSpPr>
        <p:spPr/>
        <p:txBody>
          <a:bodyPr/>
          <a:lstStyle/>
          <a:p>
            <a:endParaRPr lang="id-ID"/>
          </a:p>
        </p:txBody>
      </p:sp>
      <p:sp>
        <p:nvSpPr>
          <p:cNvPr id="4" name="Footer Placeholder 3"/>
          <p:cNvSpPr>
            <a:spLocks noGrp="1"/>
          </p:cNvSpPr>
          <p:nvPr>
            <p:ph type="ftr" sz="quarter" idx="11"/>
          </p:nvPr>
        </p:nvSpPr>
        <p:spPr/>
        <p:txBody>
          <a:bodyPr/>
          <a:lstStyle/>
          <a:p>
            <a:pPr>
              <a:defRPr/>
            </a:pPr>
            <a:r>
              <a:rPr lang="en-US" smtClean="0">
                <a:solidFill>
                  <a:prstClr val="white"/>
                </a:solidFill>
              </a:rPr>
              <a:t>T. Informatika, VK_02</a:t>
            </a:r>
            <a:endParaRPr lang="en-US">
              <a:solidFill>
                <a:prstClr val="white"/>
              </a:solidFill>
            </a:endParaRPr>
          </a:p>
        </p:txBody>
      </p:sp>
      <p:sp>
        <p:nvSpPr>
          <p:cNvPr id="5" name="Slide Number Placeholder 4"/>
          <p:cNvSpPr>
            <a:spLocks noGrp="1"/>
          </p:cNvSpPr>
          <p:nvPr>
            <p:ph type="sldNum" sz="quarter" idx="12"/>
          </p:nvPr>
        </p:nvSpPr>
        <p:spPr/>
        <p:txBody>
          <a:bodyPr/>
          <a:lstStyle/>
          <a:p>
            <a:pPr>
              <a:defRPr/>
            </a:pPr>
            <a:fld id="{F62C9897-F2D6-40D8-B6ED-BF94EBBD5D8F}" type="slidenum">
              <a:rPr lang="en-US" smtClean="0">
                <a:solidFill>
                  <a:prstClr val="white"/>
                </a:solidFill>
              </a:rPr>
              <a:pPr>
                <a:defRPr/>
              </a:pPr>
              <a:t>19</a:t>
            </a:fld>
            <a:endParaRPr lang="en-US">
              <a:solidFill>
                <a:prstClr val="white"/>
              </a:solidFill>
            </a:endParaRPr>
          </a:p>
        </p:txBody>
      </p:sp>
    </p:spTree>
    <p:extLst>
      <p:ext uri="{BB962C8B-B14F-4D97-AF65-F5344CB8AC3E}">
        <p14:creationId xmlns:p14="http://schemas.microsoft.com/office/powerpoint/2010/main" val="297615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903410" y="2650446"/>
            <a:ext cx="2362200" cy="3362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3" name="Footer Placeholder 2"/>
          <p:cNvSpPr>
            <a:spLocks noGrp="1"/>
          </p:cNvSpPr>
          <p:nvPr>
            <p:ph type="ftr" sz="quarter" idx="11"/>
          </p:nvPr>
        </p:nvSpPr>
        <p:spPr/>
        <p:txBody>
          <a:bodyPr/>
          <a:lstStyle/>
          <a:p>
            <a:pPr>
              <a:defRPr/>
            </a:pPr>
            <a:r>
              <a:rPr lang="en-US" smtClean="0"/>
              <a:t>T. Informatika, VK_01</a:t>
            </a:r>
            <a:endParaRPr lang="en-US"/>
          </a:p>
        </p:txBody>
      </p:sp>
      <p:sp>
        <p:nvSpPr>
          <p:cNvPr id="2" name="Content Placeholder 1"/>
          <p:cNvSpPr>
            <a:spLocks noGrp="1"/>
          </p:cNvSpPr>
          <p:nvPr>
            <p:ph idx="1"/>
          </p:nvPr>
        </p:nvSpPr>
        <p:spPr>
          <a:xfrm>
            <a:off x="457200" y="1481329"/>
            <a:ext cx="8229600" cy="957071"/>
          </a:xfrm>
        </p:spPr>
        <p:txBody>
          <a:bodyPr>
            <a:normAutofit fontScale="85000" lnSpcReduction="20000"/>
          </a:bodyPr>
          <a:lstStyle/>
          <a:p>
            <a:r>
              <a:rPr lang="en-US" dirty="0" smtClean="0"/>
              <a:t>“Image recognition</a:t>
            </a:r>
            <a:r>
              <a:rPr lang="en-US" dirty="0" smtClean="0"/>
              <a:t>” and “3D object reconstruction </a:t>
            </a:r>
            <a:r>
              <a:rPr lang="en-US" dirty="0" smtClean="0"/>
              <a:t>from image”</a:t>
            </a:r>
            <a:r>
              <a:rPr lang="en-US" dirty="0" smtClean="0"/>
              <a:t> </a:t>
            </a:r>
            <a:r>
              <a:rPr lang="en-US" dirty="0" smtClean="0"/>
              <a:t>are</a:t>
            </a:r>
            <a:r>
              <a:rPr lang="en-US" dirty="0"/>
              <a:t> </a:t>
            </a:r>
            <a:r>
              <a:rPr lang="en-US" dirty="0" smtClean="0"/>
              <a:t>part </a:t>
            </a:r>
            <a:r>
              <a:rPr lang="en-US" dirty="0" smtClean="0"/>
              <a:t>of vision </a:t>
            </a:r>
            <a:r>
              <a:rPr lang="en-US" dirty="0" smtClean="0"/>
              <a:t>applications </a:t>
            </a:r>
            <a:r>
              <a:rPr lang="en-US" dirty="0">
                <a:sym typeface="Wingdings" panose="05000000000000000000" pitchFamily="2" charset="2"/>
              </a:rPr>
              <a:t> focus of this </a:t>
            </a:r>
            <a:r>
              <a:rPr lang="en-US" dirty="0" smtClean="0">
                <a:sym typeface="Wingdings" panose="05000000000000000000" pitchFamily="2" charset="2"/>
              </a:rPr>
              <a:t>course</a:t>
            </a:r>
            <a:endParaRPr lang="en-US" dirty="0" smtClean="0"/>
          </a:p>
        </p:txBody>
      </p:sp>
      <p:sp>
        <p:nvSpPr>
          <p:cNvPr id="4" name="Slide Number Placeholder 3"/>
          <p:cNvSpPr>
            <a:spLocks noGrp="1"/>
          </p:cNvSpPr>
          <p:nvPr>
            <p:ph type="sldNum" sz="quarter" idx="12"/>
          </p:nvPr>
        </p:nvSpPr>
        <p:spPr/>
        <p:txBody>
          <a:bodyPr/>
          <a:lstStyle/>
          <a:p>
            <a:pPr>
              <a:defRPr/>
            </a:pPr>
            <a:fld id="{9C2D7214-8DF7-4D20-AC53-9F4D8F3225C9}" type="slidenum">
              <a:rPr lang="en-US" smtClean="0"/>
              <a:pPr>
                <a:defRPr/>
              </a:pPr>
              <a:t>2</a:t>
            </a:fld>
            <a:endParaRPr lang="en-US"/>
          </a:p>
        </p:txBody>
      </p:sp>
      <p:sp>
        <p:nvSpPr>
          <p:cNvPr id="5" name="Title 4"/>
          <p:cNvSpPr>
            <a:spLocks noGrp="1"/>
          </p:cNvSpPr>
          <p:nvPr>
            <p:ph type="title"/>
          </p:nvPr>
        </p:nvSpPr>
        <p:spPr/>
        <p:txBody>
          <a:bodyPr/>
          <a:lstStyle/>
          <a:p>
            <a:r>
              <a:rPr lang="en-US" dirty="0"/>
              <a:t>Vision System</a:t>
            </a:r>
          </a:p>
        </p:txBody>
      </p:sp>
      <p:sp>
        <p:nvSpPr>
          <p:cNvPr id="7" name="Flowchart: Data 6"/>
          <p:cNvSpPr/>
          <p:nvPr/>
        </p:nvSpPr>
        <p:spPr>
          <a:xfrm>
            <a:off x="35496" y="3804208"/>
            <a:ext cx="2055440" cy="105514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Image or set of images</a:t>
            </a:r>
            <a:endParaRPr lang="en-US" dirty="0"/>
          </a:p>
        </p:txBody>
      </p:sp>
      <p:sp>
        <p:nvSpPr>
          <p:cNvPr id="8" name="Rectangle 7"/>
          <p:cNvSpPr/>
          <p:nvPr/>
        </p:nvSpPr>
        <p:spPr>
          <a:xfrm>
            <a:off x="3208210" y="2946502"/>
            <a:ext cx="1752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Preprocessing</a:t>
            </a:r>
            <a:endParaRPr lang="en-US" dirty="0"/>
          </a:p>
        </p:txBody>
      </p:sp>
      <p:sp>
        <p:nvSpPr>
          <p:cNvPr id="9" name="Rectangle 8"/>
          <p:cNvSpPr/>
          <p:nvPr/>
        </p:nvSpPr>
        <p:spPr>
          <a:xfrm>
            <a:off x="3208210" y="3937102"/>
            <a:ext cx="1752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 extraction</a:t>
            </a:r>
          </a:p>
        </p:txBody>
      </p:sp>
      <p:sp>
        <p:nvSpPr>
          <p:cNvPr id="10" name="Rectangle 9"/>
          <p:cNvSpPr/>
          <p:nvPr/>
        </p:nvSpPr>
        <p:spPr>
          <a:xfrm>
            <a:off x="3208210" y="4934846"/>
            <a:ext cx="185834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Recognition/ Reconstruction</a:t>
            </a:r>
            <a:endParaRPr lang="en-US" dirty="0" smtClean="0"/>
          </a:p>
        </p:txBody>
      </p:sp>
      <p:sp>
        <p:nvSpPr>
          <p:cNvPr id="12" name="Right Arrow 11"/>
          <p:cNvSpPr/>
          <p:nvPr/>
        </p:nvSpPr>
        <p:spPr>
          <a:xfrm>
            <a:off x="1989010" y="4289615"/>
            <a:ext cx="838200" cy="1611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5364088" y="4316614"/>
            <a:ext cx="736273" cy="134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Data 13"/>
          <p:cNvSpPr/>
          <p:nvPr/>
        </p:nvSpPr>
        <p:spPr>
          <a:xfrm>
            <a:off x="5912566" y="3789040"/>
            <a:ext cx="3168351" cy="105514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Recognition/ Reconstruction result</a:t>
            </a:r>
            <a:endParaRPr lang="en-US" dirty="0"/>
          </a:p>
        </p:txBody>
      </p:sp>
    </p:spTree>
    <p:extLst>
      <p:ext uri="{BB962C8B-B14F-4D97-AF65-F5344CB8AC3E}">
        <p14:creationId xmlns:p14="http://schemas.microsoft.com/office/powerpoint/2010/main" val="33829029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23CED38-3CCB-4384-B999-42B2D96043B7}"/>
              </a:ext>
            </a:extLst>
          </p:cNvPr>
          <p:cNvSpPr>
            <a:spLocks noGrp="1"/>
          </p:cNvSpPr>
          <p:nvPr>
            <p:ph type="title"/>
          </p:nvPr>
        </p:nvSpPr>
        <p:spPr/>
        <p:txBody>
          <a:bodyPr rtlCol="0">
            <a:normAutofit/>
          </a:bodyPr>
          <a:lstStyle/>
          <a:p>
            <a:pPr>
              <a:defRPr/>
            </a:pPr>
            <a:r>
              <a:rPr lang="en-US"/>
              <a:t>Perancangan Sistem</a:t>
            </a:r>
          </a:p>
        </p:txBody>
      </p:sp>
      <p:pic>
        <p:nvPicPr>
          <p:cNvPr id="30723" name="Picture 5" descr="http://webcultureservice.com/wp-content/uploads/2013/06/03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4332" y="2865835"/>
            <a:ext cx="1970485" cy="1377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4188" y="3020617"/>
            <a:ext cx="1212056" cy="1067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8" descr="Hasil gambar untuk comput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09185" y="3008710"/>
            <a:ext cx="1729978" cy="1092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6" name="Group 9"/>
          <p:cNvGrpSpPr>
            <a:grpSpLocks/>
          </p:cNvGrpSpPr>
          <p:nvPr/>
        </p:nvGrpSpPr>
        <p:grpSpPr bwMode="auto">
          <a:xfrm>
            <a:off x="4827985" y="3907631"/>
            <a:ext cx="1649015" cy="948929"/>
            <a:chOff x="0" y="0"/>
            <a:chExt cx="2199025" cy="1265146"/>
          </a:xfrm>
        </p:grpSpPr>
        <p:pic>
          <p:nvPicPr>
            <p:cNvPr id="30733" name="Picture 1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8295" y="0"/>
              <a:ext cx="2030730" cy="114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4" name="Picture 1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5367" y="61708"/>
              <a:ext cx="2030730" cy="114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5" name="Picture 1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23416"/>
              <a:ext cx="2030730" cy="114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5" name="Straight Arrow Connector 14">
            <a:extLst>
              <a:ext uri="{FF2B5EF4-FFF2-40B4-BE49-F238E27FC236}">
                <a16:creationId xmlns:a16="http://schemas.microsoft.com/office/drawing/2014/main" xmlns="" id="{06061C00-F317-41A4-805F-F61A1D44ED35}"/>
              </a:ext>
            </a:extLst>
          </p:cNvPr>
          <p:cNvCxnSpPr>
            <a:stCxn id="30723" idx="3"/>
            <a:endCxn id="30724" idx="1"/>
          </p:cNvCxnSpPr>
          <p:nvPr/>
        </p:nvCxnSpPr>
        <p:spPr>
          <a:xfrm flipV="1">
            <a:off x="2334816" y="3555206"/>
            <a:ext cx="6893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xmlns="" id="{2D632AAE-22BD-4EB0-9155-E88B3A5DBB21}"/>
              </a:ext>
            </a:extLst>
          </p:cNvPr>
          <p:cNvCxnSpPr>
            <a:stCxn id="30724" idx="3"/>
            <a:endCxn id="30725" idx="1"/>
          </p:cNvCxnSpPr>
          <p:nvPr/>
        </p:nvCxnSpPr>
        <p:spPr>
          <a:xfrm>
            <a:off x="4236244" y="3555206"/>
            <a:ext cx="257294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729" name="Text Box 2"/>
          <p:cNvSpPr txBox="1">
            <a:spLocks noChangeArrowheads="1"/>
          </p:cNvSpPr>
          <p:nvPr/>
        </p:nvSpPr>
        <p:spPr bwMode="auto">
          <a:xfrm>
            <a:off x="425054" y="4381500"/>
            <a:ext cx="1578769" cy="7848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spcBef>
                <a:spcPts val="150"/>
              </a:spcBef>
            </a:pPr>
            <a:r>
              <a:rPr lang="en-US" sz="1500">
                <a:ea typeface="Calibri" panose="020F0502020204030204" pitchFamily="34" charset="0"/>
                <a:cs typeface="Times New Roman" panose="02020603050405020304" pitchFamily="18" charset="0"/>
              </a:rPr>
              <a:t>Seseorang memasuki ruangan</a:t>
            </a:r>
          </a:p>
        </p:txBody>
      </p:sp>
      <p:sp>
        <p:nvSpPr>
          <p:cNvPr id="30730" name="Text Box 2"/>
          <p:cNvSpPr txBox="1">
            <a:spLocks noChangeArrowheads="1"/>
          </p:cNvSpPr>
          <p:nvPr/>
        </p:nvSpPr>
        <p:spPr bwMode="auto">
          <a:xfrm>
            <a:off x="2638426" y="4210050"/>
            <a:ext cx="1983581" cy="1015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spcBef>
                <a:spcPts val="150"/>
              </a:spcBef>
            </a:pPr>
            <a:r>
              <a:rPr lang="de-DE" sz="1500">
                <a:ea typeface="Calibri" panose="020F0502020204030204" pitchFamily="34" charset="0"/>
                <a:cs typeface="Times New Roman" panose="02020603050405020304" pitchFamily="18" charset="0"/>
              </a:rPr>
              <a:t>Kamera CCTV merekam ketika seseorang memasuki ruangan</a:t>
            </a:r>
            <a:endParaRPr lang="en-US" sz="1500">
              <a:ea typeface="Calibri" panose="020F0502020204030204" pitchFamily="34" charset="0"/>
              <a:cs typeface="Times New Roman" panose="02020603050405020304" pitchFamily="18" charset="0"/>
            </a:endParaRPr>
          </a:p>
        </p:txBody>
      </p:sp>
      <p:sp>
        <p:nvSpPr>
          <p:cNvPr id="30731" name="Rectangle 21"/>
          <p:cNvSpPr>
            <a:spLocks noChangeArrowheads="1"/>
          </p:cNvSpPr>
          <p:nvPr/>
        </p:nvSpPr>
        <p:spPr bwMode="auto">
          <a:xfrm>
            <a:off x="4763691" y="4943475"/>
            <a:ext cx="19050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spcBef>
                <a:spcPts val="150"/>
              </a:spcBef>
            </a:pPr>
            <a:r>
              <a:rPr lang="de-DE" sz="1500">
                <a:ea typeface="Calibri" panose="020F0502020204030204" pitchFamily="34" charset="0"/>
                <a:cs typeface="Times New Roman" panose="02020603050405020304" pitchFamily="18" charset="0"/>
              </a:rPr>
              <a:t>Video hasil rekaman diteruskan ke PC</a:t>
            </a:r>
            <a:endParaRPr lang="en-US" sz="1500">
              <a:ea typeface="Calibri" panose="020F0502020204030204" pitchFamily="34" charset="0"/>
              <a:cs typeface="Times New Roman" panose="02020603050405020304" pitchFamily="18" charset="0"/>
            </a:endParaRPr>
          </a:p>
        </p:txBody>
      </p:sp>
      <p:sp>
        <p:nvSpPr>
          <p:cNvPr id="30732" name="Text Box 2"/>
          <p:cNvSpPr txBox="1">
            <a:spLocks noChangeArrowheads="1"/>
          </p:cNvSpPr>
          <p:nvPr/>
        </p:nvSpPr>
        <p:spPr bwMode="auto">
          <a:xfrm>
            <a:off x="6746082" y="4114800"/>
            <a:ext cx="1856185" cy="7848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spcBef>
                <a:spcPts val="150"/>
              </a:spcBef>
            </a:pPr>
            <a:r>
              <a:rPr lang="en-US" sz="1500">
                <a:ea typeface="Calibri" panose="020F0502020204030204" pitchFamily="34" charset="0"/>
                <a:cs typeface="Times New Roman" panose="02020603050405020304" pitchFamily="18" charset="0"/>
              </a:rPr>
              <a:t>PC memproses dan menampilkan hasil pengenalan wajah</a:t>
            </a:r>
          </a:p>
        </p:txBody>
      </p:sp>
    </p:spTree>
    <p:extLst>
      <p:ext uri="{BB962C8B-B14F-4D97-AF65-F5344CB8AC3E}">
        <p14:creationId xmlns:p14="http://schemas.microsoft.com/office/powerpoint/2010/main" val="382385773"/>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ED4BCF-5B93-4CD6-95B8-25FCA83DA756}"/>
              </a:ext>
            </a:extLst>
          </p:cNvPr>
          <p:cNvSpPr>
            <a:spLocks noGrp="1"/>
          </p:cNvSpPr>
          <p:nvPr>
            <p:ph type="title"/>
          </p:nvPr>
        </p:nvSpPr>
        <p:spPr/>
        <p:txBody>
          <a:bodyPr rtlCol="0">
            <a:normAutofit/>
          </a:bodyPr>
          <a:lstStyle/>
          <a:p>
            <a:pPr>
              <a:defRPr/>
            </a:pPr>
            <a:r>
              <a:rPr lang="en-US"/>
              <a:t>Perancangan Sistem</a:t>
            </a:r>
          </a:p>
        </p:txBody>
      </p:sp>
      <p:sp>
        <p:nvSpPr>
          <p:cNvPr id="3" name="Content Placeholder 2">
            <a:extLst>
              <a:ext uri="{FF2B5EF4-FFF2-40B4-BE49-F238E27FC236}">
                <a16:creationId xmlns:a16="http://schemas.microsoft.com/office/drawing/2014/main" xmlns="" id="{BC93F37C-5957-4F29-A603-FD97E0E25CE9}"/>
              </a:ext>
            </a:extLst>
          </p:cNvPr>
          <p:cNvSpPr>
            <a:spLocks noGrp="1"/>
          </p:cNvSpPr>
          <p:nvPr>
            <p:ph idx="1"/>
          </p:nvPr>
        </p:nvSpPr>
        <p:spPr>
          <a:xfrm>
            <a:off x="628650" y="3113485"/>
            <a:ext cx="4444604" cy="2376488"/>
          </a:xfrm>
        </p:spPr>
        <p:txBody>
          <a:bodyPr rtlCol="0">
            <a:normAutofit fontScale="85000" lnSpcReduction="20000"/>
          </a:bodyPr>
          <a:lstStyle/>
          <a:p>
            <a:pPr marL="0" indent="0">
              <a:buNone/>
              <a:defRPr/>
            </a:pPr>
            <a:r>
              <a:rPr lang="en-US"/>
              <a:t>Sistem terdiri dari 3 proses utama :</a:t>
            </a:r>
            <a:endParaRPr lang="en-US" i="1"/>
          </a:p>
          <a:p>
            <a:pPr marL="385763" indent="-385763">
              <a:buFont typeface="+mj-lt"/>
              <a:buAutoNum type="arabicPeriod"/>
              <a:defRPr/>
            </a:pPr>
            <a:r>
              <a:rPr lang="en-US" b="1" i="1"/>
              <a:t>Face detection</a:t>
            </a:r>
            <a:r>
              <a:rPr lang="en-US" b="1"/>
              <a:t> dan </a:t>
            </a:r>
            <a:r>
              <a:rPr lang="en-US" b="1" i="1"/>
              <a:t>face tracking</a:t>
            </a:r>
            <a:r>
              <a:rPr lang="en-US" i="1"/>
              <a:t> (Seeta Face dan Kalman Filter)</a:t>
            </a:r>
          </a:p>
          <a:p>
            <a:pPr marL="385763" indent="-385763">
              <a:buFont typeface="+mj-lt"/>
              <a:buAutoNum type="arabicPeriod"/>
              <a:defRPr/>
            </a:pPr>
            <a:r>
              <a:rPr lang="en-US" b="1"/>
              <a:t>Ekstraksi Fitur</a:t>
            </a:r>
            <a:r>
              <a:rPr lang="en-US"/>
              <a:t> (DCT)</a:t>
            </a:r>
          </a:p>
          <a:p>
            <a:pPr marL="385763" indent="-385763">
              <a:buFont typeface="+mj-lt"/>
              <a:buAutoNum type="arabicPeriod"/>
              <a:defRPr/>
            </a:pPr>
            <a:r>
              <a:rPr lang="en-US" b="1"/>
              <a:t>Klasifikasi</a:t>
            </a:r>
            <a:r>
              <a:rPr lang="en-US"/>
              <a:t> (kNN)</a:t>
            </a:r>
          </a:p>
        </p:txBody>
      </p:sp>
      <p:sp>
        <p:nvSpPr>
          <p:cNvPr id="4" name="Date Placeholder 3">
            <a:extLst>
              <a:ext uri="{FF2B5EF4-FFF2-40B4-BE49-F238E27FC236}">
                <a16:creationId xmlns:a16="http://schemas.microsoft.com/office/drawing/2014/main" xmlns="" id="{A146F039-4B69-4234-8DE2-567CACE0C530}"/>
              </a:ext>
            </a:extLst>
          </p:cNvPr>
          <p:cNvSpPr>
            <a:spLocks noGrp="1"/>
          </p:cNvSpPr>
          <p:nvPr>
            <p:ph type="dt" sz="quarter" idx="10"/>
          </p:nvPr>
        </p:nvSpPr>
        <p:spPr/>
        <p:txBody>
          <a:bodyPr/>
          <a:lstStyle/>
          <a:p>
            <a:pPr>
              <a:defRPr/>
            </a:pPr>
            <a:fld id="{5BDEE267-B933-4B1A-B46F-9359D5236078}" type="datetime1">
              <a:rPr lang="en-US"/>
              <a:pPr>
                <a:defRPr/>
              </a:pPr>
              <a:t>8/28/2019</a:t>
            </a:fld>
            <a:endParaRPr lang="en-US"/>
          </a:p>
        </p:txBody>
      </p:sp>
      <p:sp>
        <p:nvSpPr>
          <p:cNvPr id="5" name="Footer Placeholder 4">
            <a:extLst>
              <a:ext uri="{FF2B5EF4-FFF2-40B4-BE49-F238E27FC236}">
                <a16:creationId xmlns:a16="http://schemas.microsoft.com/office/drawing/2014/main" xmlns="" id="{F646AD78-4F6D-487C-A2B0-6980D456E849}"/>
              </a:ext>
            </a:extLst>
          </p:cNvPr>
          <p:cNvSpPr>
            <a:spLocks noGrp="1"/>
          </p:cNvSpPr>
          <p:nvPr>
            <p:ph type="ftr" sz="quarter" idx="11"/>
          </p:nvPr>
        </p:nvSpPr>
        <p:spPr/>
        <p:txBody>
          <a:bodyPr/>
          <a:lstStyle/>
          <a:p>
            <a:pPr>
              <a:defRPr/>
            </a:pPr>
            <a:r>
              <a:rPr lang="en-US"/>
              <a:t>Sistem Pengenalan Wajah Berbasis Video untuk Monitoring Pintu</a:t>
            </a:r>
          </a:p>
        </p:txBody>
      </p:sp>
      <p:sp>
        <p:nvSpPr>
          <p:cNvPr id="6" name="Slide Number Placeholder 5">
            <a:extLst>
              <a:ext uri="{FF2B5EF4-FFF2-40B4-BE49-F238E27FC236}">
                <a16:creationId xmlns:a16="http://schemas.microsoft.com/office/drawing/2014/main" xmlns="" id="{C2EA9AB5-E7C6-4693-B2B5-327C0BDA6430}"/>
              </a:ext>
            </a:extLst>
          </p:cNvPr>
          <p:cNvSpPr>
            <a:spLocks noGrp="1"/>
          </p:cNvSpPr>
          <p:nvPr>
            <p:ph type="sldNum" sz="quarter" idx="12"/>
          </p:nvPr>
        </p:nvSpPr>
        <p:spPr/>
        <p:txBody>
          <a:bodyPr/>
          <a:lstStyle/>
          <a:p>
            <a:pPr>
              <a:defRPr/>
            </a:pPr>
            <a:fld id="{B33FACC2-3F78-4512-B6DB-C461B53A0733}" type="slidenum">
              <a:rPr lang="en-US"/>
              <a:pPr>
                <a:defRPr/>
              </a:pPr>
              <a:t>21</a:t>
            </a:fld>
            <a:endParaRPr lang="en-US"/>
          </a:p>
        </p:txBody>
      </p:sp>
      <p:pic>
        <p:nvPicPr>
          <p:cNvPr id="32775"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86388" y="1128713"/>
            <a:ext cx="1457325" cy="4427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4673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7CD8F7-9802-4544-A572-0349D84FC998}"/>
              </a:ext>
            </a:extLst>
          </p:cNvPr>
          <p:cNvSpPr>
            <a:spLocks noGrp="1"/>
          </p:cNvSpPr>
          <p:nvPr>
            <p:ph type="title"/>
          </p:nvPr>
        </p:nvSpPr>
        <p:spPr/>
        <p:txBody>
          <a:bodyPr rtlCol="0">
            <a:normAutofit/>
          </a:bodyPr>
          <a:lstStyle/>
          <a:p>
            <a:pPr>
              <a:defRPr/>
            </a:pPr>
            <a:r>
              <a:rPr lang="en-US"/>
              <a:t>Perancangan Data</a:t>
            </a:r>
          </a:p>
        </p:txBody>
      </p:sp>
      <p:sp>
        <p:nvSpPr>
          <p:cNvPr id="3" name="Content Placeholder 2">
            <a:extLst>
              <a:ext uri="{FF2B5EF4-FFF2-40B4-BE49-F238E27FC236}">
                <a16:creationId xmlns:a16="http://schemas.microsoft.com/office/drawing/2014/main" xmlns="" id="{1B311762-1873-419E-908F-404EAE77015C}"/>
              </a:ext>
            </a:extLst>
          </p:cNvPr>
          <p:cNvSpPr>
            <a:spLocks noGrp="1"/>
          </p:cNvSpPr>
          <p:nvPr>
            <p:ph idx="1"/>
          </p:nvPr>
        </p:nvSpPr>
        <p:spPr/>
        <p:txBody>
          <a:bodyPr rtlCol="0">
            <a:normAutofit/>
          </a:bodyPr>
          <a:lstStyle/>
          <a:p>
            <a:pPr marL="0" indent="0">
              <a:buNone/>
              <a:defRPr/>
            </a:pPr>
            <a:r>
              <a:rPr lang="en-US"/>
              <a:t>Data masukan sistem merupakan :</a:t>
            </a:r>
          </a:p>
          <a:p>
            <a:pPr>
              <a:defRPr/>
            </a:pPr>
            <a:r>
              <a:rPr lang="en-US"/>
              <a:t>Video seseorang yang sedang memasuki ruangan</a:t>
            </a:r>
          </a:p>
          <a:p>
            <a:pPr>
              <a:defRPr/>
            </a:pPr>
            <a:r>
              <a:rPr lang="en-US"/>
              <a:t>Tiap video terdiri dari satu orang yang sedang memasuki ruangan</a:t>
            </a:r>
          </a:p>
          <a:p>
            <a:pPr>
              <a:defRPr/>
            </a:pPr>
            <a:r>
              <a:rPr lang="en-US"/>
              <a:t>Total </a:t>
            </a:r>
            <a:r>
              <a:rPr lang="en-US" b="1"/>
              <a:t>31 video</a:t>
            </a:r>
            <a:r>
              <a:rPr lang="en-US"/>
              <a:t>, 18 untuk </a:t>
            </a:r>
            <a:r>
              <a:rPr lang="en-US" i="1"/>
              <a:t>data training</a:t>
            </a:r>
            <a:r>
              <a:rPr lang="en-US"/>
              <a:t>, 13 untuk </a:t>
            </a:r>
            <a:r>
              <a:rPr lang="en-US" i="1"/>
              <a:t>data testing</a:t>
            </a:r>
          </a:p>
          <a:p>
            <a:pPr>
              <a:defRPr/>
            </a:pPr>
            <a:r>
              <a:rPr lang="en-US"/>
              <a:t>Kelas merupakan nama seseorang, terdiri dari </a:t>
            </a:r>
            <a:r>
              <a:rPr lang="en-US" b="1"/>
              <a:t>8 kelas</a:t>
            </a:r>
          </a:p>
        </p:txBody>
      </p:sp>
      <p:sp>
        <p:nvSpPr>
          <p:cNvPr id="4" name="Date Placeholder 3">
            <a:extLst>
              <a:ext uri="{FF2B5EF4-FFF2-40B4-BE49-F238E27FC236}">
                <a16:creationId xmlns:a16="http://schemas.microsoft.com/office/drawing/2014/main" xmlns="" id="{07B61F6D-2B14-484A-AB29-6A36E31E8D8D}"/>
              </a:ext>
            </a:extLst>
          </p:cNvPr>
          <p:cNvSpPr>
            <a:spLocks noGrp="1"/>
          </p:cNvSpPr>
          <p:nvPr>
            <p:ph type="dt" sz="quarter" idx="10"/>
          </p:nvPr>
        </p:nvSpPr>
        <p:spPr/>
        <p:txBody>
          <a:bodyPr/>
          <a:lstStyle/>
          <a:p>
            <a:pPr>
              <a:defRPr/>
            </a:pPr>
            <a:fld id="{5BDEE267-B933-4B1A-B46F-9359D5236078}" type="datetime1">
              <a:rPr lang="en-US"/>
              <a:pPr>
                <a:defRPr/>
              </a:pPr>
              <a:t>8/28/2019</a:t>
            </a:fld>
            <a:endParaRPr lang="en-US"/>
          </a:p>
        </p:txBody>
      </p:sp>
      <p:sp>
        <p:nvSpPr>
          <p:cNvPr id="5" name="Footer Placeholder 4">
            <a:extLst>
              <a:ext uri="{FF2B5EF4-FFF2-40B4-BE49-F238E27FC236}">
                <a16:creationId xmlns:a16="http://schemas.microsoft.com/office/drawing/2014/main" xmlns="" id="{0196E5F9-E595-417E-B80A-785FAC86F236}"/>
              </a:ext>
            </a:extLst>
          </p:cNvPr>
          <p:cNvSpPr>
            <a:spLocks noGrp="1"/>
          </p:cNvSpPr>
          <p:nvPr>
            <p:ph type="ftr" sz="quarter" idx="11"/>
          </p:nvPr>
        </p:nvSpPr>
        <p:spPr/>
        <p:txBody>
          <a:bodyPr/>
          <a:lstStyle/>
          <a:p>
            <a:pPr>
              <a:defRPr/>
            </a:pPr>
            <a:r>
              <a:rPr lang="en-US"/>
              <a:t>Sistem Pengenalan Wajah Berbasis Video untuk Monitoring Pintu</a:t>
            </a:r>
          </a:p>
        </p:txBody>
      </p:sp>
      <p:sp>
        <p:nvSpPr>
          <p:cNvPr id="6" name="Slide Number Placeholder 5">
            <a:extLst>
              <a:ext uri="{FF2B5EF4-FFF2-40B4-BE49-F238E27FC236}">
                <a16:creationId xmlns:a16="http://schemas.microsoft.com/office/drawing/2014/main" xmlns="" id="{926574D9-8843-499B-BA0B-11BB78FABBA3}"/>
              </a:ext>
            </a:extLst>
          </p:cNvPr>
          <p:cNvSpPr>
            <a:spLocks noGrp="1"/>
          </p:cNvSpPr>
          <p:nvPr>
            <p:ph type="sldNum" sz="quarter" idx="12"/>
          </p:nvPr>
        </p:nvSpPr>
        <p:spPr/>
        <p:txBody>
          <a:bodyPr/>
          <a:lstStyle/>
          <a:p>
            <a:pPr>
              <a:defRPr/>
            </a:pPr>
            <a:fld id="{DAAA202A-B05F-4478-BA39-B2B9D1278DDB}" type="slidenum">
              <a:rPr lang="en-US"/>
              <a:pPr>
                <a:defRPr/>
              </a:pPr>
              <a:t>22</a:t>
            </a:fld>
            <a:endParaRPr lang="en-US"/>
          </a:p>
        </p:txBody>
      </p:sp>
    </p:spTree>
    <p:extLst>
      <p:ext uri="{BB962C8B-B14F-4D97-AF65-F5344CB8AC3E}">
        <p14:creationId xmlns:p14="http://schemas.microsoft.com/office/powerpoint/2010/main" val="3143851344"/>
      </p:ext>
    </p:extLst>
  </p:cSld>
  <p:clrMapOvr>
    <a:masterClrMapping/>
  </p:clrMapOvr>
  <p:transition spd="slow">
    <p:push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E1AFD4-1688-4356-B82A-19D9A3F101E9}"/>
              </a:ext>
            </a:extLst>
          </p:cNvPr>
          <p:cNvSpPr>
            <a:spLocks noGrp="1"/>
          </p:cNvSpPr>
          <p:nvPr>
            <p:ph type="title"/>
          </p:nvPr>
        </p:nvSpPr>
        <p:spPr/>
        <p:txBody>
          <a:bodyPr rtlCol="0">
            <a:normAutofit/>
          </a:bodyPr>
          <a:lstStyle/>
          <a:p>
            <a:pPr>
              <a:defRPr/>
            </a:pPr>
            <a:r>
              <a:rPr lang="en-US"/>
              <a:t>Perancangan Data</a:t>
            </a:r>
          </a:p>
        </p:txBody>
      </p:sp>
      <p:sp>
        <p:nvSpPr>
          <p:cNvPr id="3" name="Content Placeholder 2">
            <a:extLst>
              <a:ext uri="{FF2B5EF4-FFF2-40B4-BE49-F238E27FC236}">
                <a16:creationId xmlns:a16="http://schemas.microsoft.com/office/drawing/2014/main" xmlns="" id="{5E143254-5816-45A0-BABB-783ECCE329F0}"/>
              </a:ext>
            </a:extLst>
          </p:cNvPr>
          <p:cNvSpPr>
            <a:spLocks noGrp="1"/>
          </p:cNvSpPr>
          <p:nvPr>
            <p:ph idx="1"/>
          </p:nvPr>
        </p:nvSpPr>
        <p:spPr/>
        <p:txBody>
          <a:bodyPr rtlCol="0">
            <a:normAutofit/>
          </a:bodyPr>
          <a:lstStyle/>
          <a:p>
            <a:pPr marL="0" indent="0">
              <a:buNone/>
              <a:defRPr/>
            </a:pPr>
            <a:r>
              <a:rPr lang="en-US"/>
              <a:t>Data video dibedakan berdasarkan cara pengambilannya :</a:t>
            </a:r>
          </a:p>
          <a:p>
            <a:pPr>
              <a:defRPr/>
            </a:pPr>
            <a:r>
              <a:rPr lang="en-US" b="1"/>
              <a:t>Data Terkontrol : </a:t>
            </a:r>
            <a:r>
              <a:rPr lang="en-US"/>
              <a:t>direkam dengan memastikan sampel melihat langsung ke arah kamera</a:t>
            </a:r>
          </a:p>
          <a:p>
            <a:pPr>
              <a:defRPr/>
            </a:pPr>
            <a:r>
              <a:rPr lang="en-US" b="1"/>
              <a:t>Data Tidak Terkontrol : </a:t>
            </a:r>
            <a:r>
              <a:rPr lang="en-US"/>
              <a:t>direkam tanpa memastikan sampel melihat langsung ke arah kamera</a:t>
            </a:r>
            <a:endParaRPr lang="en-US" b="1"/>
          </a:p>
        </p:txBody>
      </p:sp>
      <p:sp>
        <p:nvSpPr>
          <p:cNvPr id="4" name="Date Placeholder 3">
            <a:extLst>
              <a:ext uri="{FF2B5EF4-FFF2-40B4-BE49-F238E27FC236}">
                <a16:creationId xmlns:a16="http://schemas.microsoft.com/office/drawing/2014/main" xmlns="" id="{19D5BE2A-C106-4212-AFFC-28325CE8160E}"/>
              </a:ext>
            </a:extLst>
          </p:cNvPr>
          <p:cNvSpPr>
            <a:spLocks noGrp="1"/>
          </p:cNvSpPr>
          <p:nvPr>
            <p:ph type="dt" sz="quarter" idx="10"/>
          </p:nvPr>
        </p:nvSpPr>
        <p:spPr/>
        <p:txBody>
          <a:bodyPr/>
          <a:lstStyle/>
          <a:p>
            <a:pPr>
              <a:defRPr/>
            </a:pPr>
            <a:fld id="{5BDEE267-B933-4B1A-B46F-9359D5236078}" type="datetime1">
              <a:rPr lang="en-US"/>
              <a:pPr>
                <a:defRPr/>
              </a:pPr>
              <a:t>8/28/2019</a:t>
            </a:fld>
            <a:endParaRPr lang="en-US"/>
          </a:p>
        </p:txBody>
      </p:sp>
      <p:sp>
        <p:nvSpPr>
          <p:cNvPr id="5" name="Footer Placeholder 4">
            <a:extLst>
              <a:ext uri="{FF2B5EF4-FFF2-40B4-BE49-F238E27FC236}">
                <a16:creationId xmlns:a16="http://schemas.microsoft.com/office/drawing/2014/main" xmlns="" id="{D4A997F9-62DB-4F12-A474-CC841AF05401}"/>
              </a:ext>
            </a:extLst>
          </p:cNvPr>
          <p:cNvSpPr>
            <a:spLocks noGrp="1"/>
          </p:cNvSpPr>
          <p:nvPr>
            <p:ph type="ftr" sz="quarter" idx="11"/>
          </p:nvPr>
        </p:nvSpPr>
        <p:spPr/>
        <p:txBody>
          <a:bodyPr/>
          <a:lstStyle/>
          <a:p>
            <a:pPr>
              <a:defRPr/>
            </a:pPr>
            <a:r>
              <a:rPr lang="en-US"/>
              <a:t>Sistem Pengenalan Wajah Berbasis Video untuk Monitoring Pintu</a:t>
            </a:r>
          </a:p>
        </p:txBody>
      </p:sp>
      <p:sp>
        <p:nvSpPr>
          <p:cNvPr id="6" name="Slide Number Placeholder 5">
            <a:extLst>
              <a:ext uri="{FF2B5EF4-FFF2-40B4-BE49-F238E27FC236}">
                <a16:creationId xmlns:a16="http://schemas.microsoft.com/office/drawing/2014/main" xmlns="" id="{526E8952-B1F4-4426-8EE0-933A6DCB8137}"/>
              </a:ext>
            </a:extLst>
          </p:cNvPr>
          <p:cNvSpPr>
            <a:spLocks noGrp="1"/>
          </p:cNvSpPr>
          <p:nvPr>
            <p:ph type="sldNum" sz="quarter" idx="12"/>
          </p:nvPr>
        </p:nvSpPr>
        <p:spPr/>
        <p:txBody>
          <a:bodyPr/>
          <a:lstStyle/>
          <a:p>
            <a:pPr>
              <a:defRPr/>
            </a:pPr>
            <a:fld id="{019870B7-E809-439F-98BD-283E5E8565AE}" type="slidenum">
              <a:rPr lang="en-US"/>
              <a:pPr>
                <a:defRPr/>
              </a:pPr>
              <a:t>23</a:t>
            </a:fld>
            <a:endParaRPr lang="en-US"/>
          </a:p>
        </p:txBody>
      </p:sp>
    </p:spTree>
    <p:extLst>
      <p:ext uri="{BB962C8B-B14F-4D97-AF65-F5344CB8AC3E}">
        <p14:creationId xmlns:p14="http://schemas.microsoft.com/office/powerpoint/2010/main" val="4221701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Pengenalan Aktifitas Pada Data Video</a:t>
            </a:r>
            <a:endParaRPr lang="id-ID" dirty="0"/>
          </a:p>
        </p:txBody>
      </p:sp>
      <p:sp>
        <p:nvSpPr>
          <p:cNvPr id="3" name="Text Placeholder 2"/>
          <p:cNvSpPr>
            <a:spLocks noGrp="1"/>
          </p:cNvSpPr>
          <p:nvPr>
            <p:ph type="body" idx="1"/>
          </p:nvPr>
        </p:nvSpPr>
        <p:spPr/>
        <p:txBody>
          <a:bodyPr/>
          <a:lstStyle/>
          <a:p>
            <a:endParaRPr lang="id-ID"/>
          </a:p>
        </p:txBody>
      </p:sp>
      <p:sp>
        <p:nvSpPr>
          <p:cNvPr id="4" name="Footer Placeholder 3"/>
          <p:cNvSpPr>
            <a:spLocks noGrp="1"/>
          </p:cNvSpPr>
          <p:nvPr>
            <p:ph type="ftr" sz="quarter" idx="11"/>
          </p:nvPr>
        </p:nvSpPr>
        <p:spPr/>
        <p:txBody>
          <a:bodyPr/>
          <a:lstStyle/>
          <a:p>
            <a:pPr>
              <a:defRPr/>
            </a:pPr>
            <a:r>
              <a:rPr lang="en-US" smtClean="0">
                <a:solidFill>
                  <a:prstClr val="white"/>
                </a:solidFill>
              </a:rPr>
              <a:t>T. Informatika, VK_02</a:t>
            </a:r>
            <a:endParaRPr lang="en-US">
              <a:solidFill>
                <a:prstClr val="white"/>
              </a:solidFill>
            </a:endParaRPr>
          </a:p>
        </p:txBody>
      </p:sp>
      <p:sp>
        <p:nvSpPr>
          <p:cNvPr id="5" name="Slide Number Placeholder 4"/>
          <p:cNvSpPr>
            <a:spLocks noGrp="1"/>
          </p:cNvSpPr>
          <p:nvPr>
            <p:ph type="sldNum" sz="quarter" idx="12"/>
          </p:nvPr>
        </p:nvSpPr>
        <p:spPr/>
        <p:txBody>
          <a:bodyPr/>
          <a:lstStyle/>
          <a:p>
            <a:pPr>
              <a:defRPr/>
            </a:pPr>
            <a:fld id="{F62C9897-F2D6-40D8-B6ED-BF94EBBD5D8F}" type="slidenum">
              <a:rPr lang="en-US" smtClean="0">
                <a:solidFill>
                  <a:prstClr val="white"/>
                </a:solidFill>
              </a:rPr>
              <a:pPr>
                <a:defRPr/>
              </a:pPr>
              <a:t>24</a:t>
            </a:fld>
            <a:endParaRPr lang="en-US">
              <a:solidFill>
                <a:prstClr val="white"/>
              </a:solidFill>
            </a:endParaRPr>
          </a:p>
        </p:txBody>
      </p:sp>
    </p:spTree>
    <p:extLst>
      <p:ext uri="{BB962C8B-B14F-4D97-AF65-F5344CB8AC3E}">
        <p14:creationId xmlns:p14="http://schemas.microsoft.com/office/powerpoint/2010/main" val="2809876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sz="2800" dirty="0"/>
              <a:t>Data video </a:t>
            </a:r>
            <a:r>
              <a:rPr lang="en-US" sz="2800" dirty="0" err="1"/>
              <a:t>aktivitas</a:t>
            </a:r>
            <a:r>
              <a:rPr lang="en-US" sz="2800" dirty="0"/>
              <a:t> </a:t>
            </a:r>
            <a:r>
              <a:rPr lang="en-US" sz="2800" dirty="0" err="1"/>
              <a:t>manusia</a:t>
            </a:r>
            <a:r>
              <a:rPr lang="en-US" sz="2800" dirty="0"/>
              <a:t> yang </a:t>
            </a:r>
            <a:r>
              <a:rPr lang="en-US" sz="2800" dirty="0" err="1"/>
              <a:t>direkam</a:t>
            </a:r>
            <a:r>
              <a:rPr lang="en-US" sz="2800" dirty="0"/>
              <a:t> CCTV </a:t>
            </a:r>
            <a:r>
              <a:rPr lang="en-US" sz="2800" dirty="0" err="1"/>
              <a:t>gedung</a:t>
            </a:r>
            <a:r>
              <a:rPr lang="en-US" sz="2800" dirty="0"/>
              <a:t> </a:t>
            </a:r>
            <a:r>
              <a:rPr lang="en-US" sz="2800" dirty="0" err="1"/>
              <a:t>Departemen</a:t>
            </a:r>
            <a:r>
              <a:rPr lang="en-US" sz="2800" dirty="0"/>
              <a:t> </a:t>
            </a:r>
            <a:r>
              <a:rPr lang="en-US" sz="2800" dirty="0" err="1"/>
              <a:t>Informatika</a:t>
            </a:r>
            <a:r>
              <a:rPr lang="en-US" sz="2800" dirty="0"/>
              <a:t> </a:t>
            </a:r>
            <a:r>
              <a:rPr lang="en-US" sz="2800" dirty="0" err="1"/>
              <a:t>lantai</a:t>
            </a:r>
            <a:r>
              <a:rPr lang="en-US" sz="2800" dirty="0"/>
              <a:t> 3 </a:t>
            </a:r>
            <a:r>
              <a:rPr lang="en-US" sz="2800" dirty="0" err="1"/>
              <a:t>depan</a:t>
            </a:r>
            <a:r>
              <a:rPr lang="en-US" sz="2800" dirty="0"/>
              <a:t> </a:t>
            </a:r>
            <a:r>
              <a:rPr lang="en-US" sz="2800" dirty="0" err="1"/>
              <a:t>ruang</a:t>
            </a:r>
            <a:r>
              <a:rPr lang="en-US" sz="2800" dirty="0"/>
              <a:t> </a:t>
            </a:r>
            <a:r>
              <a:rPr lang="en-US" sz="2800" dirty="0" err="1"/>
              <a:t>himpunan</a:t>
            </a:r>
            <a:r>
              <a:rPr lang="en-US" sz="2800" dirty="0"/>
              <a:t>.</a:t>
            </a:r>
          </a:p>
          <a:p>
            <a:r>
              <a:rPr lang="en-US" sz="2800" dirty="0"/>
              <a:t>Video 6 orang yang </a:t>
            </a:r>
            <a:r>
              <a:rPr lang="en-US" sz="2800" dirty="0" err="1"/>
              <a:t>masing-masing</a:t>
            </a:r>
            <a:r>
              <a:rPr lang="en-US" sz="2800" dirty="0"/>
              <a:t> </a:t>
            </a:r>
            <a:r>
              <a:rPr lang="en-US" sz="2800" dirty="0" err="1"/>
              <a:t>melakukan</a:t>
            </a:r>
            <a:r>
              <a:rPr lang="en-US" sz="2800" dirty="0"/>
              <a:t> </a:t>
            </a:r>
            <a:r>
              <a:rPr lang="en-US" sz="2800" dirty="0" err="1"/>
              <a:t>aktivitas</a:t>
            </a:r>
            <a:r>
              <a:rPr lang="en-US" sz="2800" dirty="0"/>
              <a:t> </a:t>
            </a:r>
            <a:r>
              <a:rPr lang="en-US" sz="2800" dirty="0" err="1"/>
              <a:t>berjalan</a:t>
            </a:r>
            <a:r>
              <a:rPr lang="en-US" sz="2800" dirty="0"/>
              <a:t> </a:t>
            </a:r>
            <a:r>
              <a:rPr lang="en-US" sz="2800" dirty="0" err="1"/>
              <a:t>dan</a:t>
            </a:r>
            <a:r>
              <a:rPr lang="en-US" sz="2800" dirty="0"/>
              <a:t> </a:t>
            </a:r>
            <a:r>
              <a:rPr lang="en-US" sz="2800" dirty="0" err="1"/>
              <a:t>berlari</a:t>
            </a:r>
            <a:r>
              <a:rPr lang="en-US" sz="2800" dirty="0"/>
              <a:t> </a:t>
            </a:r>
            <a:r>
              <a:rPr lang="en-US" sz="2800" dirty="0" err="1"/>
              <a:t>pada</a:t>
            </a:r>
            <a:r>
              <a:rPr lang="en-US" sz="2800" dirty="0"/>
              <a:t> 3 </a:t>
            </a:r>
            <a:r>
              <a:rPr lang="en-US" sz="2800" dirty="0" err="1"/>
              <a:t>jalur</a:t>
            </a:r>
            <a:r>
              <a:rPr lang="en-US" sz="2800" dirty="0"/>
              <a:t> </a:t>
            </a:r>
            <a:r>
              <a:rPr lang="en-US" sz="2800" dirty="0" err="1"/>
              <a:t>bolak-balik</a:t>
            </a:r>
            <a:r>
              <a:rPr lang="en-US" sz="2800" dirty="0"/>
              <a:t>, </a:t>
            </a:r>
            <a:r>
              <a:rPr lang="en-US" sz="2800" dirty="0" err="1"/>
              <a:t>serta</a:t>
            </a:r>
            <a:r>
              <a:rPr lang="en-US" sz="2800" dirty="0"/>
              <a:t> </a:t>
            </a:r>
            <a:r>
              <a:rPr lang="en-US" sz="2800" dirty="0" err="1"/>
              <a:t>melambaikan</a:t>
            </a:r>
            <a:r>
              <a:rPr lang="en-US" sz="2800" dirty="0"/>
              <a:t> </a:t>
            </a:r>
            <a:r>
              <a:rPr lang="en-US" sz="2800" dirty="0" err="1"/>
              <a:t>tangan</a:t>
            </a:r>
            <a:r>
              <a:rPr lang="en-US" sz="2800" dirty="0"/>
              <a:t> </a:t>
            </a:r>
            <a:r>
              <a:rPr lang="en-US" sz="2800" dirty="0" err="1"/>
              <a:t>pada</a:t>
            </a:r>
            <a:r>
              <a:rPr lang="en-US" sz="2800" dirty="0"/>
              <a:t> 4 </a:t>
            </a:r>
            <a:r>
              <a:rPr lang="en-US" sz="2800" dirty="0" err="1"/>
              <a:t>titik</a:t>
            </a:r>
            <a:r>
              <a:rPr lang="en-US" sz="2800" dirty="0"/>
              <a:t>.</a:t>
            </a:r>
          </a:p>
          <a:p>
            <a:r>
              <a:rPr lang="en-US" sz="2800" dirty="0"/>
              <a:t>Ada 3 </a:t>
            </a:r>
            <a:r>
              <a:rPr lang="en-US" sz="2800" dirty="0" err="1"/>
              <a:t>kategori</a:t>
            </a:r>
            <a:r>
              <a:rPr lang="en-US" sz="2800" dirty="0"/>
              <a:t> </a:t>
            </a:r>
            <a:r>
              <a:rPr lang="en-US" sz="2800" dirty="0" err="1"/>
              <a:t>waktu</a:t>
            </a:r>
            <a:r>
              <a:rPr lang="en-US" sz="2800" dirty="0"/>
              <a:t> </a:t>
            </a:r>
            <a:r>
              <a:rPr lang="en-US" sz="2800" dirty="0" err="1"/>
              <a:t>yaitu</a:t>
            </a:r>
            <a:r>
              <a:rPr lang="en-US" sz="2800" dirty="0"/>
              <a:t> </a:t>
            </a:r>
            <a:r>
              <a:rPr lang="en-US" sz="2800" dirty="0" err="1"/>
              <a:t>pagi</a:t>
            </a:r>
            <a:r>
              <a:rPr lang="en-US" sz="2800" dirty="0"/>
              <a:t> </a:t>
            </a:r>
            <a:r>
              <a:rPr lang="en-US" sz="2800" dirty="0" err="1"/>
              <a:t>pukul</a:t>
            </a:r>
            <a:r>
              <a:rPr lang="en-US" sz="2800" dirty="0"/>
              <a:t> 08.00-10.00, </a:t>
            </a:r>
            <a:r>
              <a:rPr lang="en-US" sz="2800" dirty="0" err="1"/>
              <a:t>siang</a:t>
            </a:r>
            <a:r>
              <a:rPr lang="en-US" sz="2800" dirty="0"/>
              <a:t> </a:t>
            </a:r>
            <a:r>
              <a:rPr lang="en-US" sz="2800" dirty="0" err="1"/>
              <a:t>pukul</a:t>
            </a:r>
            <a:r>
              <a:rPr lang="en-US" sz="2800" dirty="0"/>
              <a:t> 13.00-14.00, </a:t>
            </a:r>
            <a:r>
              <a:rPr lang="en-US" sz="2800" dirty="0" err="1"/>
              <a:t>dan</a:t>
            </a:r>
            <a:r>
              <a:rPr lang="en-US" sz="2800" dirty="0"/>
              <a:t> </a:t>
            </a:r>
            <a:r>
              <a:rPr lang="en-US" sz="2800" dirty="0" err="1"/>
              <a:t>malam</a:t>
            </a:r>
            <a:r>
              <a:rPr lang="en-US" sz="2800" dirty="0"/>
              <a:t> </a:t>
            </a:r>
            <a:r>
              <a:rPr lang="en-US" sz="2800" dirty="0" err="1"/>
              <a:t>pukul</a:t>
            </a:r>
            <a:r>
              <a:rPr lang="en-US" sz="2800" dirty="0"/>
              <a:t> 20.00-22.00.</a:t>
            </a:r>
          </a:p>
          <a:p>
            <a:r>
              <a:rPr lang="en-US" sz="2800" dirty="0" err="1"/>
              <a:t>Jumlah</a:t>
            </a:r>
            <a:r>
              <a:rPr lang="en-US" sz="2800" dirty="0"/>
              <a:t> 18 video per </a:t>
            </a:r>
            <a:r>
              <a:rPr lang="en-US" sz="2800" dirty="0" err="1"/>
              <a:t>kategori</a:t>
            </a:r>
            <a:r>
              <a:rPr lang="en-US" sz="2800" dirty="0"/>
              <a:t> </a:t>
            </a:r>
            <a:r>
              <a:rPr lang="en-US" sz="2800" dirty="0" err="1"/>
              <a:t>waktu</a:t>
            </a:r>
            <a:r>
              <a:rPr lang="en-US" sz="2800" dirty="0"/>
              <a:t> / total 54 video.</a:t>
            </a:r>
          </a:p>
          <a:p>
            <a:r>
              <a:rPr lang="en-US" sz="2800" dirty="0"/>
              <a:t>Video </a:t>
            </a:r>
            <a:r>
              <a:rPr lang="en-US" sz="2800" dirty="0" err="1"/>
              <a:t>beresolusi</a:t>
            </a:r>
            <a:r>
              <a:rPr lang="en-US" sz="2800" dirty="0"/>
              <a:t> 636x360 pixel, </a:t>
            </a:r>
            <a:r>
              <a:rPr lang="en-US" sz="2800" i="1" dirty="0"/>
              <a:t>frame rate</a:t>
            </a:r>
            <a:r>
              <a:rPr lang="en-US" sz="2800" dirty="0"/>
              <a:t> 25 FPS </a:t>
            </a:r>
            <a:r>
              <a:rPr lang="en-US" sz="2800" dirty="0" err="1"/>
              <a:t>dan</a:t>
            </a:r>
            <a:r>
              <a:rPr lang="en-US" sz="2800" dirty="0"/>
              <a:t> </a:t>
            </a:r>
            <a:r>
              <a:rPr lang="en-US" sz="2800" dirty="0" err="1"/>
              <a:t>berekstensi</a:t>
            </a:r>
            <a:r>
              <a:rPr lang="en-US" sz="2800" dirty="0"/>
              <a:t> “.</a:t>
            </a:r>
            <a:r>
              <a:rPr lang="en-US" sz="2800" dirty="0" err="1"/>
              <a:t>avi</a:t>
            </a:r>
            <a:r>
              <a:rPr lang="en-US" sz="2800" dirty="0"/>
              <a:t>”.</a:t>
            </a:r>
          </a:p>
          <a:p>
            <a:endParaRPr lang="en-US" sz="2800" dirty="0"/>
          </a:p>
          <a:p>
            <a:pPr marL="0" indent="0">
              <a:buNone/>
            </a:pPr>
            <a:r>
              <a:rPr lang="en-US" sz="2800" dirty="0"/>
              <a:t>dataset </a:t>
            </a:r>
            <a:r>
              <a:rPr lang="en-US" sz="2800" i="1" dirty="0" err="1"/>
              <a:t>background_change</a:t>
            </a:r>
            <a:endParaRPr lang="en-US" sz="2800" i="1" dirty="0"/>
          </a:p>
          <a:p>
            <a:r>
              <a:rPr lang="en-US" sz="2800" dirty="0" err="1"/>
              <a:t>Tidak</a:t>
            </a:r>
            <a:r>
              <a:rPr lang="en-US" sz="2800" dirty="0"/>
              <a:t> </a:t>
            </a:r>
            <a:r>
              <a:rPr lang="en-US" sz="2800" dirty="0" err="1"/>
              <a:t>ada</a:t>
            </a:r>
            <a:r>
              <a:rPr lang="en-US" sz="2800" dirty="0"/>
              <a:t> </a:t>
            </a:r>
            <a:r>
              <a:rPr lang="en-US" sz="2800" dirty="0" err="1"/>
              <a:t>peraga</a:t>
            </a:r>
            <a:r>
              <a:rPr lang="en-US" sz="2800" dirty="0"/>
              <a:t> </a:t>
            </a:r>
            <a:r>
              <a:rPr lang="en-US" sz="2800" dirty="0" err="1"/>
              <a:t>didalam</a:t>
            </a:r>
            <a:r>
              <a:rPr lang="en-US" sz="2800" dirty="0"/>
              <a:t> video</a:t>
            </a:r>
          </a:p>
          <a:p>
            <a:r>
              <a:rPr lang="en-US" sz="2800" dirty="0" err="1"/>
              <a:t>Latar</a:t>
            </a:r>
            <a:r>
              <a:rPr lang="en-US" sz="2800" dirty="0"/>
              <a:t> </a:t>
            </a:r>
            <a:r>
              <a:rPr lang="en-US" sz="2800" dirty="0" err="1"/>
              <a:t>belakang</a:t>
            </a:r>
            <a:r>
              <a:rPr lang="en-US" sz="2800" dirty="0"/>
              <a:t> </a:t>
            </a:r>
            <a:r>
              <a:rPr lang="en-US" sz="2800" dirty="0" err="1"/>
              <a:t>dengan</a:t>
            </a:r>
            <a:r>
              <a:rPr lang="en-US" sz="2800" dirty="0"/>
              <a:t> </a:t>
            </a:r>
            <a:r>
              <a:rPr lang="en-US" sz="2800" dirty="0" err="1"/>
              <a:t>waktu</a:t>
            </a:r>
            <a:r>
              <a:rPr lang="en-US" sz="2800" dirty="0"/>
              <a:t> </a:t>
            </a:r>
            <a:r>
              <a:rPr lang="en-US" sz="2800" dirty="0" err="1"/>
              <a:t>dan</a:t>
            </a:r>
            <a:r>
              <a:rPr lang="en-US" sz="2800" dirty="0"/>
              <a:t> </a:t>
            </a:r>
            <a:r>
              <a:rPr lang="en-US" sz="2800" dirty="0" err="1"/>
              <a:t>pencahayaan</a:t>
            </a:r>
            <a:r>
              <a:rPr lang="en-US" sz="2800" dirty="0"/>
              <a:t> yang </a:t>
            </a:r>
            <a:r>
              <a:rPr lang="en-US" sz="2800" dirty="0" err="1"/>
              <a:t>berbeda</a:t>
            </a:r>
            <a:endParaRPr lang="en-US" sz="2800" dirty="0"/>
          </a:p>
          <a:p>
            <a:endParaRPr lang="id-ID" dirty="0"/>
          </a:p>
        </p:txBody>
      </p:sp>
      <p:sp>
        <p:nvSpPr>
          <p:cNvPr id="3" name="Footer Placeholder 2"/>
          <p:cNvSpPr>
            <a:spLocks noGrp="1"/>
          </p:cNvSpPr>
          <p:nvPr>
            <p:ph type="ftr" sz="quarter" idx="11"/>
          </p:nvPr>
        </p:nvSpPr>
        <p:spPr/>
        <p:txBody>
          <a:bodyPr/>
          <a:lstStyle/>
          <a:p>
            <a:pPr>
              <a:defRPr/>
            </a:pPr>
            <a:r>
              <a:rPr lang="en-US" smtClean="0"/>
              <a:t>T. Informatika, VK_02</a:t>
            </a:r>
            <a:endParaRPr lang="en-US"/>
          </a:p>
        </p:txBody>
      </p:sp>
      <p:sp>
        <p:nvSpPr>
          <p:cNvPr id="4" name="Slide Number Placeholder 3"/>
          <p:cNvSpPr>
            <a:spLocks noGrp="1"/>
          </p:cNvSpPr>
          <p:nvPr>
            <p:ph type="sldNum" sz="quarter" idx="12"/>
          </p:nvPr>
        </p:nvSpPr>
        <p:spPr/>
        <p:txBody>
          <a:bodyPr/>
          <a:lstStyle/>
          <a:p>
            <a:pPr>
              <a:defRPr/>
            </a:pPr>
            <a:fld id="{9C2D7214-8DF7-4D20-AC53-9F4D8F3225C9}" type="slidenum">
              <a:rPr lang="en-US" smtClean="0"/>
              <a:pPr>
                <a:defRPr/>
              </a:pPr>
              <a:t>25</a:t>
            </a:fld>
            <a:endParaRPr lang="en-US"/>
          </a:p>
        </p:txBody>
      </p:sp>
      <p:sp>
        <p:nvSpPr>
          <p:cNvPr id="5" name="Title 4"/>
          <p:cNvSpPr>
            <a:spLocks noGrp="1"/>
          </p:cNvSpPr>
          <p:nvPr>
            <p:ph type="title"/>
          </p:nvPr>
        </p:nvSpPr>
        <p:spPr/>
        <p:txBody>
          <a:bodyPr/>
          <a:lstStyle/>
          <a:p>
            <a:r>
              <a:rPr lang="en-US" sz="4000" dirty="0"/>
              <a:t>PERANCANGAN SISTEM</a:t>
            </a:r>
            <a:endParaRPr lang="id-ID" dirty="0"/>
          </a:p>
        </p:txBody>
      </p:sp>
    </p:spTree>
    <p:extLst>
      <p:ext uri="{BB962C8B-B14F-4D97-AF65-F5344CB8AC3E}">
        <p14:creationId xmlns:p14="http://schemas.microsoft.com/office/powerpoint/2010/main" val="14458139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dirty="0" err="1"/>
              <a:t>Terdiri</a:t>
            </a:r>
            <a:r>
              <a:rPr lang="en-US" sz="2000" dirty="0"/>
              <a:t> </a:t>
            </a:r>
            <a:r>
              <a:rPr lang="en-US" sz="2000" dirty="0" err="1"/>
              <a:t>dari</a:t>
            </a:r>
            <a:r>
              <a:rPr lang="en-US" sz="2000" dirty="0"/>
              <a:t> 6 </a:t>
            </a:r>
            <a:r>
              <a:rPr lang="en-US" sz="2000" dirty="0" err="1"/>
              <a:t>tahapan</a:t>
            </a:r>
            <a:endParaRPr lang="en-US" sz="2000" dirty="0"/>
          </a:p>
          <a:p>
            <a:r>
              <a:rPr lang="en-US" sz="2000" dirty="0" err="1"/>
              <a:t>Tahap</a:t>
            </a:r>
            <a:r>
              <a:rPr lang="en-US" sz="2000" dirty="0"/>
              <a:t> </a:t>
            </a:r>
            <a:r>
              <a:rPr lang="en-US" sz="2000" i="1" dirty="0"/>
              <a:t>pre-processing</a:t>
            </a:r>
            <a:endParaRPr lang="en-US" sz="2000" dirty="0"/>
          </a:p>
          <a:p>
            <a:r>
              <a:rPr lang="en-US" sz="2000" dirty="0" err="1"/>
              <a:t>Tahap</a:t>
            </a:r>
            <a:r>
              <a:rPr lang="en-US" sz="2000" dirty="0"/>
              <a:t> </a:t>
            </a:r>
            <a:r>
              <a:rPr lang="en-US" sz="2000" i="1" dirty="0"/>
              <a:t>background subtraction</a:t>
            </a:r>
          </a:p>
          <a:p>
            <a:r>
              <a:rPr lang="en-US" sz="2000" dirty="0" err="1"/>
              <a:t>Tahap</a:t>
            </a:r>
            <a:r>
              <a:rPr lang="en-US" sz="2000" dirty="0"/>
              <a:t> </a:t>
            </a:r>
            <a:r>
              <a:rPr lang="en-US" sz="2000" i="1" dirty="0"/>
              <a:t>cropping </a:t>
            </a:r>
            <a:r>
              <a:rPr lang="en-US" sz="2000" dirty="0"/>
              <a:t>ROI</a:t>
            </a:r>
          </a:p>
          <a:p>
            <a:r>
              <a:rPr lang="en-US" sz="2000" dirty="0" err="1"/>
              <a:t>Tahap</a:t>
            </a:r>
            <a:r>
              <a:rPr lang="en-US" sz="2000" dirty="0"/>
              <a:t> </a:t>
            </a:r>
            <a:r>
              <a:rPr lang="en-US" sz="2000" dirty="0" err="1"/>
              <a:t>pembuatan</a:t>
            </a:r>
            <a:r>
              <a:rPr lang="en-US" sz="2000" dirty="0"/>
              <a:t> VEI</a:t>
            </a:r>
          </a:p>
          <a:p>
            <a:r>
              <a:rPr lang="en-US" sz="2000" dirty="0" err="1"/>
              <a:t>Tahap</a:t>
            </a:r>
            <a:r>
              <a:rPr lang="en-US" sz="2000" dirty="0"/>
              <a:t> </a:t>
            </a:r>
            <a:r>
              <a:rPr lang="en-US" sz="2000" dirty="0" err="1"/>
              <a:t>ekstraksi</a:t>
            </a:r>
            <a:r>
              <a:rPr lang="en-US" sz="2000" dirty="0"/>
              <a:t> </a:t>
            </a:r>
            <a:r>
              <a:rPr lang="en-US" sz="2000" dirty="0" err="1"/>
              <a:t>fitur</a:t>
            </a:r>
            <a:endParaRPr lang="en-US" sz="2000" dirty="0"/>
          </a:p>
          <a:p>
            <a:r>
              <a:rPr lang="en-US" sz="2000" dirty="0" err="1"/>
              <a:t>Tahap</a:t>
            </a:r>
            <a:r>
              <a:rPr lang="en-US" sz="2000" dirty="0"/>
              <a:t> </a:t>
            </a:r>
            <a:r>
              <a:rPr lang="en-US" sz="2000" dirty="0" err="1"/>
              <a:t>pelatihan</a:t>
            </a:r>
            <a:r>
              <a:rPr lang="en-US" sz="2000" dirty="0"/>
              <a:t> </a:t>
            </a:r>
            <a:r>
              <a:rPr lang="en-US" sz="2000" dirty="0" err="1"/>
              <a:t>dan</a:t>
            </a:r>
            <a:r>
              <a:rPr lang="en-US" sz="2000" dirty="0"/>
              <a:t> </a:t>
            </a:r>
            <a:r>
              <a:rPr lang="en-US" sz="2000" dirty="0" err="1"/>
              <a:t>pengujian</a:t>
            </a:r>
            <a:endParaRPr lang="en-US" sz="2000" dirty="0"/>
          </a:p>
          <a:p>
            <a:pPr marL="109728" indent="0">
              <a:buNone/>
            </a:pPr>
            <a:endParaRPr lang="id-ID" dirty="0"/>
          </a:p>
        </p:txBody>
      </p:sp>
      <p:sp>
        <p:nvSpPr>
          <p:cNvPr id="3" name="Footer Placeholder 2"/>
          <p:cNvSpPr>
            <a:spLocks noGrp="1"/>
          </p:cNvSpPr>
          <p:nvPr>
            <p:ph type="ftr" sz="quarter" idx="11"/>
          </p:nvPr>
        </p:nvSpPr>
        <p:spPr/>
        <p:txBody>
          <a:bodyPr/>
          <a:lstStyle/>
          <a:p>
            <a:pPr>
              <a:defRPr/>
            </a:pPr>
            <a:r>
              <a:rPr lang="en-US" smtClean="0"/>
              <a:t>T. Informatika, VK_02</a:t>
            </a:r>
            <a:endParaRPr lang="en-US"/>
          </a:p>
        </p:txBody>
      </p:sp>
      <p:sp>
        <p:nvSpPr>
          <p:cNvPr id="4" name="Slide Number Placeholder 3"/>
          <p:cNvSpPr>
            <a:spLocks noGrp="1"/>
          </p:cNvSpPr>
          <p:nvPr>
            <p:ph type="sldNum" sz="quarter" idx="12"/>
          </p:nvPr>
        </p:nvSpPr>
        <p:spPr/>
        <p:txBody>
          <a:bodyPr/>
          <a:lstStyle/>
          <a:p>
            <a:pPr>
              <a:defRPr/>
            </a:pPr>
            <a:fld id="{9C2D7214-8DF7-4D20-AC53-9F4D8F3225C9}" type="slidenum">
              <a:rPr lang="en-US" smtClean="0"/>
              <a:pPr>
                <a:defRPr/>
              </a:pPr>
              <a:t>26</a:t>
            </a:fld>
            <a:endParaRPr lang="en-US"/>
          </a:p>
        </p:txBody>
      </p:sp>
      <p:sp>
        <p:nvSpPr>
          <p:cNvPr id="5" name="Title 4"/>
          <p:cNvSpPr>
            <a:spLocks noGrp="1"/>
          </p:cNvSpPr>
          <p:nvPr>
            <p:ph type="title"/>
          </p:nvPr>
        </p:nvSpPr>
        <p:spPr/>
        <p:txBody>
          <a:bodyPr/>
          <a:lstStyle/>
          <a:p>
            <a:r>
              <a:rPr lang="en-US" sz="4400" dirty="0"/>
              <a:t>PERANCANGAN SISTEM</a:t>
            </a:r>
            <a:endParaRPr lang="id-ID" dirty="0"/>
          </a:p>
        </p:txBody>
      </p:sp>
      <p:pic>
        <p:nvPicPr>
          <p:cNvPr id="6" name="Picture 5"/>
          <p:cNvPicPr>
            <a:picLocks noChangeAspect="1"/>
          </p:cNvPicPr>
          <p:nvPr/>
        </p:nvPicPr>
        <p:blipFill>
          <a:blip r:embed="rId2"/>
          <a:stretch>
            <a:fillRect/>
          </a:stretch>
        </p:blipFill>
        <p:spPr>
          <a:xfrm>
            <a:off x="5471820" y="1490310"/>
            <a:ext cx="2517866" cy="3889585"/>
          </a:xfrm>
          <a:prstGeom prst="rect">
            <a:avLst/>
          </a:prstGeom>
        </p:spPr>
      </p:pic>
    </p:spTree>
    <p:extLst>
      <p:ext uri="{BB962C8B-B14F-4D97-AF65-F5344CB8AC3E}">
        <p14:creationId xmlns:p14="http://schemas.microsoft.com/office/powerpoint/2010/main" val="163438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id-ID" dirty="0" smtClean="0"/>
              <a:t>Pre-prosesing</a:t>
            </a:r>
          </a:p>
          <a:p>
            <a:pPr lvl="1"/>
            <a:r>
              <a:rPr lang="id-ID" dirty="0" smtClean="0"/>
              <a:t>Enhacement, Noise reduction, Blurring</a:t>
            </a:r>
          </a:p>
          <a:p>
            <a:pPr lvl="1"/>
            <a:r>
              <a:rPr lang="id-ID" dirty="0" smtClean="0"/>
              <a:t>Converting to gray-scale/other color representation</a:t>
            </a:r>
          </a:p>
          <a:p>
            <a:pPr lvl="1"/>
            <a:r>
              <a:rPr lang="id-ID" dirty="0" smtClean="0"/>
              <a:t>resizing</a:t>
            </a:r>
          </a:p>
          <a:p>
            <a:r>
              <a:rPr lang="id-ID" dirty="0" smtClean="0"/>
              <a:t>Segmentation for ROI identification</a:t>
            </a:r>
          </a:p>
          <a:p>
            <a:pPr lvl="1"/>
            <a:r>
              <a:rPr lang="id-ID" dirty="0" smtClean="0"/>
              <a:t>Edge detection</a:t>
            </a:r>
          </a:p>
          <a:p>
            <a:pPr lvl="1"/>
            <a:r>
              <a:rPr lang="id-ID" dirty="0" smtClean="0"/>
              <a:t>Boundary detection</a:t>
            </a:r>
          </a:p>
          <a:p>
            <a:pPr lvl="1"/>
            <a:r>
              <a:rPr lang="id-ID" dirty="0" smtClean="0"/>
              <a:t>Region growing</a:t>
            </a:r>
          </a:p>
          <a:p>
            <a:r>
              <a:rPr lang="id-ID" dirty="0" smtClean="0"/>
              <a:t>Feature extraction</a:t>
            </a:r>
          </a:p>
          <a:p>
            <a:pPr lvl="1"/>
            <a:r>
              <a:rPr lang="id-ID" dirty="0" smtClean="0"/>
              <a:t>Statistical moments of wavelet tranform</a:t>
            </a:r>
          </a:p>
          <a:p>
            <a:pPr lvl="1"/>
            <a:r>
              <a:rPr lang="id-ID" dirty="0" smtClean="0"/>
              <a:t>Gray level co-occurrence matrix</a:t>
            </a:r>
          </a:p>
          <a:p>
            <a:pPr lvl="1"/>
            <a:r>
              <a:rPr lang="id-ID" dirty="0" smtClean="0"/>
              <a:t>Histogram of HSV</a:t>
            </a:r>
          </a:p>
          <a:p>
            <a:pPr lvl="1"/>
            <a:r>
              <a:rPr lang="id-ID" dirty="0" smtClean="0"/>
              <a:t>Area, major/minor axis, perimeter </a:t>
            </a:r>
            <a:r>
              <a:rPr lang="id-ID" dirty="0" smtClean="0">
                <a:sym typeface="Wingdings" pitchFamily="2" charset="2"/>
              </a:rPr>
              <a:t> region</a:t>
            </a:r>
          </a:p>
          <a:p>
            <a:pPr lvl="1"/>
            <a:r>
              <a:rPr lang="id-ID" dirty="0" smtClean="0">
                <a:sym typeface="Wingdings" pitchFamily="2" charset="2"/>
              </a:rPr>
              <a:t>SIFT, SURF</a:t>
            </a:r>
            <a:endParaRPr lang="id-ID" dirty="0" smtClean="0"/>
          </a:p>
          <a:p>
            <a:r>
              <a:rPr lang="id-ID" dirty="0" smtClean="0"/>
              <a:t>Classification</a:t>
            </a:r>
          </a:p>
          <a:p>
            <a:pPr lvl="1"/>
            <a:r>
              <a:rPr lang="id-ID" dirty="0" smtClean="0"/>
              <a:t>SVM</a:t>
            </a:r>
          </a:p>
          <a:p>
            <a:pPr lvl="1"/>
            <a:r>
              <a:rPr lang="id-ID" dirty="0" smtClean="0"/>
              <a:t>BPNN</a:t>
            </a:r>
          </a:p>
          <a:p>
            <a:pPr lvl="1"/>
            <a:r>
              <a:rPr lang="id-ID" dirty="0" smtClean="0"/>
              <a:t>PSO</a:t>
            </a:r>
            <a:endParaRPr lang="id-ID" dirty="0"/>
          </a:p>
        </p:txBody>
      </p:sp>
      <p:sp>
        <p:nvSpPr>
          <p:cNvPr id="3" name="Footer Placeholder 2"/>
          <p:cNvSpPr>
            <a:spLocks noGrp="1"/>
          </p:cNvSpPr>
          <p:nvPr>
            <p:ph type="ftr" sz="quarter" idx="11"/>
          </p:nvPr>
        </p:nvSpPr>
        <p:spPr/>
        <p:txBody>
          <a:bodyPr/>
          <a:lstStyle/>
          <a:p>
            <a:pPr>
              <a:defRPr/>
            </a:pPr>
            <a:r>
              <a:rPr lang="en-US" smtClean="0"/>
              <a:t>T. Informatika, VK_02</a:t>
            </a:r>
            <a:endParaRPr lang="en-US"/>
          </a:p>
        </p:txBody>
      </p:sp>
      <p:sp>
        <p:nvSpPr>
          <p:cNvPr id="4" name="Slide Number Placeholder 3"/>
          <p:cNvSpPr>
            <a:spLocks noGrp="1"/>
          </p:cNvSpPr>
          <p:nvPr>
            <p:ph type="sldNum" sz="quarter" idx="12"/>
          </p:nvPr>
        </p:nvSpPr>
        <p:spPr/>
        <p:txBody>
          <a:bodyPr/>
          <a:lstStyle/>
          <a:p>
            <a:pPr>
              <a:defRPr/>
            </a:pPr>
            <a:fld id="{9C2D7214-8DF7-4D20-AC53-9F4D8F3225C9}" type="slidenum">
              <a:rPr lang="en-US" smtClean="0"/>
              <a:pPr>
                <a:defRPr/>
              </a:pPr>
              <a:t>27</a:t>
            </a:fld>
            <a:endParaRPr lang="en-US"/>
          </a:p>
        </p:txBody>
      </p:sp>
      <p:sp>
        <p:nvSpPr>
          <p:cNvPr id="5" name="Title 4"/>
          <p:cNvSpPr>
            <a:spLocks noGrp="1"/>
          </p:cNvSpPr>
          <p:nvPr>
            <p:ph type="title"/>
          </p:nvPr>
        </p:nvSpPr>
        <p:spPr/>
        <p:txBody>
          <a:bodyPr/>
          <a:lstStyle/>
          <a:p>
            <a:r>
              <a:rPr lang="id-ID" dirty="0" smtClean="0"/>
              <a:t>Methods</a:t>
            </a:r>
            <a:endParaRPr lang="id-ID"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id-ID" dirty="0"/>
          </a:p>
        </p:txBody>
      </p:sp>
      <p:sp>
        <p:nvSpPr>
          <p:cNvPr id="3" name="Footer Placeholder 2"/>
          <p:cNvSpPr>
            <a:spLocks noGrp="1"/>
          </p:cNvSpPr>
          <p:nvPr>
            <p:ph type="ftr" sz="quarter" idx="11"/>
          </p:nvPr>
        </p:nvSpPr>
        <p:spPr/>
        <p:txBody>
          <a:bodyPr/>
          <a:lstStyle/>
          <a:p>
            <a:pPr>
              <a:defRPr/>
            </a:pPr>
            <a:r>
              <a:rPr lang="en-US" smtClean="0"/>
              <a:t>T. Informatika, VK_02</a:t>
            </a:r>
            <a:endParaRPr lang="en-US"/>
          </a:p>
        </p:txBody>
      </p:sp>
      <p:sp>
        <p:nvSpPr>
          <p:cNvPr id="4" name="Slide Number Placeholder 3"/>
          <p:cNvSpPr>
            <a:spLocks noGrp="1"/>
          </p:cNvSpPr>
          <p:nvPr>
            <p:ph type="sldNum" sz="quarter" idx="12"/>
          </p:nvPr>
        </p:nvSpPr>
        <p:spPr/>
        <p:txBody>
          <a:bodyPr/>
          <a:lstStyle/>
          <a:p>
            <a:pPr>
              <a:defRPr/>
            </a:pPr>
            <a:fld id="{9C2D7214-8DF7-4D20-AC53-9F4D8F3225C9}" type="slidenum">
              <a:rPr lang="en-US" smtClean="0"/>
              <a:pPr>
                <a:defRPr/>
              </a:pPr>
              <a:t>3</a:t>
            </a:fld>
            <a:endParaRPr lang="en-US" dirty="0"/>
          </a:p>
        </p:txBody>
      </p:sp>
      <p:sp>
        <p:nvSpPr>
          <p:cNvPr id="5" name="Title 4"/>
          <p:cNvSpPr>
            <a:spLocks noGrp="1"/>
          </p:cNvSpPr>
          <p:nvPr>
            <p:ph type="title"/>
          </p:nvPr>
        </p:nvSpPr>
        <p:spPr/>
        <p:txBody>
          <a:bodyPr>
            <a:normAutofit fontScale="90000"/>
          </a:bodyPr>
          <a:lstStyle/>
          <a:p>
            <a:r>
              <a:rPr lang="id-ID" dirty="0" smtClean="0"/>
              <a:t>Image recognition in large scale</a:t>
            </a:r>
            <a:endParaRPr lang="id-ID" dirty="0"/>
          </a:p>
        </p:txBody>
      </p:sp>
      <p:sp>
        <p:nvSpPr>
          <p:cNvPr id="6" name="Rectangle 5"/>
          <p:cNvSpPr/>
          <p:nvPr/>
        </p:nvSpPr>
        <p:spPr>
          <a:xfrm>
            <a:off x="3205146" y="2000240"/>
            <a:ext cx="2362200"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8" name="Rectangle 7"/>
          <p:cNvSpPr/>
          <p:nvPr/>
        </p:nvSpPr>
        <p:spPr>
          <a:xfrm>
            <a:off x="3509946" y="2296296"/>
            <a:ext cx="1752600" cy="762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Preprocessing</a:t>
            </a:r>
            <a:endParaRPr lang="en-US" dirty="0"/>
          </a:p>
        </p:txBody>
      </p:sp>
      <p:sp>
        <p:nvSpPr>
          <p:cNvPr id="9" name="Rectangle 8"/>
          <p:cNvSpPr/>
          <p:nvPr/>
        </p:nvSpPr>
        <p:spPr>
          <a:xfrm>
            <a:off x="3509946" y="3286896"/>
            <a:ext cx="1752600" cy="762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 extraction</a:t>
            </a:r>
          </a:p>
        </p:txBody>
      </p:sp>
      <p:sp>
        <p:nvSpPr>
          <p:cNvPr id="11" name="Right Arrow 10"/>
          <p:cNvSpPr/>
          <p:nvPr/>
        </p:nvSpPr>
        <p:spPr>
          <a:xfrm>
            <a:off x="2214546" y="3667896"/>
            <a:ext cx="838200" cy="1611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215074" y="3310706"/>
            <a:ext cx="2214578" cy="954107"/>
          </a:xfrm>
          <a:prstGeom prst="rect">
            <a:avLst/>
          </a:prstGeom>
          <a:noFill/>
        </p:spPr>
        <p:txBody>
          <a:bodyPr wrap="square" rtlCol="0">
            <a:spAutoFit/>
          </a:bodyPr>
          <a:lstStyle/>
          <a:p>
            <a:r>
              <a:rPr lang="id-ID" sz="2800" b="1" dirty="0" smtClean="0"/>
              <a:t>DEEP LEARNING</a:t>
            </a:r>
            <a:endParaRPr lang="id-ID" b="1" dirty="0"/>
          </a:p>
        </p:txBody>
      </p:sp>
      <p:sp>
        <p:nvSpPr>
          <p:cNvPr id="13" name="Rectangle 12"/>
          <p:cNvSpPr/>
          <p:nvPr/>
        </p:nvSpPr>
        <p:spPr>
          <a:xfrm>
            <a:off x="3489928" y="4449549"/>
            <a:ext cx="185834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Recognition/ Reconstruction</a:t>
            </a:r>
            <a:endParaRPr lang="en-US" dirty="0" smtClean="0"/>
          </a:p>
        </p:txBody>
      </p:sp>
      <p:sp>
        <p:nvSpPr>
          <p:cNvPr id="15" name="Flowchart: Data 14"/>
          <p:cNvSpPr/>
          <p:nvPr/>
        </p:nvSpPr>
        <p:spPr>
          <a:xfrm>
            <a:off x="132292" y="3216735"/>
            <a:ext cx="2055440" cy="105514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Image or set of images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id-ID" sz="2400" dirty="0" smtClean="0"/>
              <a:t>Kompetisi populer untuk klasifikasi obyek dalam jumlah besar </a:t>
            </a:r>
            <a:r>
              <a:rPr lang="id-ID" sz="2400" dirty="0" smtClean="0">
                <a:sym typeface="Wingdings" pitchFamily="2" charset="2"/>
              </a:rPr>
              <a:t></a:t>
            </a:r>
            <a:r>
              <a:rPr lang="id-ID" sz="2400" dirty="0" smtClean="0"/>
              <a:t> ImageNet Large Scale Visual Recognition Challenge (ILSVRC)</a:t>
            </a:r>
          </a:p>
          <a:p>
            <a:pPr lvl="1"/>
            <a:r>
              <a:rPr lang="id-ID" sz="2400" dirty="0" smtClean="0"/>
              <a:t>2014 dimenangkan oleh GoogLeNet yang dikembangkan oleh (Szegedy, et al., 2014)</a:t>
            </a:r>
          </a:p>
          <a:p>
            <a:pPr lvl="1"/>
            <a:r>
              <a:rPr lang="id-ID" sz="2400" dirty="0" smtClean="0"/>
              <a:t>2015 dimenangkan oleh Deep Residual Networks oleh (He, Zhang, Ren, &amp; Sun, 2015)</a:t>
            </a:r>
            <a:endParaRPr lang="id-ID" sz="2400" dirty="0"/>
          </a:p>
        </p:txBody>
      </p:sp>
      <p:sp>
        <p:nvSpPr>
          <p:cNvPr id="3" name="Footer Placeholder 2"/>
          <p:cNvSpPr>
            <a:spLocks noGrp="1"/>
          </p:cNvSpPr>
          <p:nvPr>
            <p:ph type="ftr" sz="quarter" idx="11"/>
          </p:nvPr>
        </p:nvSpPr>
        <p:spPr/>
        <p:txBody>
          <a:bodyPr/>
          <a:lstStyle/>
          <a:p>
            <a:pPr>
              <a:defRPr/>
            </a:pPr>
            <a:r>
              <a:rPr lang="en-US" smtClean="0"/>
              <a:t>T. Informatika, VK_02</a:t>
            </a:r>
            <a:endParaRPr lang="en-US"/>
          </a:p>
        </p:txBody>
      </p:sp>
      <p:sp>
        <p:nvSpPr>
          <p:cNvPr id="4" name="Slide Number Placeholder 3"/>
          <p:cNvSpPr>
            <a:spLocks noGrp="1"/>
          </p:cNvSpPr>
          <p:nvPr>
            <p:ph type="sldNum" sz="quarter" idx="12"/>
          </p:nvPr>
        </p:nvSpPr>
        <p:spPr/>
        <p:txBody>
          <a:bodyPr/>
          <a:lstStyle/>
          <a:p>
            <a:pPr>
              <a:defRPr/>
            </a:pPr>
            <a:fld id="{9C2D7214-8DF7-4D20-AC53-9F4D8F3225C9}" type="slidenum">
              <a:rPr lang="en-US" smtClean="0"/>
              <a:pPr>
                <a:defRPr/>
              </a:pPr>
              <a:t>4</a:t>
            </a:fld>
            <a:endParaRPr lang="en-US" dirty="0"/>
          </a:p>
        </p:txBody>
      </p:sp>
      <p:sp>
        <p:nvSpPr>
          <p:cNvPr id="5" name="Title 4"/>
          <p:cNvSpPr>
            <a:spLocks noGrp="1"/>
          </p:cNvSpPr>
          <p:nvPr>
            <p:ph type="title"/>
          </p:nvPr>
        </p:nvSpPr>
        <p:spPr/>
        <p:txBody>
          <a:bodyPr>
            <a:normAutofit fontScale="90000"/>
          </a:bodyPr>
          <a:lstStyle/>
          <a:p>
            <a:r>
              <a:rPr lang="id-ID" dirty="0" smtClean="0"/>
              <a:t>Image recognition in large scale</a:t>
            </a:r>
            <a:endParaRPr lang="id-ID"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rgbClr val="FF0000"/>
                </a:solidFill>
              </a:rPr>
              <a:t>Introduction</a:t>
            </a:r>
            <a:r>
              <a:rPr lang="en-US" dirty="0" smtClean="0"/>
              <a:t> </a:t>
            </a:r>
          </a:p>
          <a:p>
            <a:r>
              <a:rPr lang="en-US" dirty="0" smtClean="0"/>
              <a:t>Preprocessing</a:t>
            </a:r>
          </a:p>
          <a:p>
            <a:r>
              <a:rPr lang="en-US" dirty="0" smtClean="0"/>
              <a:t>Segmentation</a:t>
            </a:r>
          </a:p>
          <a:p>
            <a:r>
              <a:rPr lang="en-US" dirty="0" smtClean="0"/>
              <a:t>Feature extraction</a:t>
            </a:r>
          </a:p>
          <a:p>
            <a:r>
              <a:rPr lang="en-US" dirty="0" smtClean="0"/>
              <a:t>Classification</a:t>
            </a:r>
          </a:p>
          <a:p>
            <a:endParaRPr lang="en-US" dirty="0"/>
          </a:p>
        </p:txBody>
      </p:sp>
      <p:sp>
        <p:nvSpPr>
          <p:cNvPr id="3" name="Footer Placeholder 2"/>
          <p:cNvSpPr>
            <a:spLocks noGrp="1"/>
          </p:cNvSpPr>
          <p:nvPr>
            <p:ph type="ftr" sz="quarter" idx="11"/>
          </p:nvPr>
        </p:nvSpPr>
        <p:spPr/>
        <p:txBody>
          <a:bodyPr/>
          <a:lstStyle/>
          <a:p>
            <a:pPr>
              <a:defRPr/>
            </a:pPr>
            <a:r>
              <a:rPr lang="en-US" smtClean="0"/>
              <a:t>T. Informatika, VK_02</a:t>
            </a:r>
            <a:endParaRPr lang="en-US"/>
          </a:p>
        </p:txBody>
      </p:sp>
      <p:sp>
        <p:nvSpPr>
          <p:cNvPr id="4" name="Slide Number Placeholder 3"/>
          <p:cNvSpPr>
            <a:spLocks noGrp="1"/>
          </p:cNvSpPr>
          <p:nvPr>
            <p:ph type="sldNum" sz="quarter" idx="12"/>
          </p:nvPr>
        </p:nvSpPr>
        <p:spPr/>
        <p:txBody>
          <a:bodyPr/>
          <a:lstStyle/>
          <a:p>
            <a:pPr>
              <a:defRPr/>
            </a:pPr>
            <a:fld id="{9C2D7214-8DF7-4D20-AC53-9F4D8F3225C9}" type="slidenum">
              <a:rPr lang="en-US" smtClean="0"/>
              <a:pPr>
                <a:defRPr/>
              </a:pPr>
              <a:t>5</a:t>
            </a:fld>
            <a:endParaRPr lang="en-US"/>
          </a:p>
        </p:txBody>
      </p:sp>
      <p:sp>
        <p:nvSpPr>
          <p:cNvPr id="5" name="Title 4"/>
          <p:cNvSpPr>
            <a:spLocks noGrp="1"/>
          </p:cNvSpPr>
          <p:nvPr>
            <p:ph type="title"/>
          </p:nvPr>
        </p:nvSpPr>
        <p:spPr/>
        <p:txBody>
          <a:bodyPr/>
          <a:lstStyle/>
          <a:p>
            <a:r>
              <a:rPr lang="en-US" dirty="0" err="1" smtClean="0"/>
              <a:t>Materi</a:t>
            </a:r>
            <a:r>
              <a:rPr lang="en-US" dirty="0" smtClean="0"/>
              <a:t> </a:t>
            </a:r>
            <a:r>
              <a:rPr lang="en-US" dirty="0" err="1" smtClean="0"/>
              <a:t>Kuliah</a:t>
            </a:r>
            <a:endParaRPr lang="en-US" dirty="0"/>
          </a:p>
        </p:txBody>
      </p:sp>
    </p:spTree>
    <p:extLst>
      <p:ext uri="{BB962C8B-B14F-4D97-AF65-F5344CB8AC3E}">
        <p14:creationId xmlns:p14="http://schemas.microsoft.com/office/powerpoint/2010/main" val="4360417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Pengenalan Iris</a:t>
            </a:r>
            <a:endParaRPr lang="id-ID" dirty="0"/>
          </a:p>
        </p:txBody>
      </p:sp>
      <p:sp>
        <p:nvSpPr>
          <p:cNvPr id="3" name="Text Placeholder 2"/>
          <p:cNvSpPr>
            <a:spLocks noGrp="1"/>
          </p:cNvSpPr>
          <p:nvPr>
            <p:ph type="body" idx="1"/>
          </p:nvPr>
        </p:nvSpPr>
        <p:spPr/>
        <p:txBody>
          <a:bodyPr/>
          <a:lstStyle/>
          <a:p>
            <a:endParaRPr lang="id-ID"/>
          </a:p>
        </p:txBody>
      </p:sp>
      <p:sp>
        <p:nvSpPr>
          <p:cNvPr id="4" name="Footer Placeholder 3"/>
          <p:cNvSpPr>
            <a:spLocks noGrp="1"/>
          </p:cNvSpPr>
          <p:nvPr>
            <p:ph type="ftr" sz="quarter" idx="11"/>
          </p:nvPr>
        </p:nvSpPr>
        <p:spPr/>
        <p:txBody>
          <a:bodyPr/>
          <a:lstStyle/>
          <a:p>
            <a:pPr>
              <a:defRPr/>
            </a:pPr>
            <a:r>
              <a:rPr lang="en-US" smtClean="0"/>
              <a:t>T. Informatika, VK_02</a:t>
            </a:r>
            <a:endParaRPr lang="en-US"/>
          </a:p>
        </p:txBody>
      </p:sp>
      <p:sp>
        <p:nvSpPr>
          <p:cNvPr id="5" name="Slide Number Placeholder 4"/>
          <p:cNvSpPr>
            <a:spLocks noGrp="1"/>
          </p:cNvSpPr>
          <p:nvPr>
            <p:ph type="sldNum" sz="quarter" idx="12"/>
          </p:nvPr>
        </p:nvSpPr>
        <p:spPr/>
        <p:txBody>
          <a:bodyPr/>
          <a:lstStyle/>
          <a:p>
            <a:pPr>
              <a:defRPr/>
            </a:pPr>
            <a:fld id="{F62C9897-F2D6-40D8-B6ED-BF94EBBD5D8F}"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id-ID" sz="2000" dirty="0" smtClean="0"/>
              <a:t>E</a:t>
            </a:r>
            <a:r>
              <a:rPr lang="en-US" sz="2000" dirty="0" smtClean="0"/>
              <a:t>ye image dataset from </a:t>
            </a:r>
            <a:r>
              <a:rPr lang="id-ID" sz="2000" dirty="0" smtClean="0"/>
              <a:t>Chinese Academy of Science-Institute of Automation (CASIA) </a:t>
            </a:r>
            <a:r>
              <a:rPr lang="en-US" sz="2000" dirty="0" smtClean="0"/>
              <a:t>version</a:t>
            </a:r>
            <a:r>
              <a:rPr lang="id-ID" sz="2000" dirty="0" smtClean="0"/>
              <a:t> 1.0 </a:t>
            </a:r>
            <a:r>
              <a:rPr lang="en-US" sz="2000" dirty="0" smtClean="0"/>
              <a:t>which consists of </a:t>
            </a:r>
            <a:r>
              <a:rPr lang="id-ID" sz="2000" dirty="0" smtClean="0"/>
              <a:t>70</a:t>
            </a:r>
            <a:r>
              <a:rPr lang="en-US" sz="2000" dirty="0" smtClean="0"/>
              <a:t>0 eye images taken from </a:t>
            </a:r>
            <a:r>
              <a:rPr lang="id-ID" sz="2000" dirty="0" smtClean="0"/>
              <a:t>10</a:t>
            </a:r>
            <a:r>
              <a:rPr lang="en-US" sz="2000" dirty="0" smtClean="0"/>
              <a:t>0 different persons. </a:t>
            </a:r>
            <a:endParaRPr lang="id-ID" sz="2000" dirty="0" smtClean="0"/>
          </a:p>
          <a:p>
            <a:r>
              <a:rPr lang="en-US" sz="2000" dirty="0" smtClean="0"/>
              <a:t>Seven eye images are taken from each person. </a:t>
            </a:r>
            <a:endParaRPr lang="id-ID" sz="2000" dirty="0" smtClean="0"/>
          </a:p>
          <a:p>
            <a:r>
              <a:rPr lang="en-US" sz="2000" dirty="0" smtClean="0"/>
              <a:t>All eye image is </a:t>
            </a:r>
            <a:r>
              <a:rPr lang="id-ID" sz="2000" dirty="0" smtClean="0"/>
              <a:t>grayscale</a:t>
            </a:r>
            <a:r>
              <a:rPr lang="en-US" sz="2000" dirty="0" smtClean="0"/>
              <a:t>, and has size 320 x 280 pixels</a:t>
            </a:r>
            <a:r>
              <a:rPr lang="id-ID" sz="2000" dirty="0" smtClean="0"/>
              <a:t>.</a:t>
            </a:r>
            <a:endParaRPr lang="id-ID" sz="2000" dirty="0"/>
          </a:p>
        </p:txBody>
      </p:sp>
      <p:sp>
        <p:nvSpPr>
          <p:cNvPr id="3" name="Footer Placeholder 2"/>
          <p:cNvSpPr>
            <a:spLocks noGrp="1"/>
          </p:cNvSpPr>
          <p:nvPr>
            <p:ph type="ftr" sz="quarter" idx="11"/>
          </p:nvPr>
        </p:nvSpPr>
        <p:spPr/>
        <p:txBody>
          <a:bodyPr/>
          <a:lstStyle/>
          <a:p>
            <a:pPr>
              <a:defRPr/>
            </a:pPr>
            <a:r>
              <a:rPr lang="en-US" smtClean="0"/>
              <a:t>T. Informatika, VK_02</a:t>
            </a:r>
            <a:endParaRPr lang="en-US"/>
          </a:p>
        </p:txBody>
      </p:sp>
      <p:sp>
        <p:nvSpPr>
          <p:cNvPr id="4" name="Slide Number Placeholder 3"/>
          <p:cNvSpPr>
            <a:spLocks noGrp="1"/>
          </p:cNvSpPr>
          <p:nvPr>
            <p:ph type="sldNum" sz="quarter" idx="12"/>
          </p:nvPr>
        </p:nvSpPr>
        <p:spPr/>
        <p:txBody>
          <a:bodyPr/>
          <a:lstStyle/>
          <a:p>
            <a:pPr>
              <a:defRPr/>
            </a:pPr>
            <a:fld id="{9C2D7214-8DF7-4D20-AC53-9F4D8F3225C9}" type="slidenum">
              <a:rPr lang="en-US" smtClean="0"/>
              <a:pPr>
                <a:defRPr/>
              </a:pPr>
              <a:t>7</a:t>
            </a:fld>
            <a:endParaRPr lang="en-US"/>
          </a:p>
        </p:txBody>
      </p:sp>
      <p:sp>
        <p:nvSpPr>
          <p:cNvPr id="5" name="Title 4"/>
          <p:cNvSpPr>
            <a:spLocks noGrp="1"/>
          </p:cNvSpPr>
          <p:nvPr>
            <p:ph type="title"/>
          </p:nvPr>
        </p:nvSpPr>
        <p:spPr/>
        <p:txBody>
          <a:bodyPr>
            <a:normAutofit/>
          </a:bodyPr>
          <a:lstStyle/>
          <a:p>
            <a:r>
              <a:rPr lang="id-ID" dirty="0" smtClean="0"/>
              <a:t>Dataset</a:t>
            </a:r>
            <a:endParaRPr lang="id-ID" dirty="0"/>
          </a:p>
        </p:txBody>
      </p:sp>
      <p:pic>
        <p:nvPicPr>
          <p:cNvPr id="3074" name="Picture 2" descr="011_1_1"/>
          <p:cNvPicPr>
            <a:picLocks noChangeAspect="1" noChangeArrowheads="1"/>
          </p:cNvPicPr>
          <p:nvPr/>
        </p:nvPicPr>
        <p:blipFill>
          <a:blip r:embed="rId2"/>
          <a:srcRect/>
          <a:stretch>
            <a:fillRect/>
          </a:stretch>
        </p:blipFill>
        <p:spPr bwMode="auto">
          <a:xfrm>
            <a:off x="1071538" y="3786190"/>
            <a:ext cx="1857388" cy="1626339"/>
          </a:xfrm>
          <a:prstGeom prst="rect">
            <a:avLst/>
          </a:prstGeom>
          <a:noFill/>
          <a:ln w="9525">
            <a:noFill/>
            <a:miter lim="800000"/>
            <a:headEnd/>
            <a:tailEnd/>
          </a:ln>
        </p:spPr>
      </p:pic>
      <p:pic>
        <p:nvPicPr>
          <p:cNvPr id="3075" name="Picture 3" descr="030_1_1"/>
          <p:cNvPicPr>
            <a:picLocks noChangeAspect="1" noChangeArrowheads="1"/>
          </p:cNvPicPr>
          <p:nvPr/>
        </p:nvPicPr>
        <p:blipFill>
          <a:blip r:embed="rId3"/>
          <a:srcRect/>
          <a:stretch>
            <a:fillRect/>
          </a:stretch>
        </p:blipFill>
        <p:spPr bwMode="auto">
          <a:xfrm>
            <a:off x="3857620" y="3786190"/>
            <a:ext cx="1928826" cy="1676973"/>
          </a:xfrm>
          <a:prstGeom prst="rect">
            <a:avLst/>
          </a:prstGeom>
          <a:noFill/>
          <a:ln w="9525">
            <a:noFill/>
            <a:miter lim="800000"/>
            <a:headEnd/>
            <a:tailEnd/>
          </a:ln>
        </p:spPr>
      </p:pic>
      <p:pic>
        <p:nvPicPr>
          <p:cNvPr id="3076" name="Picture 4" descr="033_1_1"/>
          <p:cNvPicPr>
            <a:picLocks noChangeAspect="1" noChangeArrowheads="1"/>
          </p:cNvPicPr>
          <p:nvPr/>
        </p:nvPicPr>
        <p:blipFill>
          <a:blip r:embed="rId4"/>
          <a:srcRect/>
          <a:stretch>
            <a:fillRect/>
          </a:stretch>
        </p:blipFill>
        <p:spPr bwMode="auto">
          <a:xfrm>
            <a:off x="6643702" y="3786190"/>
            <a:ext cx="1857388" cy="163691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T. Informatika, VK_02</a:t>
            </a:r>
            <a:endParaRPr lang="en-US"/>
          </a:p>
        </p:txBody>
      </p:sp>
      <p:sp>
        <p:nvSpPr>
          <p:cNvPr id="3" name="Slide Number Placeholder 2"/>
          <p:cNvSpPr>
            <a:spLocks noGrp="1"/>
          </p:cNvSpPr>
          <p:nvPr>
            <p:ph type="sldNum" sz="quarter" idx="12"/>
          </p:nvPr>
        </p:nvSpPr>
        <p:spPr/>
        <p:txBody>
          <a:bodyPr/>
          <a:lstStyle/>
          <a:p>
            <a:pPr>
              <a:defRPr/>
            </a:pPr>
            <a:fld id="{4EAE6397-7646-4CA5-A573-2B0D9CC40C30}" type="slidenum">
              <a:rPr lang="en-US" smtClean="0"/>
              <a:pPr>
                <a:defRPr/>
              </a:pPr>
              <a:t>8</a:t>
            </a:fld>
            <a:endParaRPr lang="en-US"/>
          </a:p>
        </p:txBody>
      </p:sp>
      <p:sp>
        <p:nvSpPr>
          <p:cNvPr id="4" name="Title 3"/>
          <p:cNvSpPr>
            <a:spLocks noGrp="1"/>
          </p:cNvSpPr>
          <p:nvPr>
            <p:ph type="title"/>
          </p:nvPr>
        </p:nvSpPr>
        <p:spPr/>
        <p:txBody>
          <a:bodyPr/>
          <a:lstStyle/>
          <a:p>
            <a:endParaRPr lang="id-ID"/>
          </a:p>
        </p:txBody>
      </p:sp>
      <p:pic>
        <p:nvPicPr>
          <p:cNvPr id="2050" name="Picture 2"/>
          <p:cNvPicPr>
            <a:picLocks noChangeAspect="1" noChangeArrowheads="1"/>
          </p:cNvPicPr>
          <p:nvPr/>
        </p:nvPicPr>
        <p:blipFill>
          <a:blip r:embed="rId2"/>
          <a:srcRect/>
          <a:stretch>
            <a:fillRect/>
          </a:stretch>
        </p:blipFill>
        <p:spPr bwMode="auto">
          <a:xfrm>
            <a:off x="1714480" y="279850"/>
            <a:ext cx="5786478" cy="65067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Pengenalan Daun</a:t>
            </a:r>
            <a:endParaRPr lang="id-ID" dirty="0"/>
          </a:p>
        </p:txBody>
      </p:sp>
      <p:sp>
        <p:nvSpPr>
          <p:cNvPr id="3" name="Text Placeholder 2"/>
          <p:cNvSpPr>
            <a:spLocks noGrp="1"/>
          </p:cNvSpPr>
          <p:nvPr>
            <p:ph type="body" idx="1"/>
          </p:nvPr>
        </p:nvSpPr>
        <p:spPr/>
        <p:txBody>
          <a:bodyPr/>
          <a:lstStyle/>
          <a:p>
            <a:endParaRPr lang="id-ID"/>
          </a:p>
        </p:txBody>
      </p:sp>
      <p:sp>
        <p:nvSpPr>
          <p:cNvPr id="4" name="Footer Placeholder 3"/>
          <p:cNvSpPr>
            <a:spLocks noGrp="1"/>
          </p:cNvSpPr>
          <p:nvPr>
            <p:ph type="ftr" sz="quarter" idx="11"/>
          </p:nvPr>
        </p:nvSpPr>
        <p:spPr/>
        <p:txBody>
          <a:bodyPr/>
          <a:lstStyle/>
          <a:p>
            <a:pPr>
              <a:defRPr/>
            </a:pPr>
            <a:r>
              <a:rPr lang="en-US" smtClean="0"/>
              <a:t>T. Informatika, VK_02</a:t>
            </a:r>
            <a:endParaRPr lang="en-US"/>
          </a:p>
        </p:txBody>
      </p:sp>
      <p:sp>
        <p:nvSpPr>
          <p:cNvPr id="5" name="Slide Number Placeholder 4"/>
          <p:cNvSpPr>
            <a:spLocks noGrp="1"/>
          </p:cNvSpPr>
          <p:nvPr>
            <p:ph type="sldNum" sz="quarter" idx="12"/>
          </p:nvPr>
        </p:nvSpPr>
        <p:spPr/>
        <p:txBody>
          <a:bodyPr/>
          <a:lstStyle/>
          <a:p>
            <a:pPr>
              <a:defRPr/>
            </a:pPr>
            <a:fld id="{F62C9897-F2D6-40D8-B6ED-BF94EBBD5D8F}" type="slidenum">
              <a:rPr lang="en-US" smtClean="0"/>
              <a:pPr>
                <a:defRPr/>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1129</TotalTime>
  <Words>911</Words>
  <Application>Microsoft Office PowerPoint</Application>
  <PresentationFormat>On-screen Show (4:3)</PresentationFormat>
  <Paragraphs>240</Paragraphs>
  <Slides>27</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vt:lpstr>
      <vt:lpstr>Calibri</vt:lpstr>
      <vt:lpstr>Calibri Light</vt:lpstr>
      <vt:lpstr>Lucida Sans Unicode</vt:lpstr>
      <vt:lpstr>Tahoma</vt:lpstr>
      <vt:lpstr>Times New Roman</vt:lpstr>
      <vt:lpstr>Verdana</vt:lpstr>
      <vt:lpstr>Wingdings</vt:lpstr>
      <vt:lpstr>Wingdings 2</vt:lpstr>
      <vt:lpstr>Wingdings 3</vt:lpstr>
      <vt:lpstr>Concourse</vt:lpstr>
      <vt:lpstr>Main processes of image recognition (brief review)</vt:lpstr>
      <vt:lpstr>Vision System</vt:lpstr>
      <vt:lpstr>Image recognition in large scale</vt:lpstr>
      <vt:lpstr>Image recognition in large scale</vt:lpstr>
      <vt:lpstr>Materi Kuliah</vt:lpstr>
      <vt:lpstr>Pengenalan Iris</vt:lpstr>
      <vt:lpstr>Dataset</vt:lpstr>
      <vt:lpstr>PowerPoint Presentation</vt:lpstr>
      <vt:lpstr>Pengenalan Daun</vt:lpstr>
      <vt:lpstr>Rancangan sistem</vt:lpstr>
      <vt:lpstr>Dataset</vt:lpstr>
      <vt:lpstr>Pengenalan Motif Batik</vt:lpstr>
      <vt:lpstr>Overview of The System</vt:lpstr>
      <vt:lpstr>PowerPoint Presentation</vt:lpstr>
      <vt:lpstr>Pengenalan Wajah</vt:lpstr>
      <vt:lpstr>Overview of The System</vt:lpstr>
      <vt:lpstr>PowerPoint Presentation</vt:lpstr>
      <vt:lpstr>PowerPoint Presentation</vt:lpstr>
      <vt:lpstr>Pengenalan Wajah Pada Data Video</vt:lpstr>
      <vt:lpstr>Perancangan Sistem</vt:lpstr>
      <vt:lpstr>Perancangan Sistem</vt:lpstr>
      <vt:lpstr>Perancangan Data</vt:lpstr>
      <vt:lpstr>Perancangan Data</vt:lpstr>
      <vt:lpstr>Pengenalan Aktifitas Pada Data Video</vt:lpstr>
      <vt:lpstr>PERANCANGAN SISTEM</vt:lpstr>
      <vt:lpstr>PERANCANGAN SISTEM</vt:lpstr>
      <vt:lpstr>Methods</vt:lpstr>
    </vt:vector>
  </TitlesOfParts>
  <Company>Sekjur Tek.Informatika ITS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Pertemuan 1 Pengolahan Citra Digital</dc:title>
  <dc:creator>Nanik Suciati, S.Kom, M.Kom</dc:creator>
  <cp:lastModifiedBy>admin</cp:lastModifiedBy>
  <cp:revision>138</cp:revision>
  <dcterms:created xsi:type="dcterms:W3CDTF">2006-02-13T02:02:00Z</dcterms:created>
  <dcterms:modified xsi:type="dcterms:W3CDTF">2019-08-28T02:27:01Z</dcterms:modified>
</cp:coreProperties>
</file>