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sldIdLst>
    <p:sldId id="256" r:id="rId2"/>
    <p:sldId id="268" r:id="rId3"/>
    <p:sldId id="269" r:id="rId4"/>
    <p:sldId id="257" r:id="rId5"/>
    <p:sldId id="258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2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A0C0817-A112-4847-8014-A94B7D2A4EA3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08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631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1727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67070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272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1842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49541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075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2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1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42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95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6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5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19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8/27/19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1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FA2B21-3FCD-4721-B95C-427943F61125}" type="datetime1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6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7aKW7YNOxY" TargetMode="External"/><Relationship Id="rId2" Type="http://schemas.openxmlformats.org/officeDocument/2006/relationships/hyperlink" Target="https://www.youtube.com/watch?v=i-QyW8D3ei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DLC%20%20https://www.youtube.com/watch?v=i-QyW8D3ei0%20%20Software%20Architecture%20vs%20Software%20Design%20%20https://www.youtube.com/watch?v=i7aKW7YNOxY%20%20Software%20Design%20%20https://www.youtube.com/watch?v=67l3jA1MlSc%20%20?v=i-QyW8D3ei0%20%20Software%20Architecture%20vs%20Software%20Design%20%20https://www.youtube.com/watch?v=i7aKW7YNOxY%20%20Software%20Design%20%20https://www.youtube.com/watch?v=67l3jA1MlS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21A9CB9-F531-48D3-A506-95FE2534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FD39BF5-DFD4-40A5-8009-2EA1391AB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691" y="494556"/>
            <a:ext cx="11227442" cy="588329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EA2F8A-19BC-4A47-9EB7-0B9AF28941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6411" r="1" b="4494"/>
          <a:stretch/>
        </p:blipFill>
        <p:spPr>
          <a:xfrm>
            <a:off x="480691" y="494555"/>
            <a:ext cx="11227442" cy="5883296"/>
          </a:xfrm>
          <a:prstGeom prst="rect">
            <a:avLst/>
          </a:prstGeom>
        </p:spPr>
      </p:pic>
      <p:grpSp>
        <p:nvGrpSpPr>
          <p:cNvPr id="8" name="Group 12">
            <a:extLst>
              <a:ext uri="{FF2B5EF4-FFF2-40B4-BE49-F238E27FC236}">
                <a16:creationId xmlns:a16="http://schemas.microsoft.com/office/drawing/2014/main" id="{3A0F723F-8F96-43F7-9D99-0D837624E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020" y="577316"/>
            <a:ext cx="11056826" cy="5728876"/>
            <a:chOff x="574020" y="519524"/>
            <a:chExt cx="11056826" cy="57288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B4D856-F364-4DDD-BC91-4D024A825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75937" y="519524"/>
              <a:ext cx="246888" cy="246888"/>
              <a:chOff x="582041" y="6001512"/>
              <a:chExt cx="246888" cy="246888"/>
            </a:xfrm>
          </p:grpSpPr>
          <p:sp useBgFill="1">
            <p:nvSpPr>
              <p:cNvPr id="24" name="Oval 23">
                <a:extLst>
                  <a:ext uri="{FF2B5EF4-FFF2-40B4-BE49-F238E27FC236}">
                    <a16:creationId xmlns:a16="http://schemas.microsoft.com/office/drawing/2014/main" id="{72F1CBC0-365A-4E91-A63B-B7599EDED5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2300" y="6049879"/>
                <a:ext cx="155448" cy="155448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onut 38">
                <a:extLst>
                  <a:ext uri="{FF2B5EF4-FFF2-40B4-BE49-F238E27FC236}">
                    <a16:creationId xmlns:a16="http://schemas.microsoft.com/office/drawing/2014/main" id="{BE55A32E-C79F-4FD7-8BA4-7F3613D7BE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2041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22DCA41-FD40-45D5-A909-60754B580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83958" y="6001512"/>
              <a:ext cx="246888" cy="246888"/>
              <a:chOff x="590062" y="6001512"/>
              <a:chExt cx="246888" cy="246888"/>
            </a:xfrm>
          </p:grpSpPr>
          <p:sp useBgFill="1">
            <p:nvSpPr>
              <p:cNvPr id="22" name="Oval 21">
                <a:extLst>
                  <a:ext uri="{FF2B5EF4-FFF2-40B4-BE49-F238E27FC236}">
                    <a16:creationId xmlns:a16="http://schemas.microsoft.com/office/drawing/2014/main" id="{03F3D55A-B20B-496C-B8DC-9E0C593E9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342" y="6057900"/>
                <a:ext cx="139700" cy="139700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Donut 36">
                <a:extLst>
                  <a:ext uri="{FF2B5EF4-FFF2-40B4-BE49-F238E27FC236}">
                    <a16:creationId xmlns:a16="http://schemas.microsoft.com/office/drawing/2014/main" id="{60221C8D-9A7A-4F34-AEE0-CF6BE6A4F0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0062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7419ED5-1433-4FFB-A272-D18229B04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4020" y="519524"/>
              <a:ext cx="246888" cy="246888"/>
              <a:chOff x="574020" y="6001512"/>
              <a:chExt cx="246888" cy="246888"/>
            </a:xfrm>
          </p:grpSpPr>
          <p:sp useBgFill="1">
            <p:nvSpPr>
              <p:cNvPr id="20" name="Oval 19">
                <a:extLst>
                  <a:ext uri="{FF2B5EF4-FFF2-40B4-BE49-F238E27FC236}">
                    <a16:creationId xmlns:a16="http://schemas.microsoft.com/office/drawing/2014/main" id="{8CBEE95B-136E-45DC-90DC-5E7C76EB4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2300" y="6057900"/>
                <a:ext cx="146304" cy="146304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Donut 34">
                <a:extLst>
                  <a:ext uri="{FF2B5EF4-FFF2-40B4-BE49-F238E27FC236}">
                    <a16:creationId xmlns:a16="http://schemas.microsoft.com/office/drawing/2014/main" id="{7A142A39-09DE-427E-98BE-AB81BBA21A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4020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6260297-94CB-4B81-B325-16CE9D23D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4020" y="6001512"/>
              <a:ext cx="246888" cy="246888"/>
              <a:chOff x="574020" y="6001512"/>
              <a:chExt cx="246888" cy="246888"/>
            </a:xfrm>
          </p:grpSpPr>
          <p:sp useBgFill="1">
            <p:nvSpPr>
              <p:cNvPr id="18" name="Oval 17">
                <a:extLst>
                  <a:ext uri="{FF2B5EF4-FFF2-40B4-BE49-F238E27FC236}">
                    <a16:creationId xmlns:a16="http://schemas.microsoft.com/office/drawing/2014/main" id="{2CFE29B2-BBC3-4B31-9C8A-D8378E5CE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2300" y="6057900"/>
                <a:ext cx="139700" cy="139700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Donut 32">
                <a:extLst>
                  <a:ext uri="{FF2B5EF4-FFF2-40B4-BE49-F238E27FC236}">
                    <a16:creationId xmlns:a16="http://schemas.microsoft.com/office/drawing/2014/main" id="{9A38BB73-EDDD-49D1-A06C-2B793E000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4020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07B09B-6A8C-B245-B3EE-2F22DC065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4403" y="1113698"/>
            <a:ext cx="8229600" cy="2345264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KONTRAK KULIAH 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PERANCANGAN PERANGKAT LUNAK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BEE4C-AD38-2F4B-9C85-90DD17391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3003" y="3729894"/>
            <a:ext cx="7772400" cy="13208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Kelas C &amp; Kelas D</a:t>
            </a:r>
          </a:p>
          <a:p>
            <a:r>
              <a:rPr lang="en-US" dirty="0">
                <a:solidFill>
                  <a:schemeClr val="bg1"/>
                </a:solidFill>
              </a:rPr>
              <a:t>Nurul </a:t>
            </a:r>
            <a:r>
              <a:rPr lang="en-US" dirty="0" err="1">
                <a:solidFill>
                  <a:schemeClr val="bg1"/>
                </a:solidFill>
              </a:rPr>
              <a:t>Fajrin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Ariyani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35029A-5B59-4B80-8F56-B7BB132D6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70123" y="3594428"/>
            <a:ext cx="81381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64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Tata Tertib Kelas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dirty="0"/>
              <a:t>Menunjuk 1 org Ketua Kelas:</a:t>
            </a:r>
          </a:p>
          <a:p>
            <a:pPr lvl="1"/>
            <a:r>
              <a:rPr lang="id-ID" dirty="0"/>
              <a:t>Menyebarkan informasi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HP silent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Toleransi keterlambatan: 15 menit dari jam dosen masuk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30 menit dosen tidak hadir tanpa pemberitahuan -&gt; kuliah ditunda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Pengumpulan tugas, terlambat maks 1 hari dari deadline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Tepat waktu  : 100%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Terlambat      : 50%</a:t>
            </a:r>
          </a:p>
        </p:txBody>
      </p:sp>
    </p:spTree>
    <p:extLst>
      <p:ext uri="{BB962C8B-B14F-4D97-AF65-F5344CB8AC3E}">
        <p14:creationId xmlns:p14="http://schemas.microsoft.com/office/powerpoint/2010/main" val="1042925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Tata Tertib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id-ID" dirty="0"/>
              <a:t>Jujur dalam mengerjakan tugas/praktikum/kuis/uts/uas/FP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id-ID" dirty="0"/>
              <a:t>Tidak masuk</a:t>
            </a:r>
          </a:p>
          <a:p>
            <a:pPr lvl="1"/>
            <a:r>
              <a:rPr lang="id-ID" dirty="0"/>
              <a:t>Ijin karena keperluan akademis: dianggap masuk dengan membawa surat penugasan resmi</a:t>
            </a:r>
          </a:p>
          <a:p>
            <a:pPr lvl="1"/>
            <a:r>
              <a:rPr lang="id-ID" dirty="0"/>
              <a:t>Ijin diluar kepentingan tersebut (misal sakit &amp; keperluan keluarga): dianggap alpha, tetapi tetap harus menyertakan surat keterangan tertulis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id-ID" dirty="0"/>
              <a:t>Maksimal tidak hadir 3x, sesuai aturan no. 7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id-ID" dirty="0"/>
              <a:t>Praktikum juga termasuk kehadiran dan diabsen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775304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D0FA-2E29-0547-BC4E-05324799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Evaluasi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C6AF5-4939-F64C-A479-3EDAFCF8F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endParaRPr lang="en-US" dirty="0"/>
          </a:p>
          <a:p>
            <a:r>
              <a:rPr lang="en-US" dirty="0"/>
              <a:t>UTS</a:t>
            </a:r>
          </a:p>
          <a:p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372432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2747C6-B391-4048-9D78-5994A1B9D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740" y="353250"/>
            <a:ext cx="8787398" cy="626352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F07637-515F-1147-92A6-BE44DD6E5B77}"/>
              </a:ext>
            </a:extLst>
          </p:cNvPr>
          <p:cNvSpPr/>
          <p:nvPr/>
        </p:nvSpPr>
        <p:spPr>
          <a:xfrm>
            <a:off x="4794637" y="1264257"/>
            <a:ext cx="1137036" cy="4985468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IMK</a:t>
            </a:r>
          </a:p>
        </p:txBody>
      </p:sp>
    </p:spTree>
    <p:extLst>
      <p:ext uri="{BB962C8B-B14F-4D97-AF65-F5344CB8AC3E}">
        <p14:creationId xmlns:p14="http://schemas.microsoft.com/office/powerpoint/2010/main" val="164576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4831D-363A-5046-9CF4-BA449F6E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A5586-3EC8-6C46-A1C1-656C2A1D9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SWEBOK v3</a:t>
            </a:r>
          </a:p>
          <a:p>
            <a:r>
              <a:rPr lang="en-US" dirty="0"/>
              <a:t>D. </a:t>
            </a:r>
            <a:r>
              <a:rPr lang="en-US" dirty="0" err="1"/>
              <a:t>Budgen</a:t>
            </a:r>
            <a:r>
              <a:rPr lang="en-US" dirty="0"/>
              <a:t>, </a:t>
            </a:r>
            <a:r>
              <a:rPr lang="en-US" i="1" dirty="0"/>
              <a:t>Software Design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 ed, Addison-Wesley, 2003.</a:t>
            </a:r>
          </a:p>
          <a:p>
            <a:r>
              <a:rPr lang="en-US" dirty="0"/>
              <a:t>Ian Sommerville, </a:t>
            </a:r>
            <a:r>
              <a:rPr lang="en-US" i="1" dirty="0"/>
              <a:t>Software Engineering 9</a:t>
            </a:r>
            <a:r>
              <a:rPr lang="en-US" i="1" baseline="30000" dirty="0"/>
              <a:t>th</a:t>
            </a:r>
            <a:r>
              <a:rPr lang="en-US" i="1" dirty="0"/>
              <a:t> </a:t>
            </a:r>
            <a:r>
              <a:rPr lang="en-US" dirty="0"/>
              <a:t>ed., Addison-Wesley, 2011.</a:t>
            </a:r>
          </a:p>
        </p:txBody>
      </p:sp>
    </p:spTree>
    <p:extLst>
      <p:ext uri="{BB962C8B-B14F-4D97-AF65-F5344CB8AC3E}">
        <p14:creationId xmlns:p14="http://schemas.microsoft.com/office/powerpoint/2010/main" val="64314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5854-D683-AA4C-9726-6114CAB28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Materi</a:t>
            </a:r>
            <a:r>
              <a:rPr lang="en-US" dirty="0"/>
              <a:t>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E3B43-687B-504C-9A03-901A1D0D4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SDLC</a:t>
            </a:r>
          </a:p>
          <a:p>
            <a:pPr lvl="1"/>
            <a:r>
              <a:rPr lang="en-US" dirty="0">
                <a:hlinkClick r:id="rId2"/>
              </a:rPr>
              <a:t>https://www.youtube.com/watch?v=i-QyW8D3ei0</a:t>
            </a:r>
            <a:endParaRPr lang="en-US" dirty="0"/>
          </a:p>
          <a:p>
            <a:r>
              <a:rPr lang="en-US" dirty="0"/>
              <a:t>Software Architecture vs Software Design</a:t>
            </a:r>
          </a:p>
          <a:p>
            <a:pPr lvl="1"/>
            <a:r>
              <a:rPr lang="en-US" dirty="0">
                <a:hlinkClick r:id="rId3"/>
              </a:rPr>
              <a:t>https://www.youtube.com/watch?v=i7aKW7YNOxY</a:t>
            </a:r>
            <a:endParaRPr lang="en-US" dirty="0"/>
          </a:p>
          <a:p>
            <a:r>
              <a:rPr lang="en-US" dirty="0"/>
              <a:t>Software Design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www.youtube.com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watch?v</a:t>
            </a:r>
            <a:r>
              <a:rPr lang="en-US" dirty="0">
                <a:hlinkClick r:id="rId4"/>
              </a:rPr>
              <a:t>=67l3jA1MlSc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41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214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Garamond</vt:lpstr>
      <vt:lpstr>Wingdings</vt:lpstr>
      <vt:lpstr>Organic</vt:lpstr>
      <vt:lpstr>KONTRAK KULIAH  PERANCANGAN PERANGKAT LUNAK</vt:lpstr>
      <vt:lpstr>Tata Tertib Kelas</vt:lpstr>
      <vt:lpstr>Tata Tertib (2)</vt:lpstr>
      <vt:lpstr>Evaluasi</vt:lpstr>
      <vt:lpstr>PowerPoint Presentation</vt:lpstr>
      <vt:lpstr>Referensi</vt:lpstr>
      <vt:lpstr>Materi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KONTRAK KULIAH  PERANCANGAN PERANGKAT LUNAK</dc:title>
  <dc:creator>Nurul Fajrin Ariyani, S.Kom., M.Sc.(2410)</dc:creator>
  <cp:lastModifiedBy>Nurul Fajrin Ariyani, S.Kom., M.Sc.(2410)</cp:lastModifiedBy>
  <cp:revision>5</cp:revision>
  <dcterms:created xsi:type="dcterms:W3CDTF">2019-08-27T06:58:13Z</dcterms:created>
  <dcterms:modified xsi:type="dcterms:W3CDTF">2019-08-27T07:14:30Z</dcterms:modified>
</cp:coreProperties>
</file>