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56" r:id="rId3"/>
    <p:sldId id="262" r:id="rId4"/>
    <p:sldId id="263" r:id="rId5"/>
    <p:sldId id="264" r:id="rId6"/>
    <p:sldId id="265" r:id="rId7"/>
    <p:sldId id="266" r:id="rId8"/>
    <p:sldId id="26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4" userDrawn="1">
          <p15:clr>
            <a:srgbClr val="A4A3A4"/>
          </p15:clr>
        </p15:guide>
        <p15:guide id="5" orient="horz" pos="3022" userDrawn="1">
          <p15:clr>
            <a:srgbClr val="A4A3A4"/>
          </p15:clr>
        </p15:guide>
        <p15:guide id="6" orient="horz" pos="432">
          <p15:clr>
            <a:srgbClr val="A4A3A4"/>
          </p15:clr>
        </p15:guide>
        <p15:guide id="7" orient="horz" pos="3648">
          <p15:clr>
            <a:srgbClr val="A4A3A4"/>
          </p15:clr>
        </p15:guide>
        <p15:guide id="8" pos="3839">
          <p15:clr>
            <a:srgbClr val="A4A3A4"/>
          </p15:clr>
        </p15:guide>
        <p15:guide id="9" pos="4610" userDrawn="1">
          <p15:clr>
            <a:srgbClr val="A4A3A4"/>
          </p15:clr>
        </p15:guide>
        <p15:guide id="10" pos="755" userDrawn="1">
          <p15:clr>
            <a:srgbClr val="A4A3A4"/>
          </p15:clr>
        </p15:guide>
        <p15:guide id="11" pos="6923" userDrawn="1">
          <p15:clr>
            <a:srgbClr val="A4A3A4"/>
          </p15:clr>
        </p15:guide>
        <p15:guide id="12" pos="7241" userDrawn="1">
          <p15:clr>
            <a:srgbClr val="A4A3A4"/>
          </p15:clr>
        </p15:guide>
        <p15:guide id="13" pos="3695">
          <p15:clr>
            <a:srgbClr val="A4A3A4"/>
          </p15:clr>
        </p15:guide>
        <p15:guide id="14" pos="437" userDrawn="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p:cViewPr varScale="1">
        <p:scale>
          <a:sx n="57" d="100"/>
          <a:sy n="57" d="100"/>
        </p:scale>
        <p:origin x="72" y="1380"/>
      </p:cViewPr>
      <p:guideLst>
        <p:guide orient="horz" pos="2160"/>
        <p:guide orient="horz" pos="1008"/>
        <p:guide orient="horz" pos="1152"/>
        <p:guide orient="horz" pos="3884"/>
        <p:guide orient="horz" pos="3022"/>
        <p:guide orient="horz" pos="432"/>
        <p:guide orient="horz" pos="3648"/>
        <p:guide pos="3839"/>
        <p:guide pos="4610"/>
        <p:guide pos="755"/>
        <p:guide pos="6923"/>
        <p:guide pos="7241"/>
        <p:guide pos="3695"/>
        <p:guide pos="437"/>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1/5/2016</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2016/1/5</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zh-CN" smtClean="0"/>
              <a:t>2</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35444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98624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13998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279120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5075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2016/1/5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2016/1/5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2016/1/5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2016/1/5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2016/1/5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2016/1/5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2016/1/5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2016/1/5</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cap="none" dirty="0" smtClean="0">
                <a:solidFill>
                  <a:srgbClr val="FF0000"/>
                </a:solidFill>
                <a:latin typeface="微软雅黑" pitchFamily="34" charset="-122"/>
                <a:ea typeface="微软雅黑" pitchFamily="34" charset="-122"/>
              </a:rPr>
              <a:t>操作系统实验</a:t>
            </a:r>
            <a:r>
              <a:rPr lang="en-US" altLang="zh-CN" cap="none" dirty="0" smtClean="0">
                <a:solidFill>
                  <a:srgbClr val="FF0000"/>
                </a:solidFill>
                <a:latin typeface="微软雅黑" pitchFamily="34" charset="-122"/>
                <a:ea typeface="微软雅黑" pitchFamily="34" charset="-122"/>
              </a:rPr>
              <a:t/>
            </a:r>
            <a:br>
              <a:rPr lang="en-US" altLang="zh-CN" cap="none" dirty="0" smtClean="0">
                <a:solidFill>
                  <a:srgbClr val="FF0000"/>
                </a:solidFill>
                <a:latin typeface="微软雅黑" pitchFamily="34" charset="-122"/>
                <a:ea typeface="微软雅黑" pitchFamily="34" charset="-122"/>
              </a:rPr>
            </a:br>
            <a:r>
              <a:rPr lang="en-US" altLang="zh-CN" cap="none" dirty="0" smtClean="0">
                <a:solidFill>
                  <a:srgbClr val="FF0000"/>
                </a:solidFill>
                <a:latin typeface="微软雅黑" pitchFamily="34" charset="-122"/>
                <a:ea typeface="微软雅黑" pitchFamily="34" charset="-122"/>
              </a:rPr>
              <a:t/>
            </a:r>
            <a:br>
              <a:rPr lang="en-US" altLang="zh-CN" cap="none" dirty="0" smtClean="0">
                <a:solidFill>
                  <a:srgbClr val="FF0000"/>
                </a:solidFill>
                <a:latin typeface="微软雅黑" pitchFamily="34" charset="-122"/>
                <a:ea typeface="微软雅黑" pitchFamily="34" charset="-122"/>
              </a:rPr>
            </a:br>
            <a:r>
              <a:rPr lang="zh-CN" altLang="en-US" sz="4000" cap="none" dirty="0" smtClean="0">
                <a:solidFill>
                  <a:srgbClr val="FF0000"/>
                </a:solidFill>
                <a:latin typeface="微软雅黑" pitchFamily="34" charset="-122"/>
                <a:ea typeface="微软雅黑" pitchFamily="34" charset="-122"/>
              </a:rPr>
              <a:t>实验</a:t>
            </a:r>
            <a:r>
              <a:rPr lang="en-US" altLang="zh-CN" sz="4000" cap="none" dirty="0" smtClean="0">
                <a:solidFill>
                  <a:srgbClr val="FF0000"/>
                </a:solidFill>
                <a:latin typeface="微软雅黑" pitchFamily="34" charset="-122"/>
                <a:ea typeface="微软雅黑" pitchFamily="34" charset="-122"/>
              </a:rPr>
              <a:t>2 </a:t>
            </a:r>
            <a:r>
              <a:rPr lang="zh-CN" altLang="en-US" sz="4000" cap="none" dirty="0" smtClean="0">
                <a:latin typeface="微软雅黑" pitchFamily="34" charset="-122"/>
                <a:ea typeface="微软雅黑" pitchFamily="34" charset="-122"/>
              </a:rPr>
              <a:t>进程运行轨迹的跟踪与统计</a:t>
            </a:r>
            <a:endParaRPr lang="zh-CN" sz="4000" cap="none"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en-US" altLang="zh-CN" dirty="0" smtClean="0">
                <a:latin typeface="微软雅黑" pitchFamily="34" charset="-122"/>
                <a:ea typeface="微软雅黑" pitchFamily="34" charset="-122"/>
              </a:rPr>
              <a:t>Report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7130310111	</a:t>
            </a:r>
            <a:r>
              <a:rPr lang="zh-CN" altLang="en-US" dirty="0" smtClean="0">
                <a:latin typeface="微软雅黑" pitchFamily="34" charset="-122"/>
                <a:ea typeface="微软雅黑" pitchFamily="34" charset="-122"/>
              </a:rPr>
              <a:t>刘　铭</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7130310106	</a:t>
            </a:r>
            <a:r>
              <a:rPr lang="zh-CN" altLang="en-US" dirty="0" smtClean="0">
                <a:latin typeface="微软雅黑" pitchFamily="34" charset="-122"/>
                <a:ea typeface="微软雅黑" pitchFamily="34" charset="-122"/>
              </a:rPr>
              <a:t>王雪晴</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实验要求</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微软雅黑" pitchFamily="34" charset="-122"/>
                <a:ea typeface="微软雅黑" pitchFamily="34" charset="-122"/>
              </a:rPr>
              <a:t>基于模板“</a:t>
            </a:r>
            <a:r>
              <a:rPr lang="en-US" altLang="zh-CN" dirty="0" err="1">
                <a:latin typeface="微软雅黑" pitchFamily="34" charset="-122"/>
                <a:ea typeface="微软雅黑" pitchFamily="34" charset="-122"/>
              </a:rPr>
              <a:t>process.c</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编写多进程的样本程序，实现如下功能：</a:t>
            </a:r>
          </a:p>
          <a:p>
            <a:pPr lvl="1"/>
            <a:r>
              <a:rPr lang="zh-CN" altLang="en-US" dirty="0">
                <a:latin typeface="微软雅黑" pitchFamily="34" charset="-122"/>
                <a:ea typeface="微软雅黑" pitchFamily="34" charset="-122"/>
              </a:rPr>
              <a:t>所有子进程都并行运行，每个子进程的实际运行时间一般不超过</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秒；</a:t>
            </a:r>
          </a:p>
          <a:p>
            <a:pPr lvl="1"/>
            <a:r>
              <a:rPr lang="zh-CN" altLang="en-US" dirty="0">
                <a:latin typeface="微软雅黑" pitchFamily="34" charset="-122"/>
                <a:ea typeface="微软雅黑" pitchFamily="34" charset="-122"/>
              </a:rPr>
              <a:t>父进程向标准输出打印所有子进程的</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，并在所有子进程都退出后才退出；</a:t>
            </a:r>
          </a:p>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Linux 0.11</a:t>
            </a:r>
            <a:r>
              <a:rPr lang="zh-CN" altLang="en-US" dirty="0">
                <a:latin typeface="微软雅黑" pitchFamily="34" charset="-122"/>
                <a:ea typeface="微软雅黑" pitchFamily="34" charset="-122"/>
              </a:rPr>
              <a:t>上实现进程运行轨迹的跟踪。基本任务是在内核中维护一个日志文件</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var</a:t>
            </a:r>
            <a:r>
              <a:rPr lang="en-US" altLang="zh-CN" dirty="0">
                <a:latin typeface="微软雅黑" pitchFamily="34" charset="-122"/>
                <a:ea typeface="微软雅黑" pitchFamily="34" charset="-122"/>
              </a:rPr>
              <a:t>/process.log</a:t>
            </a:r>
            <a:r>
              <a:rPr lang="zh-CN" altLang="en-US" dirty="0">
                <a:latin typeface="微软雅黑" pitchFamily="34" charset="-122"/>
                <a:ea typeface="微软雅黑" pitchFamily="34" charset="-122"/>
              </a:rPr>
              <a:t>，把从操作系统启动到系统关机过程中所有进程的运行轨迹都记录在这一</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文件中。</a:t>
            </a:r>
          </a:p>
          <a:p>
            <a:r>
              <a:rPr lang="zh-CN" altLang="en-US" dirty="0">
                <a:latin typeface="微软雅黑" pitchFamily="34" charset="-122"/>
                <a:ea typeface="微软雅黑" pitchFamily="34" charset="-122"/>
              </a:rPr>
              <a:t>在修改过的</a:t>
            </a:r>
            <a:r>
              <a:rPr lang="en-US" altLang="zh-CN" dirty="0">
                <a:latin typeface="微软雅黑" pitchFamily="34" charset="-122"/>
                <a:ea typeface="微软雅黑" pitchFamily="34" charset="-122"/>
              </a:rPr>
              <a:t>0.11</a:t>
            </a:r>
            <a:r>
              <a:rPr lang="zh-CN" altLang="en-US" dirty="0">
                <a:latin typeface="微软雅黑" pitchFamily="34" charset="-122"/>
                <a:ea typeface="微软雅黑" pitchFamily="34" charset="-122"/>
              </a:rPr>
              <a:t>上运行样本程序，通过分析</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文件，统计该程序建立的所有进程的等待时间、完成时间（周转时间）和运行时间，然后计算平均等待时间，平均完成时间和吞吐量。可以自己编写统计程序，也可以使用</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脚本程序</a:t>
            </a:r>
            <a:r>
              <a:rPr lang="en-US" altLang="zh-CN" dirty="0">
                <a:latin typeface="微软雅黑" pitchFamily="34" charset="-122"/>
                <a:ea typeface="微软雅黑" pitchFamily="34" charset="-122"/>
              </a:rPr>
              <a:t>—— stat_log.py ——</a:t>
            </a:r>
            <a:r>
              <a:rPr lang="zh-CN" altLang="en-US" dirty="0">
                <a:latin typeface="微软雅黑" pitchFamily="34" charset="-122"/>
                <a:ea typeface="微软雅黑" pitchFamily="34" charset="-122"/>
              </a:rPr>
              <a:t>进行统计。</a:t>
            </a:r>
          </a:p>
          <a:p>
            <a:r>
              <a:rPr lang="zh-CN" altLang="en-US" dirty="0">
                <a:latin typeface="微软雅黑" pitchFamily="34" charset="-122"/>
                <a:ea typeface="微软雅黑" pitchFamily="34" charset="-122"/>
              </a:rPr>
              <a:t>修改</a:t>
            </a:r>
            <a:r>
              <a:rPr lang="en-US" altLang="zh-CN" dirty="0">
                <a:latin typeface="微软雅黑" pitchFamily="34" charset="-122"/>
                <a:ea typeface="微软雅黑" pitchFamily="34" charset="-122"/>
              </a:rPr>
              <a:t>0.11</a:t>
            </a:r>
            <a:r>
              <a:rPr lang="zh-CN" altLang="en-US" dirty="0">
                <a:latin typeface="微软雅黑" pitchFamily="34" charset="-122"/>
                <a:ea typeface="微软雅黑" pitchFamily="34" charset="-122"/>
              </a:rPr>
              <a:t>进程调度的时间片，然后再运行同样的样本程序，统计同样的时间数据，和原有的情况对比，体会不同时间片带来的差异。</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实验要求</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微软雅黑" pitchFamily="34" charset="-122"/>
                <a:ea typeface="微软雅黑" pitchFamily="34" charset="-122"/>
              </a:rPr>
              <a:t>基于模板“</a:t>
            </a:r>
            <a:r>
              <a:rPr lang="en-US" altLang="zh-CN" dirty="0" err="1">
                <a:latin typeface="微软雅黑" pitchFamily="34" charset="-122"/>
                <a:ea typeface="微软雅黑" pitchFamily="34" charset="-122"/>
              </a:rPr>
              <a:t>process.c</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编写多进程的样本程序，实现如下功能：</a:t>
            </a:r>
          </a:p>
          <a:p>
            <a:pPr lvl="1"/>
            <a:r>
              <a:rPr lang="zh-CN" altLang="en-US" dirty="0">
                <a:latin typeface="微软雅黑" pitchFamily="34" charset="-122"/>
                <a:ea typeface="微软雅黑" pitchFamily="34" charset="-122"/>
              </a:rPr>
              <a:t>所有子进程都并行运行，每个子进程的实际运行时间一般不超过</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秒；</a:t>
            </a:r>
          </a:p>
          <a:p>
            <a:pPr lvl="1"/>
            <a:r>
              <a:rPr lang="zh-CN" altLang="en-US" dirty="0">
                <a:latin typeface="微软雅黑" pitchFamily="34" charset="-122"/>
                <a:ea typeface="微软雅黑" pitchFamily="34" charset="-122"/>
              </a:rPr>
              <a:t>父进程向标准输出打印所有子进程的</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，并在所有子进程都退出后才退出；</a:t>
            </a:r>
          </a:p>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Linux 0.11</a:t>
            </a:r>
            <a:r>
              <a:rPr lang="zh-CN" altLang="en-US" dirty="0">
                <a:latin typeface="微软雅黑" pitchFamily="34" charset="-122"/>
                <a:ea typeface="微软雅黑" pitchFamily="34" charset="-122"/>
              </a:rPr>
              <a:t>上实现进程运行轨迹的跟踪。基本任务是在内核中维护一个日志文件</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var</a:t>
            </a:r>
            <a:r>
              <a:rPr lang="en-US" altLang="zh-CN" dirty="0">
                <a:latin typeface="微软雅黑" pitchFamily="34" charset="-122"/>
                <a:ea typeface="微软雅黑" pitchFamily="34" charset="-122"/>
              </a:rPr>
              <a:t>/process.log</a:t>
            </a:r>
            <a:r>
              <a:rPr lang="zh-CN" altLang="en-US" dirty="0">
                <a:latin typeface="微软雅黑" pitchFamily="34" charset="-122"/>
                <a:ea typeface="微软雅黑" pitchFamily="34" charset="-122"/>
              </a:rPr>
              <a:t>，把从操作系统启动到系统关机过程中所有进程的运行轨迹都记录在这一</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文件中。</a:t>
            </a:r>
          </a:p>
          <a:p>
            <a:r>
              <a:rPr lang="zh-CN" altLang="en-US" dirty="0">
                <a:latin typeface="微软雅黑" pitchFamily="34" charset="-122"/>
                <a:ea typeface="微软雅黑" pitchFamily="34" charset="-122"/>
              </a:rPr>
              <a:t>在修改过的</a:t>
            </a:r>
            <a:r>
              <a:rPr lang="en-US" altLang="zh-CN" dirty="0">
                <a:latin typeface="微软雅黑" pitchFamily="34" charset="-122"/>
                <a:ea typeface="微软雅黑" pitchFamily="34" charset="-122"/>
              </a:rPr>
              <a:t>0.11</a:t>
            </a:r>
            <a:r>
              <a:rPr lang="zh-CN" altLang="en-US" dirty="0">
                <a:latin typeface="微软雅黑" pitchFamily="34" charset="-122"/>
                <a:ea typeface="微软雅黑" pitchFamily="34" charset="-122"/>
              </a:rPr>
              <a:t>上运行样本程序，通过分析</a:t>
            </a:r>
            <a:r>
              <a:rPr lang="en-US" altLang="zh-CN" dirty="0">
                <a:latin typeface="微软雅黑" pitchFamily="34" charset="-122"/>
                <a:ea typeface="微软雅黑" pitchFamily="34" charset="-122"/>
              </a:rPr>
              <a:t>log</a:t>
            </a:r>
            <a:r>
              <a:rPr lang="zh-CN" altLang="en-US" dirty="0">
                <a:latin typeface="微软雅黑" pitchFamily="34" charset="-122"/>
                <a:ea typeface="微软雅黑" pitchFamily="34" charset="-122"/>
              </a:rPr>
              <a:t>文件，统计该程序建立的所有进程的等待时间、完成时间（周转时间）和运行时间，然后计算平均等待时间，平均完成时间和吞吐量。可以自己编写统计程序，也可以使用</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脚本程序</a:t>
            </a:r>
            <a:r>
              <a:rPr lang="en-US" altLang="zh-CN" dirty="0">
                <a:latin typeface="微软雅黑" pitchFamily="34" charset="-122"/>
                <a:ea typeface="微软雅黑" pitchFamily="34" charset="-122"/>
              </a:rPr>
              <a:t>—— stat_log.py ——</a:t>
            </a:r>
            <a:r>
              <a:rPr lang="zh-CN" altLang="en-US" dirty="0">
                <a:latin typeface="微软雅黑" pitchFamily="34" charset="-122"/>
                <a:ea typeface="微软雅黑" pitchFamily="34" charset="-122"/>
              </a:rPr>
              <a:t>进行统计。</a:t>
            </a:r>
          </a:p>
          <a:p>
            <a:r>
              <a:rPr lang="zh-CN" altLang="en-US" dirty="0">
                <a:latin typeface="微软雅黑" pitchFamily="34" charset="-122"/>
                <a:ea typeface="微软雅黑" pitchFamily="34" charset="-122"/>
              </a:rPr>
              <a:t>修改</a:t>
            </a:r>
            <a:r>
              <a:rPr lang="en-US" altLang="zh-CN" dirty="0">
                <a:latin typeface="微软雅黑" pitchFamily="34" charset="-122"/>
                <a:ea typeface="微软雅黑" pitchFamily="34" charset="-122"/>
              </a:rPr>
              <a:t>0.11</a:t>
            </a:r>
            <a:r>
              <a:rPr lang="zh-CN" altLang="en-US" dirty="0">
                <a:latin typeface="微软雅黑" pitchFamily="34" charset="-122"/>
                <a:ea typeface="微软雅黑" pitchFamily="34" charset="-122"/>
              </a:rPr>
              <a:t>进程调度的时间片，然后再运行同样的样本程序，统计同样的时间数据，和原有的情况对比，体会不同时间片带来的差异。</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28614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cap="none" dirty="0" err="1" smtClean="0">
                <a:latin typeface="微软雅黑" pitchFamily="34" charset="-122"/>
                <a:ea typeface="微软雅黑" pitchFamily="34" charset="-122"/>
              </a:rPr>
              <a:t>process.c</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编写</a:t>
            </a:r>
            <a:endParaRPr lang="zh-CN" dirty="0">
              <a:latin typeface="微软雅黑" pitchFamily="34" charset="-122"/>
              <a:ea typeface="微软雅黑" pitchFamily="34" charset="-122"/>
            </a:endParaRPr>
          </a:p>
        </p:txBody>
      </p:sp>
      <p:sp>
        <p:nvSpPr>
          <p:cNvPr id="6" name="文本框 5"/>
          <p:cNvSpPr txBox="1"/>
          <p:nvPr/>
        </p:nvSpPr>
        <p:spPr>
          <a:xfrm>
            <a:off x="1213806" y="2790075"/>
            <a:ext cx="3537991" cy="2086725"/>
          </a:xfrm>
          <a:prstGeom prst="rect">
            <a:avLst/>
          </a:prstGeom>
          <a:noFill/>
        </p:spPr>
        <p:txBody>
          <a:bodyPr wrap="square" rtlCol="0">
            <a:spAutoFit/>
          </a:bodyPr>
          <a:lstStyle/>
          <a:p>
            <a:pPr>
              <a:lnSpc>
                <a:spcPct val="90000"/>
              </a:lnSpc>
            </a:pPr>
            <a:r>
              <a:rPr lang="zh-CN" altLang="en-US" sz="2400" dirty="0" smtClean="0"/>
              <a:t>建立</a:t>
            </a:r>
            <a:r>
              <a:rPr lang="en-US" altLang="zh-CN" sz="2400" dirty="0" smtClean="0"/>
              <a:t>10</a:t>
            </a:r>
            <a:r>
              <a:rPr lang="zh-CN" altLang="en-US" sz="2400" dirty="0" smtClean="0"/>
              <a:t>个子进程</a:t>
            </a:r>
            <a:r>
              <a:rPr lang="en-US" altLang="zh-CN" sz="2400" dirty="0" smtClean="0"/>
              <a:t>, </a:t>
            </a:r>
            <a:r>
              <a:rPr lang="zh-CN" altLang="en-US" sz="2400" dirty="0" smtClean="0"/>
              <a:t>同时每个进程拥有不同的</a:t>
            </a:r>
            <a:r>
              <a:rPr lang="en-US" altLang="zh-CN" sz="2400" dirty="0" smtClean="0"/>
              <a:t>CPU</a:t>
            </a:r>
            <a:r>
              <a:rPr lang="zh-CN" altLang="en-US" sz="2400" dirty="0" smtClean="0"/>
              <a:t>占用时间和</a:t>
            </a:r>
            <a:r>
              <a:rPr lang="en-US" altLang="zh-CN" sz="2400" dirty="0" smtClean="0"/>
              <a:t>I/O</a:t>
            </a:r>
            <a:r>
              <a:rPr lang="zh-CN" altLang="en-US" sz="2400" dirty="0" smtClean="0"/>
              <a:t>时间</a:t>
            </a:r>
            <a:r>
              <a:rPr lang="en-US" altLang="zh-CN" sz="2400" dirty="0" smtClean="0"/>
              <a:t>, </a:t>
            </a:r>
            <a:r>
              <a:rPr lang="zh-CN" altLang="en-US" sz="2400" dirty="0" smtClean="0"/>
              <a:t>将</a:t>
            </a:r>
            <a:r>
              <a:rPr lang="en-US" altLang="zh-CN" sz="2400" dirty="0" err="1" smtClean="0"/>
              <a:t>process.c</a:t>
            </a:r>
            <a:r>
              <a:rPr lang="zh-CN" altLang="en-US" sz="2400" dirty="0"/>
              <a:t>复制</a:t>
            </a:r>
            <a:r>
              <a:rPr lang="zh-CN" altLang="en-US" sz="2400" dirty="0" smtClean="0"/>
              <a:t>到</a:t>
            </a:r>
            <a:r>
              <a:rPr lang="en-US" altLang="zh-CN" sz="2400" dirty="0" smtClean="0"/>
              <a:t>linux-0.11</a:t>
            </a:r>
            <a:r>
              <a:rPr lang="zh-CN" altLang="en-US" sz="2400" dirty="0" smtClean="0"/>
              <a:t>中编译运行</a:t>
            </a:r>
            <a:r>
              <a:rPr lang="en-US" altLang="zh-CN" sz="2400" dirty="0" smtClean="0"/>
              <a:t>, </a:t>
            </a:r>
            <a:r>
              <a:rPr lang="zh-CN" altLang="en-US" sz="2400" dirty="0" smtClean="0"/>
              <a:t>并查看结果</a:t>
            </a:r>
            <a:endParaRPr lang="en-US" altLang="zh-CN" sz="2400" dirty="0" smtClean="0"/>
          </a:p>
        </p:txBody>
      </p:sp>
      <p:pic>
        <p:nvPicPr>
          <p:cNvPr id="7" name="图片 6"/>
          <p:cNvPicPr>
            <a:picLocks noChangeAspect="1"/>
          </p:cNvPicPr>
          <p:nvPr/>
        </p:nvPicPr>
        <p:blipFill>
          <a:blip r:embed="rId3"/>
          <a:stretch>
            <a:fillRect/>
          </a:stretch>
        </p:blipFill>
        <p:spPr>
          <a:xfrm>
            <a:off x="5302324" y="685799"/>
            <a:ext cx="6629400" cy="5557838"/>
          </a:xfrm>
          <a:prstGeom prst="rect">
            <a:avLst/>
          </a:prstGeom>
        </p:spPr>
      </p:pic>
    </p:spTree>
    <p:extLst>
      <p:ext uri="{BB962C8B-B14F-4D97-AF65-F5344CB8AC3E}">
        <p14:creationId xmlns:p14="http://schemas.microsoft.com/office/powerpoint/2010/main" val="218235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cap="none" dirty="0" err="1" smtClean="0">
                <a:latin typeface="微软雅黑" pitchFamily="34" charset="-122"/>
                <a:ea typeface="微软雅黑" pitchFamily="34" charset="-122"/>
              </a:rPr>
              <a:t>init</a:t>
            </a:r>
            <a:r>
              <a:rPr lang="en-US" altLang="zh-CN" cap="none" dirty="0" smtClean="0">
                <a:latin typeface="微软雅黑" pitchFamily="34" charset="-122"/>
                <a:ea typeface="微软雅黑" pitchFamily="34" charset="-122"/>
              </a:rPr>
              <a:t>/</a:t>
            </a:r>
            <a:r>
              <a:rPr lang="en-US" altLang="zh-CN" cap="none" dirty="0" err="1" smtClean="0">
                <a:latin typeface="微软雅黑" pitchFamily="34" charset="-122"/>
                <a:ea typeface="微软雅黑" pitchFamily="34" charset="-122"/>
              </a:rPr>
              <a:t>main.c</a:t>
            </a:r>
            <a:r>
              <a:rPr lang="en-US" altLang="zh-CN" cap="none" dirty="0" smtClean="0">
                <a:latin typeface="微软雅黑" pitchFamily="34" charset="-122"/>
                <a:ea typeface="微软雅黑" pitchFamily="34" charset="-122"/>
              </a:rPr>
              <a:t> </a:t>
            </a:r>
            <a:r>
              <a:rPr lang="zh-CN" altLang="en-US" cap="none" dirty="0" smtClean="0">
                <a:latin typeface="微软雅黑" pitchFamily="34" charset="-122"/>
                <a:ea typeface="微软雅黑" pitchFamily="34" charset="-122"/>
              </a:rPr>
              <a:t>及 </a:t>
            </a:r>
            <a:r>
              <a:rPr lang="en-US" altLang="zh-CN" cap="none" dirty="0" smtClean="0">
                <a:latin typeface="微软雅黑" pitchFamily="34" charset="-122"/>
                <a:ea typeface="微软雅黑" pitchFamily="34" charset="-122"/>
              </a:rPr>
              <a:t>kernel/</a:t>
            </a:r>
            <a:r>
              <a:rPr lang="en-US" altLang="zh-CN" cap="none" dirty="0" err="1" smtClean="0">
                <a:latin typeface="微软雅黑" pitchFamily="34" charset="-122"/>
                <a:ea typeface="微软雅黑" pitchFamily="34" charset="-122"/>
              </a:rPr>
              <a:t>printk.c</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修改</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317748" y="1828800"/>
            <a:ext cx="9601200" cy="2528888"/>
          </a:xfrm>
          <a:prstGeom prst="rect">
            <a:avLst/>
          </a:prstGeom>
        </p:spPr>
      </p:pic>
      <p:sp>
        <p:nvSpPr>
          <p:cNvPr id="3" name="文本框 2"/>
          <p:cNvSpPr txBox="1"/>
          <p:nvPr/>
        </p:nvSpPr>
        <p:spPr>
          <a:xfrm>
            <a:off x="1197868" y="4653136"/>
            <a:ext cx="9720931" cy="424732"/>
          </a:xfrm>
          <a:prstGeom prst="rect">
            <a:avLst/>
          </a:prstGeom>
          <a:noFill/>
        </p:spPr>
        <p:txBody>
          <a:bodyPr wrap="none" rtlCol="0">
            <a:spAutoFit/>
          </a:bodyPr>
          <a:lstStyle/>
          <a:p>
            <a:pPr>
              <a:lnSpc>
                <a:spcPct val="90000"/>
              </a:lnSpc>
            </a:pPr>
            <a:r>
              <a:rPr lang="en-US" altLang="zh-CN" sz="2400" dirty="0" err="1" smtClean="0"/>
              <a:t>main.c</a:t>
            </a:r>
            <a:r>
              <a:rPr lang="en-US" altLang="zh-CN" sz="2400" dirty="0" smtClean="0"/>
              <a:t>: </a:t>
            </a:r>
            <a:r>
              <a:rPr lang="zh-CN" altLang="en-US" sz="2400" dirty="0" smtClean="0"/>
              <a:t>按照实验指导书无脑修改</a:t>
            </a:r>
            <a:r>
              <a:rPr lang="en-US" altLang="zh-CN" sz="2400" dirty="0" smtClean="0"/>
              <a:t>, </a:t>
            </a:r>
            <a:r>
              <a:rPr lang="zh-CN" altLang="en-US" sz="2400" dirty="0" smtClean="0"/>
              <a:t>建立文件描述符和</a:t>
            </a:r>
            <a:r>
              <a:rPr lang="en-US" altLang="zh-CN" sz="2400" dirty="0" smtClean="0"/>
              <a:t>/dev/tty0</a:t>
            </a:r>
            <a:r>
              <a:rPr lang="zh-CN" altLang="en-US" sz="2400" dirty="0" smtClean="0"/>
              <a:t>的关联</a:t>
            </a:r>
            <a:endParaRPr lang="zh-CN" altLang="en-US" sz="2400" dirty="0"/>
          </a:p>
        </p:txBody>
      </p:sp>
      <p:pic>
        <p:nvPicPr>
          <p:cNvPr id="5" name="图片 4"/>
          <p:cNvPicPr>
            <a:picLocks noChangeAspect="1"/>
          </p:cNvPicPr>
          <p:nvPr/>
        </p:nvPicPr>
        <p:blipFill>
          <a:blip r:embed="rId4"/>
          <a:stretch>
            <a:fillRect/>
          </a:stretch>
        </p:blipFill>
        <p:spPr>
          <a:xfrm>
            <a:off x="2632311" y="5157192"/>
            <a:ext cx="6900863" cy="728663"/>
          </a:xfrm>
          <a:prstGeom prst="rect">
            <a:avLst/>
          </a:prstGeom>
        </p:spPr>
      </p:pic>
      <p:sp>
        <p:nvSpPr>
          <p:cNvPr id="8" name="文本框 7"/>
          <p:cNvSpPr txBox="1"/>
          <p:nvPr/>
        </p:nvSpPr>
        <p:spPr>
          <a:xfrm>
            <a:off x="2477772" y="6021288"/>
            <a:ext cx="7244291" cy="757130"/>
          </a:xfrm>
          <a:prstGeom prst="rect">
            <a:avLst/>
          </a:prstGeom>
          <a:noFill/>
        </p:spPr>
        <p:txBody>
          <a:bodyPr wrap="none" rtlCol="0">
            <a:spAutoFit/>
          </a:bodyPr>
          <a:lstStyle/>
          <a:p>
            <a:pPr>
              <a:lnSpc>
                <a:spcPct val="90000"/>
              </a:lnSpc>
            </a:pPr>
            <a:r>
              <a:rPr lang="en-US" altLang="zh-CN" sz="2400" dirty="0" err="1" smtClean="0"/>
              <a:t>printk.c</a:t>
            </a:r>
            <a:r>
              <a:rPr lang="en-US" altLang="zh-CN" sz="2400" dirty="0" smtClean="0"/>
              <a:t>: </a:t>
            </a:r>
            <a:r>
              <a:rPr lang="zh-CN" altLang="en-US" sz="2400" dirty="0" smtClean="0"/>
              <a:t>构造类似</a:t>
            </a:r>
            <a:r>
              <a:rPr lang="en-US" altLang="zh-CN" sz="2400" dirty="0" err="1" smtClean="0"/>
              <a:t>fprintf</a:t>
            </a:r>
            <a:r>
              <a:rPr lang="zh-CN" altLang="en-US" sz="2400" dirty="0" smtClean="0"/>
              <a:t>的函数</a:t>
            </a:r>
            <a:r>
              <a:rPr lang="en-US" altLang="zh-CN" sz="2400" dirty="0" smtClean="0"/>
              <a:t>, </a:t>
            </a:r>
            <a:r>
              <a:rPr lang="zh-CN" altLang="en-US" sz="2400" dirty="0" smtClean="0"/>
              <a:t>用于向</a:t>
            </a:r>
            <a:r>
              <a:rPr lang="en-US" altLang="zh-CN" sz="2400" dirty="0" smtClean="0"/>
              <a:t>log</a:t>
            </a:r>
            <a:r>
              <a:rPr lang="zh-CN" altLang="en-US" sz="2400" dirty="0" smtClean="0"/>
              <a:t>文件</a:t>
            </a:r>
            <a:r>
              <a:rPr lang="zh-CN" altLang="en-US" sz="2400" dirty="0" smtClean="0"/>
              <a:t>输出</a:t>
            </a:r>
            <a:endParaRPr lang="en-US" altLang="zh-CN" sz="2400" dirty="0" smtClean="0"/>
          </a:p>
          <a:p>
            <a:pPr>
              <a:lnSpc>
                <a:spcPct val="90000"/>
              </a:lnSpc>
            </a:pPr>
            <a:r>
              <a:rPr lang="en-US" altLang="zh-CN" sz="2400" dirty="0" smtClean="0"/>
              <a:t>kernel/(</a:t>
            </a:r>
            <a:r>
              <a:rPr lang="en-US" altLang="zh-CN" sz="2400" dirty="0" err="1" smtClean="0"/>
              <a:t>fork.c</a:t>
            </a:r>
            <a:r>
              <a:rPr lang="en-US" altLang="zh-CN" sz="2400" dirty="0" smtClean="0"/>
              <a:t>, </a:t>
            </a:r>
            <a:r>
              <a:rPr lang="en-US" altLang="zh-CN" sz="2400" dirty="0" err="1" smtClean="0"/>
              <a:t>exit.c</a:t>
            </a:r>
            <a:r>
              <a:rPr lang="en-US" altLang="zh-CN" sz="2400" dirty="0" smtClean="0"/>
              <a:t>, </a:t>
            </a:r>
            <a:r>
              <a:rPr lang="en-US" altLang="zh-CN" sz="2400" dirty="0" err="1" smtClean="0"/>
              <a:t>sched.c</a:t>
            </a:r>
            <a:r>
              <a:rPr lang="en-US" altLang="zh-CN" sz="2400" dirty="0" smtClean="0"/>
              <a:t>)</a:t>
            </a:r>
            <a:r>
              <a:rPr lang="zh-CN" altLang="en-US" sz="2400" dirty="0" smtClean="0"/>
              <a:t>中添加</a:t>
            </a:r>
            <a:r>
              <a:rPr lang="en-US" altLang="zh-CN" sz="2400" dirty="0" smtClean="0"/>
              <a:t>log</a:t>
            </a:r>
            <a:r>
              <a:rPr lang="zh-CN" altLang="en-US" sz="2400" dirty="0" smtClean="0"/>
              <a:t>输出</a:t>
            </a:r>
            <a:endParaRPr lang="zh-CN" altLang="en-US" sz="2400" dirty="0"/>
          </a:p>
        </p:txBody>
      </p:sp>
    </p:spTree>
    <p:extLst>
      <p:ext uri="{BB962C8B-B14F-4D97-AF65-F5344CB8AC3E}">
        <p14:creationId xmlns:p14="http://schemas.microsoft.com/office/powerpoint/2010/main" val="68456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cap="none" dirty="0" smtClean="0">
                <a:latin typeface="微软雅黑" pitchFamily="34" charset="-122"/>
                <a:ea typeface="微软雅黑" pitchFamily="34" charset="-122"/>
              </a:rPr>
              <a:t>process</a:t>
            </a:r>
            <a:r>
              <a:rPr lang="zh-CN" altLang="en-US" cap="none" dirty="0" smtClean="0">
                <a:latin typeface="微软雅黑" pitchFamily="34" charset="-122"/>
                <a:ea typeface="微软雅黑" pitchFamily="34" charset="-122"/>
              </a:rPr>
              <a:t>运行结果及</a:t>
            </a:r>
            <a:r>
              <a:rPr lang="en-US" altLang="zh-CN" cap="none" dirty="0" smtClean="0">
                <a:latin typeface="微软雅黑" pitchFamily="34" charset="-122"/>
                <a:ea typeface="微软雅黑" pitchFamily="34" charset="-122"/>
              </a:rPr>
              <a:t>log</a:t>
            </a:r>
            <a:r>
              <a:rPr lang="zh-CN" altLang="en-US" cap="none" dirty="0" smtClean="0">
                <a:latin typeface="微软雅黑" pitchFamily="34" charset="-122"/>
                <a:ea typeface="微软雅黑" pitchFamily="34" charset="-122"/>
              </a:rPr>
              <a:t>文件验证</a:t>
            </a:r>
            <a:endParaRPr lang="zh-CN" dirty="0">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1800912"/>
            <a:ext cx="6905625" cy="4562475"/>
          </a:xfrm>
          <a:prstGeom prst="rect">
            <a:avLst/>
          </a:prstGeom>
        </p:spPr>
      </p:pic>
      <p:pic>
        <p:nvPicPr>
          <p:cNvPr id="7" name="图片 6"/>
          <p:cNvPicPr>
            <a:picLocks noChangeAspect="1"/>
          </p:cNvPicPr>
          <p:nvPr/>
        </p:nvPicPr>
        <p:blipFill>
          <a:blip r:embed="rId4"/>
          <a:stretch>
            <a:fillRect/>
          </a:stretch>
        </p:blipFill>
        <p:spPr>
          <a:xfrm>
            <a:off x="7318375" y="1828799"/>
            <a:ext cx="4897354" cy="4534587"/>
          </a:xfrm>
          <a:prstGeom prst="rect">
            <a:avLst/>
          </a:prstGeom>
        </p:spPr>
      </p:pic>
    </p:spTree>
    <p:extLst>
      <p:ext uri="{BB962C8B-B14F-4D97-AF65-F5344CB8AC3E}">
        <p14:creationId xmlns:p14="http://schemas.microsoft.com/office/powerpoint/2010/main" val="252381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cap="none" dirty="0" smtClean="0">
                <a:latin typeface="微软雅黑" pitchFamily="34" charset="-122"/>
                <a:ea typeface="微软雅黑" pitchFamily="34" charset="-122"/>
              </a:rPr>
              <a:t>数据统计结果</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842392" y="2050504"/>
            <a:ext cx="8572500" cy="4114800"/>
          </a:xfrm>
          <a:prstGeom prst="rect">
            <a:avLst/>
          </a:prstGeom>
        </p:spPr>
      </p:pic>
    </p:spTree>
    <p:extLst>
      <p:ext uri="{BB962C8B-B14F-4D97-AF65-F5344CB8AC3E}">
        <p14:creationId xmlns:p14="http://schemas.microsoft.com/office/powerpoint/2010/main" val="69390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499</Words>
  <Application>Microsoft Office PowerPoint</Application>
  <PresentationFormat>自定义</PresentationFormat>
  <Paragraphs>32</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微软雅黑</vt:lpstr>
      <vt:lpstr>Arial</vt:lpstr>
      <vt:lpstr>Century Gothic</vt:lpstr>
      <vt:lpstr>Continental_Asia_16x9</vt:lpstr>
      <vt:lpstr>操作系统实验  实验2 进程运行轨迹的跟踪与统计</vt:lpstr>
      <vt:lpstr>实验要求</vt:lpstr>
      <vt:lpstr>实验要求</vt:lpstr>
      <vt:lpstr>process.c 编写</vt:lpstr>
      <vt:lpstr>init/main.c 及 kernel/printk.c 修改</vt:lpstr>
      <vt:lpstr>process运行结果及log文件验证</vt:lpstr>
      <vt:lpstr>数据统计结果</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2015-06-12T23:48:16Z</dcterms:created>
  <dcterms:modified xsi:type="dcterms:W3CDTF">2016-01-05T02:25:07Z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