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6" r:id="rId5"/>
    <p:sldId id="257" r:id="rId6"/>
    <p:sldId id="273" r:id="rId7"/>
    <p:sldId id="276" r:id="rId8"/>
    <p:sldId id="277" r:id="rId9"/>
    <p:sldId id="275" r:id="rId10"/>
    <p:sldId id="264" r:id="rId11"/>
    <p:sldId id="274" r:id="rId12"/>
    <p:sldId id="258" r:id="rId13"/>
    <p:sldId id="259" r:id="rId14"/>
    <p:sldId id="260" r:id="rId15"/>
    <p:sldId id="270" r:id="rId16"/>
    <p:sldId id="267" r:id="rId17"/>
    <p:sldId id="261" r:id="rId18"/>
    <p:sldId id="262" r:id="rId19"/>
    <p:sldId id="278" r:id="rId20"/>
    <p:sldId id="263" r:id="rId21"/>
    <p:sldId id="268" r:id="rId22"/>
    <p:sldId id="279" r:id="rId23"/>
    <p:sldId id="280" r:id="rId2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2014-11-18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21183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2014-11-18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48381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2014-11-18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83788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Courier New" pitchFamily="49" charset="0"/>
              <a:buChar char="o"/>
              <a:defRPr/>
            </a:lvl1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2014-11-18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54275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2014-11-18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11318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2014-11-18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36341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2014-11-18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65587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2014-11-18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95682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2014-11-18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35333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2014-11-18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8232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2014-11-18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42857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80749-25E3-44BD-8B71-95DA73CEC068}" type="datetimeFigureOut">
              <a:rPr lang="sv-SE" smtClean="0"/>
              <a:pPr/>
              <a:t>2014-11-18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66347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Are you </a:t>
            </a:r>
            <a:r>
              <a:rPr lang="sv-SE" dirty="0" err="1" smtClean="0"/>
              <a:t>primarily</a:t>
            </a:r>
            <a:r>
              <a:rPr lang="sv-SE" dirty="0" smtClean="0"/>
              <a:t> </a:t>
            </a:r>
            <a:r>
              <a:rPr lang="sv-SE" dirty="0" err="1" smtClean="0"/>
              <a:t>targetting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79104"/>
          </a:xfrm>
        </p:spPr>
        <p:txBody>
          <a:bodyPr/>
          <a:lstStyle/>
          <a:p>
            <a:pPr algn="l"/>
            <a:r>
              <a:rPr lang="sv-SE" dirty="0" smtClean="0"/>
              <a:t>o B2B (</a:t>
            </a:r>
            <a:r>
              <a:rPr lang="sv-SE" dirty="0" err="1" smtClean="0"/>
              <a:t>Business-to-Business</a:t>
            </a:r>
            <a:r>
              <a:rPr lang="sv-SE" dirty="0" smtClean="0"/>
              <a:t>)</a:t>
            </a:r>
          </a:p>
          <a:p>
            <a:pPr algn="l"/>
            <a:r>
              <a:rPr lang="sv-SE" dirty="0" smtClean="0"/>
              <a:t>o B2C (</a:t>
            </a:r>
            <a:r>
              <a:rPr lang="sv-SE" dirty="0" err="1" smtClean="0"/>
              <a:t>Business-to-Consumer</a:t>
            </a:r>
            <a:r>
              <a:rPr lang="sv-SE" dirty="0" smtClean="0"/>
              <a:t>)</a:t>
            </a:r>
          </a:p>
          <a:p>
            <a:endParaRPr lang="sv-SE" dirty="0"/>
          </a:p>
        </p:txBody>
      </p:sp>
      <p:sp>
        <p:nvSpPr>
          <p:cNvPr id="4" name="Rektangel med rundade hörn 3"/>
          <p:cNvSpPr/>
          <p:nvPr/>
        </p:nvSpPr>
        <p:spPr>
          <a:xfrm>
            <a:off x="3491880" y="5517232"/>
            <a:ext cx="223224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ruta 5"/>
          <p:cNvSpPr txBox="1"/>
          <p:nvPr/>
        </p:nvSpPr>
        <p:spPr>
          <a:xfrm>
            <a:off x="3491880" y="55172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START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414869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Vad stämmer bäst överens med ert sätt att arbeta idag?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Vi löser allt internt. </a:t>
            </a:r>
          </a:p>
          <a:p>
            <a:r>
              <a:rPr lang="sv-SE" dirty="0" smtClean="0"/>
              <a:t>Vi behåller kontroll internt men lägger ut en del arbeten som ligger utanför vår kärnverksamhet.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15284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Vilka är era kunder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Vi har ___ kunder av ____ möjliga</a:t>
            </a:r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Vi har &lt; 50 stora kunder</a:t>
            </a:r>
          </a:p>
          <a:p>
            <a:r>
              <a:rPr lang="sv-SE" dirty="0" smtClean="0"/>
              <a:t>Vi har få stora kunder</a:t>
            </a:r>
          </a:p>
          <a:p>
            <a:r>
              <a:rPr lang="sv-SE" dirty="0" smtClean="0"/>
              <a:t>Vi har många små kunder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viktigast av följande: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Att befintliga kunder köper mer.</a:t>
            </a:r>
          </a:p>
          <a:p>
            <a:r>
              <a:rPr lang="sv-SE" dirty="0" smtClean="0"/>
              <a:t>Att få nya kunder.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178248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Har ni en IP-</a:t>
            </a:r>
            <a:r>
              <a:rPr lang="sv-SE" dirty="0" err="1" smtClean="0"/>
              <a:t>tracker</a:t>
            </a:r>
            <a:r>
              <a:rPr lang="sv-SE" dirty="0" smtClean="0"/>
              <a:t> lösning?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Nej</a:t>
            </a:r>
          </a:p>
          <a:p>
            <a:r>
              <a:rPr lang="sv-SE" dirty="0" smtClean="0"/>
              <a:t>Vet ej vad det är?</a:t>
            </a:r>
          </a:p>
          <a:p>
            <a:r>
              <a:rPr lang="sv-SE" dirty="0" smtClean="0"/>
              <a:t>Ja, vi har ett system från [</a:t>
            </a:r>
            <a:r>
              <a:rPr lang="sv-SE" dirty="0" err="1" smtClean="0"/>
              <a:t>Dropdown</a:t>
            </a:r>
            <a:r>
              <a:rPr lang="sv-SE" dirty="0" smtClean="0"/>
              <a:t>       ]</a:t>
            </a:r>
          </a:p>
        </p:txBody>
      </p:sp>
    </p:spTree>
    <p:extLst>
      <p:ext uri="{BB962C8B-B14F-4D97-AF65-F5344CB8AC3E}">
        <p14:creationId xmlns:p14="http://schemas.microsoft.com/office/powerpoint/2010/main" xmlns="" val="19995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Fyll i er kundanskaffningskostnad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Klicka </a:t>
            </a:r>
            <a:r>
              <a:rPr lang="sv-SE" u="sng" dirty="0" smtClean="0"/>
              <a:t>här </a:t>
            </a:r>
            <a:r>
              <a:rPr lang="sv-SE" dirty="0" smtClean="0"/>
              <a:t>om du inte känner till din kundanskaffningskostnad.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619672" y="2276872"/>
            <a:ext cx="3456384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ruta 5"/>
          <p:cNvSpPr txBox="1"/>
          <p:nvPr/>
        </p:nvSpPr>
        <p:spPr>
          <a:xfrm>
            <a:off x="5364088" y="227687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( T ex  50 000 SEK)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84729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(Om B2B) Vem är din primära köpare?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Underchefer (sälj</a:t>
            </a:r>
            <a:r>
              <a:rPr lang="sv-SE" dirty="0"/>
              <a:t> </a:t>
            </a:r>
            <a:r>
              <a:rPr lang="sv-SE" dirty="0" smtClean="0"/>
              <a:t>- marknadschefer)</a:t>
            </a:r>
          </a:p>
          <a:p>
            <a:r>
              <a:rPr lang="sv-SE" dirty="0" smtClean="0"/>
              <a:t>VD</a:t>
            </a:r>
          </a:p>
          <a:p>
            <a:r>
              <a:rPr lang="sv-SE" dirty="0" smtClean="0"/>
              <a:t>Styrelse</a:t>
            </a:r>
          </a:p>
          <a:p>
            <a:r>
              <a:rPr lang="sv-SE" dirty="0" smtClean="0"/>
              <a:t>Projektledare (mässansvarig, etc..)</a:t>
            </a:r>
          </a:p>
          <a:p>
            <a:r>
              <a:rPr lang="sv-SE" dirty="0" smtClean="0"/>
              <a:t>Annan?</a:t>
            </a:r>
            <a:endParaRPr lang="sv-S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Ungefär hur många nya kunder fick ni föregående år?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2195736" y="2852936"/>
            <a:ext cx="288032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/>
          <p:cNvSpPr txBox="1"/>
          <p:nvPr/>
        </p:nvSpPr>
        <p:spPr>
          <a:xfrm>
            <a:off x="5436096" y="285293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(T ex 10)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41651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Vad omsätter en ny kund i snitt under kundens tid hos er.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611560" y="2276872"/>
            <a:ext cx="4104456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/>
          <p:cNvSpPr txBox="1"/>
          <p:nvPr/>
        </p:nvSpPr>
        <p:spPr>
          <a:xfrm>
            <a:off x="5076056" y="213285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(T ex 250 000 SEK)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6819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Skickar ni nyhetsbrev via e-post idag?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Ja</a:t>
            </a:r>
          </a:p>
          <a:p>
            <a:r>
              <a:rPr lang="sv-SE" dirty="0" smtClean="0"/>
              <a:t>Nej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21593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Vilket nyhetsbrevsystem använder ni?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(</a:t>
            </a:r>
            <a:r>
              <a:rPr lang="sv-SE" dirty="0" err="1" smtClean="0"/>
              <a:t>Dropdown</a:t>
            </a:r>
            <a:r>
              <a:rPr lang="sv-SE" dirty="0" smtClean="0"/>
              <a:t>) </a:t>
            </a:r>
            <a:r>
              <a:rPr lang="sv-SE" dirty="0" err="1" smtClean="0"/>
              <a:t>Bizwisard</a:t>
            </a:r>
            <a:r>
              <a:rPr lang="sv-SE" dirty="0" smtClean="0"/>
              <a:t>, </a:t>
            </a:r>
            <a:r>
              <a:rPr lang="sv-SE" dirty="0" err="1" smtClean="0"/>
              <a:t>Apsis</a:t>
            </a:r>
            <a:r>
              <a:rPr lang="sv-SE" dirty="0" smtClean="0"/>
              <a:t>, </a:t>
            </a:r>
            <a:r>
              <a:rPr lang="sv-SE" dirty="0" err="1" smtClean="0"/>
              <a:t>Mailchimp</a:t>
            </a:r>
            <a:r>
              <a:rPr lang="sv-SE" dirty="0" smtClean="0"/>
              <a:t> etc..</a:t>
            </a:r>
          </a:p>
          <a:p>
            <a:r>
              <a:rPr lang="sv-SE" dirty="0" smtClean="0"/>
              <a:t>Nej, vi använder </a:t>
            </a:r>
            <a:r>
              <a:rPr lang="sv-SE" dirty="0" err="1" smtClean="0"/>
              <a:t>outlook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xmlns="" val="35674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well</a:t>
            </a:r>
            <a:r>
              <a:rPr lang="sv-SE" dirty="0" smtClean="0"/>
              <a:t> </a:t>
            </a:r>
            <a:r>
              <a:rPr lang="sv-SE" dirty="0" err="1" smtClean="0"/>
              <a:t>do</a:t>
            </a:r>
            <a:r>
              <a:rPr lang="sv-SE" dirty="0" smtClean="0"/>
              <a:t> you </a:t>
            </a:r>
            <a:r>
              <a:rPr lang="sv-SE" dirty="0" err="1" smtClean="0"/>
              <a:t>know</a:t>
            </a:r>
            <a:r>
              <a:rPr lang="sv-SE" dirty="0" smtClean="0"/>
              <a:t> Marketing </a:t>
            </a:r>
            <a:r>
              <a:rPr lang="sv-SE" dirty="0" smtClean="0"/>
              <a:t>Automation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Don’t</a:t>
            </a:r>
            <a:r>
              <a:rPr lang="sv-SE" dirty="0" smtClean="0"/>
              <a:t> </a:t>
            </a:r>
            <a:r>
              <a:rPr lang="sv-SE" dirty="0" err="1" smtClean="0"/>
              <a:t>know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want</a:t>
            </a:r>
            <a:r>
              <a:rPr lang="sv-SE" dirty="0" smtClean="0"/>
              <a:t> to </a:t>
            </a:r>
            <a:r>
              <a:rPr lang="sv-SE" dirty="0" err="1" smtClean="0"/>
              <a:t>follow</a:t>
            </a:r>
            <a:r>
              <a:rPr lang="sv-SE" dirty="0" smtClean="0"/>
              <a:t> </a:t>
            </a:r>
            <a:r>
              <a:rPr lang="sv-SE" dirty="0" err="1" smtClean="0"/>
              <a:t>developments</a:t>
            </a:r>
            <a:endParaRPr lang="sv-SE" dirty="0" smtClean="0"/>
          </a:p>
          <a:p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heard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it, and </a:t>
            </a:r>
            <a:r>
              <a:rPr lang="sv-SE" dirty="0" err="1" smtClean="0"/>
              <a:t>would</a:t>
            </a:r>
            <a:r>
              <a:rPr lang="sv-SE" dirty="0" smtClean="0"/>
              <a:t> like to </a:t>
            </a:r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how</a:t>
            </a:r>
            <a:r>
              <a:rPr lang="sv-SE" dirty="0" smtClean="0"/>
              <a:t> it </a:t>
            </a:r>
            <a:r>
              <a:rPr lang="sv-SE" dirty="0" err="1" smtClean="0"/>
              <a:t>could</a:t>
            </a:r>
            <a:r>
              <a:rPr lang="sv-SE" dirty="0" smtClean="0"/>
              <a:t> work for </a:t>
            </a:r>
            <a:r>
              <a:rPr lang="sv-SE" dirty="0" err="1" smtClean="0"/>
              <a:t>us</a:t>
            </a:r>
            <a:endParaRPr lang="sv-SE" dirty="0" smtClean="0"/>
          </a:p>
          <a:p>
            <a:r>
              <a:rPr lang="sv-SE" dirty="0" smtClean="0"/>
              <a:t>I </a:t>
            </a:r>
            <a:r>
              <a:rPr lang="sv-SE" dirty="0" err="1" smtClean="0"/>
              <a:t>understand</a:t>
            </a:r>
            <a:r>
              <a:rPr lang="sv-SE" dirty="0" smtClean="0"/>
              <a:t> the </a:t>
            </a:r>
            <a:r>
              <a:rPr lang="sv-SE" dirty="0" err="1" smtClean="0"/>
              <a:t>principle</a:t>
            </a:r>
            <a:r>
              <a:rPr lang="sv-SE" dirty="0" smtClean="0"/>
              <a:t>, and </a:t>
            </a:r>
            <a:r>
              <a:rPr lang="sv-SE" dirty="0" err="1" smtClean="0"/>
              <a:t>think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how</a:t>
            </a:r>
            <a:r>
              <a:rPr lang="sv-SE" dirty="0" smtClean="0"/>
              <a:t> to </a:t>
            </a:r>
            <a:r>
              <a:rPr lang="sv-SE" dirty="0" err="1" smtClean="0"/>
              <a:t>use</a:t>
            </a:r>
            <a:r>
              <a:rPr lang="sv-SE" dirty="0" smtClean="0"/>
              <a:t> it</a:t>
            </a:r>
            <a:endParaRPr lang="sv-SE" dirty="0" smtClean="0"/>
          </a:p>
          <a:p>
            <a:r>
              <a:rPr lang="sv-SE" dirty="0" smtClean="0"/>
              <a:t>I </a:t>
            </a:r>
            <a:r>
              <a:rPr lang="sv-SE" dirty="0" err="1" smtClean="0"/>
              <a:t>already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it,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would</a:t>
            </a:r>
            <a:r>
              <a:rPr lang="sv-SE" dirty="0" smtClean="0"/>
              <a:t> like to get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out</a:t>
            </a:r>
            <a:r>
              <a:rPr lang="sv-SE" dirty="0" smtClean="0"/>
              <a:t> of it</a:t>
            </a:r>
          </a:p>
          <a:p>
            <a:r>
              <a:rPr lang="sv-SE" dirty="0" smtClean="0"/>
              <a:t>I </a:t>
            </a:r>
            <a:r>
              <a:rPr lang="sv-SE" dirty="0" err="1" smtClean="0"/>
              <a:t>know</a:t>
            </a:r>
            <a:r>
              <a:rPr lang="sv-SE" dirty="0" smtClean="0"/>
              <a:t> it </a:t>
            </a:r>
            <a:r>
              <a:rPr lang="sv-SE" dirty="0" err="1" smtClean="0"/>
              <a:t>fairly</a:t>
            </a:r>
            <a:r>
              <a:rPr lang="sv-SE" dirty="0" smtClean="0"/>
              <a:t> </a:t>
            </a:r>
            <a:r>
              <a:rPr lang="sv-SE" dirty="0" err="1" smtClean="0"/>
              <a:t>well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don’t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it right </a:t>
            </a:r>
            <a:r>
              <a:rPr lang="sv-SE" dirty="0" err="1" smtClean="0"/>
              <a:t>now</a:t>
            </a: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Använder ni ett marketing automation system idag?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Ja, men vi kan tänka oss en bättre lösning.</a:t>
            </a:r>
          </a:p>
          <a:p>
            <a:r>
              <a:rPr lang="sv-SE" dirty="0" smtClean="0"/>
              <a:t>Nej , vi har inte kommit dit ännu</a:t>
            </a:r>
          </a:p>
          <a:p>
            <a:r>
              <a:rPr lang="sv-SE" dirty="0" smtClean="0"/>
              <a:t>Ja, vi använder 			</a:t>
            </a:r>
          </a:p>
          <a:p>
            <a:r>
              <a:rPr lang="sv-SE" dirty="0" smtClean="0"/>
              <a:t>Nej, men vi är intresserade av det.</a:t>
            </a:r>
          </a:p>
          <a:p>
            <a:pPr>
              <a:buNone/>
            </a:pPr>
            <a:endParaRPr lang="sv-SE" dirty="0" smtClean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3563888" y="2852936"/>
            <a:ext cx="18002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7598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Har ni ett CRM system idag?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Nej</a:t>
            </a:r>
          </a:p>
          <a:p>
            <a:r>
              <a:rPr lang="sv-SE" dirty="0" smtClean="0"/>
              <a:t>Ja (</a:t>
            </a:r>
            <a:r>
              <a:rPr lang="sv-SE" dirty="0" err="1" smtClean="0"/>
              <a:t>Dropdown</a:t>
            </a:r>
            <a:r>
              <a:rPr lang="sv-SE" dirty="0" smtClean="0"/>
              <a:t>) </a:t>
            </a:r>
            <a:r>
              <a:rPr lang="sv-SE" dirty="0" err="1" smtClean="0"/>
              <a:t>Salesforce</a:t>
            </a:r>
            <a:r>
              <a:rPr lang="sv-SE" dirty="0" smtClean="0"/>
              <a:t>, </a:t>
            </a:r>
            <a:r>
              <a:rPr lang="sv-SE" dirty="0" err="1" smtClean="0"/>
              <a:t>Superoffice</a:t>
            </a:r>
            <a:r>
              <a:rPr lang="sv-SE" dirty="0" smtClean="0"/>
              <a:t> och andra vanliga</a:t>
            </a:r>
            <a:r>
              <a:rPr lang="en-US" dirty="0" smtClean="0"/>
              <a:t>….</a:t>
            </a:r>
            <a:endParaRPr lang="sv-SE" dirty="0" smtClean="0"/>
          </a:p>
          <a:p>
            <a:r>
              <a:rPr lang="sv-SE" dirty="0" smtClean="0"/>
              <a:t>Annat______________</a:t>
            </a:r>
          </a:p>
          <a:p>
            <a:r>
              <a:rPr lang="sv-SE" dirty="0" smtClean="0"/>
              <a:t>Nej</a:t>
            </a:r>
            <a:r>
              <a:rPr lang="sv-SE" dirty="0"/>
              <a:t>, vi använder bara Excel &amp; </a:t>
            </a:r>
            <a:r>
              <a:rPr lang="sv-SE" dirty="0" smtClean="0"/>
              <a:t>Outlook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29007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 hur hög grad använder ni det (</a:t>
            </a:r>
            <a:r>
              <a:rPr lang="sv-SE" dirty="0" err="1"/>
              <a:t>Dropdown</a:t>
            </a:r>
            <a:r>
              <a:rPr lang="sv-SE" dirty="0"/>
              <a:t>: I hög grad/begränsat/bristfälligt)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9370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Lämna</a:t>
            </a:r>
            <a:r>
              <a:rPr lang="en-US" dirty="0" smtClean="0"/>
              <a:t> </a:t>
            </a:r>
            <a:r>
              <a:rPr lang="en-US" dirty="0" err="1" smtClean="0"/>
              <a:t>dina</a:t>
            </a:r>
            <a:r>
              <a:rPr lang="en-US" dirty="0" smtClean="0"/>
              <a:t> </a:t>
            </a:r>
            <a:r>
              <a:rPr lang="en-US" dirty="0" err="1" smtClean="0"/>
              <a:t>kontaktuppgifter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vi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hjälpa</a:t>
            </a:r>
            <a:r>
              <a:rPr lang="en-US" dirty="0" smtClean="0"/>
              <a:t> dig </a:t>
            </a:r>
            <a:r>
              <a:rPr lang="en-US" dirty="0" smtClean="0">
                <a:sym typeface="Wingdings"/>
              </a:rPr>
              <a:t> (NO SMILEY!!!)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Förnamn</a:t>
            </a:r>
            <a:r>
              <a:rPr lang="en-US" dirty="0" smtClean="0"/>
              <a:t>*</a:t>
            </a:r>
          </a:p>
          <a:p>
            <a:r>
              <a:rPr lang="en-US" dirty="0" err="1" smtClean="0"/>
              <a:t>Efternamn</a:t>
            </a:r>
            <a:endParaRPr lang="en-US" dirty="0" smtClean="0"/>
          </a:p>
          <a:p>
            <a:r>
              <a:rPr lang="en-US" dirty="0" smtClean="0"/>
              <a:t>E-</a:t>
            </a:r>
            <a:r>
              <a:rPr lang="en-US" dirty="0" err="1" smtClean="0"/>
              <a:t>postadress</a:t>
            </a:r>
            <a:r>
              <a:rPr lang="en-US" dirty="0" smtClean="0"/>
              <a:t>*</a:t>
            </a:r>
          </a:p>
          <a:p>
            <a:r>
              <a:rPr lang="en-US" dirty="0" err="1" smtClean="0"/>
              <a:t>Telefon</a:t>
            </a:r>
            <a:r>
              <a:rPr lang="en-US" dirty="0" smtClean="0"/>
              <a:t>*</a:t>
            </a:r>
          </a:p>
          <a:p>
            <a:r>
              <a:rPr lang="en-US" dirty="0" err="1" smtClean="0"/>
              <a:t>Företag</a:t>
            </a:r>
            <a:endParaRPr lang="en-US" dirty="0" smtClean="0"/>
          </a:p>
          <a:p>
            <a:r>
              <a:rPr lang="en-US" dirty="0" err="1" smtClean="0"/>
              <a:t>Befattning</a:t>
            </a:r>
            <a:endParaRPr lang="en-US" dirty="0" smtClean="0"/>
          </a:p>
          <a:p>
            <a:r>
              <a:rPr lang="en-US" dirty="0" smtClean="0"/>
              <a:t>Vegetarian </a:t>
            </a:r>
            <a:r>
              <a:rPr lang="en-US" dirty="0" err="1" smtClean="0"/>
              <a:t>Ja</a:t>
            </a:r>
            <a:r>
              <a:rPr lang="en-US" dirty="0" smtClean="0"/>
              <a:t>/</a:t>
            </a:r>
            <a:r>
              <a:rPr lang="en-US" dirty="0" err="1" smtClean="0"/>
              <a:t>Nej</a:t>
            </a:r>
            <a:r>
              <a:rPr lang="en-US" smtClean="0"/>
              <a:t> </a:t>
            </a:r>
            <a:r>
              <a:rPr lang="en-US" smtClean="0">
                <a:sym typeface="Wingdings"/>
              </a:rPr>
              <a:t> (NOT!!!!)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071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In </a:t>
            </a:r>
            <a:r>
              <a:rPr lang="sv-SE" dirty="0" err="1" smtClean="0"/>
              <a:t>which</a:t>
            </a:r>
            <a:r>
              <a:rPr lang="sv-SE" dirty="0" smtClean="0"/>
              <a:t> Industry </a:t>
            </a:r>
            <a:r>
              <a:rPr lang="sv-SE" dirty="0" err="1" smtClean="0"/>
              <a:t>would</a:t>
            </a:r>
            <a:r>
              <a:rPr lang="sv-SE" dirty="0" smtClean="0"/>
              <a:t> you </a:t>
            </a:r>
            <a:r>
              <a:rPr lang="sv-SE" dirty="0" err="1" smtClean="0"/>
              <a:t>say</a:t>
            </a:r>
            <a:r>
              <a:rPr lang="sv-SE" dirty="0" smtClean="0"/>
              <a:t> you </a:t>
            </a:r>
            <a:r>
              <a:rPr lang="sv-SE" dirty="0" err="1" smtClean="0"/>
              <a:t>primarily</a:t>
            </a:r>
            <a:r>
              <a:rPr lang="sv-SE" dirty="0" smtClean="0"/>
              <a:t> work?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600" dirty="0" smtClean="0"/>
              <a:t>&lt;select size="10" name="industry"&gt;</a:t>
            </a:r>
          </a:p>
          <a:p>
            <a:pPr>
              <a:buNone/>
            </a:pPr>
            <a:r>
              <a:rPr lang="en-US" sz="600" dirty="0" smtClean="0"/>
              <a:t>  			</a:t>
            </a:r>
          </a:p>
          <a:p>
            <a:pPr>
              <a:buNone/>
            </a:pPr>
            <a:r>
              <a:rPr lang="en-US" sz="600" dirty="0" smtClean="0"/>
              <a:t>		&lt;option value="a:agriculture, forestry and fishing"&gt;A: Agriculture, forestry and fishing&lt;/option&gt;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value="b:mining and quarrying"&gt;B: Mining and quarrying&lt;/option&gt;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value="c:manufacturing"&gt;C: Manufacturing&lt;/option&gt;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value="d:electricity, gas, steam and air conditioning supply"&gt;D: Electricity, gas, steam and air conditioning supply&lt;/option&gt;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value="e:water supply, sewerage, waste management and remediation activities"&gt;E: Water supply, sewerage, waste management and remediation activities&lt;/option&gt;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value="f:construction"&gt;F: Construction&lt;/option&gt;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value="g:wholesale or retail trade or repair and maintenance"&gt;G: Wholesale or retail trade or repair and maintenance&lt;/option&gt;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value="h:transportation and storage"&gt;H: Transportation and storage&lt;/option&gt;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value="i:accommodation and food service activities"&gt;I: Accommodation and food service activities&lt;/option&gt;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value="j:information and communication"&gt;J: Information and communication&lt;/option&gt;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value="k:financial and insurance activities"&gt;K: Financial and insurance activities&lt;/option&gt;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value="l:real estate activities"&gt;L: Real estate activities&lt;/option&gt;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value="m:professional, scientific and technical activities"&gt;M: Professional, scientific and technical activities&lt;/option&gt;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value="n:administrative and support service activities"&gt;N: Administrative and support service activities&lt;/option&gt;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value="o:public administration and </a:t>
            </a:r>
            <a:r>
              <a:rPr lang="en-US" sz="600" dirty="0" err="1" smtClean="0"/>
              <a:t>defence</a:t>
            </a:r>
            <a:r>
              <a:rPr lang="en-US" sz="600" dirty="0" smtClean="0"/>
              <a:t>, compulsory social security"&gt;O: Public administration and </a:t>
            </a:r>
            <a:r>
              <a:rPr lang="en-US" sz="600" dirty="0" err="1" smtClean="0"/>
              <a:t>defence</a:t>
            </a:r>
            <a:r>
              <a:rPr lang="en-US" sz="600" dirty="0" smtClean="0"/>
              <a:t>, compulsory social security&lt;/option&gt;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value="p:education"&gt;P: Education&lt;/option&gt;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value="q:human health and social work activities"&gt;Q: Human health and social work activities&lt;/option&gt;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value="r:arts, entertainment and recreation"&gt;R: Arts, entertainment and recreation&lt;/option&gt;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value="s:other service activities"&gt;S: Other service activities&lt;/option&gt;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value="t:activities of households as employers, undifferentiated goods- and services-producing activities of households for own use"&gt;T: Activities of households as employers, undifferentiated goods- and services-producing activities of households for own use&lt;/option&gt;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value="u:activities of extraterritorial </a:t>
            </a:r>
            <a:r>
              <a:rPr lang="en-US" sz="600" dirty="0" err="1" smtClean="0"/>
              <a:t>organisations</a:t>
            </a:r>
            <a:r>
              <a:rPr lang="en-US" sz="600" dirty="0" smtClean="0"/>
              <a:t> and bodies"&gt;U: Activities of extraterritorial </a:t>
            </a:r>
            <a:r>
              <a:rPr lang="en-US" sz="600" dirty="0" err="1" smtClean="0"/>
              <a:t>organisations</a:t>
            </a:r>
            <a:r>
              <a:rPr lang="en-US" sz="600" dirty="0" smtClean="0"/>
              <a:t> and bodies, foreign </a:t>
            </a:r>
            <a:r>
              <a:rPr lang="en-US" sz="600" dirty="0" err="1" smtClean="0"/>
              <a:t>embassys</a:t>
            </a:r>
            <a:r>
              <a:rPr lang="en-US" sz="600" dirty="0" smtClean="0"/>
              <a:t> etc&lt;/option&gt;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&lt;/select&gt;</a:t>
            </a:r>
            <a:endParaRPr lang="sv-SE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Hur arbetar ni med försäljning idag?</a:t>
            </a:r>
            <a:br>
              <a:rPr lang="sv-SE" dirty="0" smtClean="0"/>
            </a:br>
            <a:r>
              <a:rPr lang="sv-SE" dirty="0" smtClean="0"/>
              <a:t>(Fleralternativs svar)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Mötesbokning</a:t>
            </a:r>
          </a:p>
          <a:p>
            <a:r>
              <a:rPr lang="sv-SE" dirty="0" smtClean="0"/>
              <a:t>Telefonförsäljning</a:t>
            </a:r>
          </a:p>
          <a:p>
            <a:r>
              <a:rPr lang="sv-SE" dirty="0" smtClean="0"/>
              <a:t>Fältsäljare</a:t>
            </a:r>
          </a:p>
          <a:p>
            <a:r>
              <a:rPr lang="sv-SE" dirty="0" smtClean="0"/>
              <a:t>Canvasförsäljning</a:t>
            </a:r>
          </a:p>
          <a:p>
            <a:r>
              <a:rPr lang="sv-SE" dirty="0" err="1" smtClean="0"/>
              <a:t>Återförsäljare/Agenter/Affiliates</a:t>
            </a:r>
            <a:endParaRPr lang="sv-SE" dirty="0" smtClean="0"/>
          </a:p>
          <a:p>
            <a:r>
              <a:rPr lang="sv-SE" dirty="0" smtClean="0"/>
              <a:t>Mässor</a:t>
            </a:r>
          </a:p>
          <a:p>
            <a:r>
              <a:rPr lang="sv-SE" dirty="0" smtClean="0"/>
              <a:t>E-handel/Direktmarknadsföring</a:t>
            </a:r>
          </a:p>
          <a:p>
            <a:r>
              <a:rPr lang="sv-SE" dirty="0" err="1" smtClean="0"/>
              <a:t>Butik/Varuhus/Showroom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xmlns="" val="10050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Hur många säljare har ni? (prim)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v-SE" dirty="0" smtClean="0"/>
          </a:p>
          <a:p>
            <a:pPr>
              <a:buFontTx/>
              <a:buChar char="-"/>
            </a:pPr>
            <a:r>
              <a:rPr lang="sv-SE" dirty="0" smtClean="0"/>
              <a:t>Inga, vi säljer företrädesvis on-line</a:t>
            </a:r>
          </a:p>
          <a:p>
            <a:pPr>
              <a:buFontTx/>
              <a:buChar char="-"/>
            </a:pPr>
            <a:r>
              <a:rPr lang="sv-SE" dirty="0" smtClean="0"/>
              <a:t>Alla förväntas sälja</a:t>
            </a:r>
          </a:p>
          <a:p>
            <a:pPr>
              <a:buFontTx/>
              <a:buChar char="-"/>
            </a:pPr>
            <a:r>
              <a:rPr lang="sv-SE" dirty="0" smtClean="0"/>
              <a:t>Jag jobbar ensam</a:t>
            </a:r>
          </a:p>
          <a:p>
            <a:pPr>
              <a:buFontTx/>
              <a:buChar char="-"/>
            </a:pPr>
            <a:r>
              <a:rPr lang="sv-SE" dirty="0" smtClean="0"/>
              <a:t>Vi är få (2-5) som jobbar med marknadsföring &amp; försäljning</a:t>
            </a:r>
          </a:p>
          <a:p>
            <a:pPr>
              <a:buFontTx/>
              <a:buChar char="-"/>
            </a:pPr>
            <a:r>
              <a:rPr lang="sv-SE" dirty="0" smtClean="0"/>
              <a:t>Vi har en större marknad &amp; säljavdelning.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25301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säljer ni främst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Konsulttimmar</a:t>
            </a:r>
          </a:p>
          <a:p>
            <a:r>
              <a:rPr lang="sv-SE" dirty="0" smtClean="0"/>
              <a:t>Enkla produkter</a:t>
            </a:r>
          </a:p>
          <a:p>
            <a:r>
              <a:rPr lang="sv-SE" dirty="0" smtClean="0"/>
              <a:t>Strategiska / komplexa produkter</a:t>
            </a:r>
          </a:p>
          <a:p>
            <a:r>
              <a:rPr lang="sv-SE" dirty="0" smtClean="0"/>
              <a:t>Tjänster</a:t>
            </a:r>
          </a:p>
          <a:p>
            <a:r>
              <a:rPr lang="sv-SE" dirty="0" smtClean="0"/>
              <a:t>Både produkter och tjänster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Hur arbetar ni med marknadsföring idag?</a:t>
            </a:r>
            <a:br>
              <a:rPr lang="sv-SE" dirty="0" smtClean="0"/>
            </a:br>
            <a:r>
              <a:rPr lang="sv-SE" dirty="0" smtClean="0"/>
              <a:t>(Fleralternativs svar)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v-SE" dirty="0" smtClean="0"/>
              <a:t>Direktreklam (fysiska utskick)</a:t>
            </a:r>
          </a:p>
          <a:p>
            <a:r>
              <a:rPr lang="sv-SE" dirty="0" smtClean="0"/>
              <a:t>Mässdeltagande</a:t>
            </a:r>
          </a:p>
          <a:p>
            <a:r>
              <a:rPr lang="sv-SE" dirty="0" smtClean="0"/>
              <a:t>E-postmarknadsföring</a:t>
            </a:r>
          </a:p>
          <a:p>
            <a:r>
              <a:rPr lang="sv-SE" dirty="0" smtClean="0"/>
              <a:t>Telemarketing</a:t>
            </a:r>
          </a:p>
          <a:p>
            <a:r>
              <a:rPr lang="sv-SE" dirty="0" smtClean="0"/>
              <a:t>Webbannonser</a:t>
            </a:r>
          </a:p>
          <a:p>
            <a:r>
              <a:rPr lang="sv-SE" dirty="0" smtClean="0"/>
              <a:t>Tidningsannonser i branschtidningar</a:t>
            </a:r>
          </a:p>
          <a:p>
            <a:r>
              <a:rPr lang="sv-SE" dirty="0" smtClean="0"/>
              <a:t>Tidningsannonser i dagspress</a:t>
            </a:r>
          </a:p>
          <a:p>
            <a:r>
              <a:rPr lang="sv-SE" dirty="0" smtClean="0"/>
              <a:t>SEO</a:t>
            </a:r>
          </a:p>
          <a:p>
            <a:r>
              <a:rPr lang="sv-SE" dirty="0" smtClean="0"/>
              <a:t>PR</a:t>
            </a:r>
          </a:p>
          <a:p>
            <a:r>
              <a:rPr lang="sv-SE" dirty="0" smtClean="0"/>
              <a:t>Blogg, </a:t>
            </a:r>
            <a:r>
              <a:rPr lang="sv-SE" dirty="0" err="1" smtClean="0"/>
              <a:t>Content</a:t>
            </a:r>
            <a:r>
              <a:rPr lang="sv-SE" dirty="0" smtClean="0"/>
              <a:t> Marketing </a:t>
            </a:r>
          </a:p>
          <a:p>
            <a:r>
              <a:rPr lang="sv-SE" dirty="0" smtClean="0"/>
              <a:t>Aktiv i Sociala Medier (</a:t>
            </a:r>
            <a:r>
              <a:rPr lang="sv-SE" dirty="0" err="1" smtClean="0"/>
              <a:t>Facebook</a:t>
            </a:r>
            <a:r>
              <a:rPr lang="sv-SE" dirty="0" smtClean="0"/>
              <a:t>, Twitter, </a:t>
            </a:r>
            <a:r>
              <a:rPr lang="sv-SE" dirty="0" err="1" smtClean="0"/>
              <a:t>Linkedin</a:t>
            </a:r>
            <a:r>
              <a:rPr lang="sv-SE" dirty="0" smtClean="0"/>
              <a:t> </a:t>
            </a:r>
            <a:r>
              <a:rPr lang="sv-SE" dirty="0" err="1" smtClean="0"/>
              <a:t>etc</a:t>
            </a:r>
            <a:r>
              <a:rPr lang="sv-SE" dirty="0" smtClean="0"/>
              <a:t>)</a:t>
            </a:r>
          </a:p>
          <a:p>
            <a:r>
              <a:rPr lang="sv-SE" dirty="0" smtClean="0"/>
              <a:t>SEM (Betald annonsering via Google) </a:t>
            </a:r>
          </a:p>
          <a:p>
            <a:r>
              <a:rPr lang="sv-SE" dirty="0" smtClean="0"/>
              <a:t>Betald annonsering mot sociala medier (</a:t>
            </a:r>
            <a:r>
              <a:rPr lang="sv-SE" dirty="0" err="1" smtClean="0"/>
              <a:t>Facebook</a:t>
            </a:r>
            <a:r>
              <a:rPr lang="sv-SE" dirty="0" smtClean="0"/>
              <a:t>, </a:t>
            </a:r>
            <a:r>
              <a:rPr lang="sv-SE" dirty="0" err="1" smtClean="0"/>
              <a:t>Linkedin</a:t>
            </a:r>
            <a:r>
              <a:rPr lang="sv-SE" dirty="0" smtClean="0"/>
              <a:t> </a:t>
            </a:r>
            <a:r>
              <a:rPr lang="sv-SE" dirty="0" err="1" smtClean="0"/>
              <a:t>etc</a:t>
            </a:r>
            <a:r>
              <a:rPr lang="sv-SE" dirty="0" smtClean="0"/>
              <a:t>)</a:t>
            </a:r>
          </a:p>
          <a:p>
            <a:r>
              <a:rPr lang="sv-SE" dirty="0" smtClean="0"/>
              <a:t>Tv/Radio </a:t>
            </a:r>
          </a:p>
          <a:p>
            <a:r>
              <a:rPr lang="sv-SE" dirty="0" smtClean="0"/>
              <a:t>Annat: _________________</a:t>
            </a:r>
          </a:p>
        </p:txBody>
      </p:sp>
    </p:spTree>
    <p:extLst>
      <p:ext uri="{BB962C8B-B14F-4D97-AF65-F5344CB8AC3E}">
        <p14:creationId xmlns:p14="http://schemas.microsoft.com/office/powerpoint/2010/main" xmlns="" val="1005023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Vad använder ni av: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Direktreklam (fysiska utskick) &lt;ökar/minskar&gt;</a:t>
            </a:r>
          </a:p>
          <a:p>
            <a:r>
              <a:rPr lang="sv-SE" dirty="0" smtClean="0"/>
              <a:t>Mässdeltagande &lt;ökar/minskar&gt;</a:t>
            </a:r>
          </a:p>
          <a:p>
            <a:r>
              <a:rPr lang="sv-SE" dirty="0" smtClean="0"/>
              <a:t>E-postmarknadsföring &lt;ökar/minskar&gt;</a:t>
            </a:r>
          </a:p>
          <a:p>
            <a:r>
              <a:rPr lang="sv-SE" dirty="0" smtClean="0"/>
              <a:t>Telemarketing &lt;ökar/minskar&gt;</a:t>
            </a:r>
          </a:p>
          <a:p>
            <a:r>
              <a:rPr lang="sv-SE" dirty="0" smtClean="0"/>
              <a:t>SEM (Betald annonsering via Google) &lt;ökar/minskar&gt;</a:t>
            </a:r>
          </a:p>
        </p:txBody>
      </p:sp>
    </p:spTree>
    <p:extLst>
      <p:ext uri="{BB962C8B-B14F-4D97-AF65-F5344CB8AC3E}">
        <p14:creationId xmlns:p14="http://schemas.microsoft.com/office/powerpoint/2010/main" xmlns="" val="10050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Vad är viktigast i anslutning till kundanskaffningen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 smtClean="0"/>
              <a:t>Hitta nya </a:t>
            </a:r>
            <a:r>
              <a:rPr lang="sv-SE" dirty="0" err="1" smtClean="0"/>
              <a:t>leads</a:t>
            </a:r>
            <a:endParaRPr lang="sv-SE" dirty="0" smtClean="0"/>
          </a:p>
          <a:p>
            <a:r>
              <a:rPr lang="sv-SE" dirty="0" smtClean="0"/>
              <a:t>Få varmare, bättre säljkvalificerade </a:t>
            </a:r>
            <a:r>
              <a:rPr lang="sv-SE" dirty="0" err="1" smtClean="0"/>
              <a:t>leads</a:t>
            </a:r>
            <a:endParaRPr lang="sv-SE" dirty="0" smtClean="0"/>
          </a:p>
          <a:p>
            <a:r>
              <a:rPr lang="sv-SE" dirty="0" smtClean="0"/>
              <a:t>Följa upp fler befintliga </a:t>
            </a:r>
            <a:r>
              <a:rPr lang="sv-SE" dirty="0" err="1" smtClean="0"/>
              <a:t>leads</a:t>
            </a:r>
            <a:r>
              <a:rPr lang="sv-SE" dirty="0" smtClean="0"/>
              <a:t> och kunder</a:t>
            </a:r>
          </a:p>
          <a:p>
            <a:endParaRPr lang="sv-SE" dirty="0" smtClean="0"/>
          </a:p>
          <a:p>
            <a:r>
              <a:rPr lang="sv-SE" dirty="0" smtClean="0"/>
              <a:t>Konvertera fler webbesökare till </a:t>
            </a:r>
            <a:r>
              <a:rPr lang="sv-SE" dirty="0" err="1" smtClean="0"/>
              <a:t>leads</a:t>
            </a:r>
            <a:endParaRPr lang="sv-SE" dirty="0" smtClean="0"/>
          </a:p>
          <a:p>
            <a:r>
              <a:rPr lang="sv-SE" dirty="0" smtClean="0"/>
              <a:t>Minska prospekteringstiden för sälj</a:t>
            </a:r>
          </a:p>
          <a:p>
            <a:endParaRPr lang="sv-SE" dirty="0" smtClean="0"/>
          </a:p>
          <a:p>
            <a:r>
              <a:rPr lang="sv-SE" dirty="0" smtClean="0"/>
              <a:t>Få bättre koll på kunders besluts/köpprocess</a:t>
            </a:r>
          </a:p>
          <a:p>
            <a:endParaRPr lang="sv-SE" dirty="0" smtClean="0"/>
          </a:p>
          <a:p>
            <a:r>
              <a:rPr lang="sv-SE" dirty="0" smtClean="0"/>
              <a:t>Hur du får fler webbesökare till lägre kostnad</a:t>
            </a:r>
          </a:p>
          <a:p>
            <a:endParaRPr lang="sv-SE" dirty="0" smtClean="0"/>
          </a:p>
          <a:p>
            <a:r>
              <a:rPr lang="sv-SE" dirty="0" smtClean="0"/>
              <a:t>Hur du kan genomföra fler </a:t>
            </a:r>
            <a:r>
              <a:rPr lang="sv-SE" dirty="0" err="1" smtClean="0"/>
              <a:t>leads</a:t>
            </a:r>
            <a:r>
              <a:rPr lang="sv-SE" dirty="0" smtClean="0"/>
              <a:t>-skapande marknadsinitiativ, trots ont om tid &amp; resurser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651</Words>
  <Application>Microsoft Office PowerPoint</Application>
  <PresentationFormat>On-screen Show (4:3)</PresentationFormat>
  <Paragraphs>175</Paragraphs>
  <Slides>23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Office-tema</vt:lpstr>
      <vt:lpstr>Are you primarily targetting</vt:lpstr>
      <vt:lpstr>How well do you know Marketing Automation</vt:lpstr>
      <vt:lpstr>In which Industry would you say you primarily work?</vt:lpstr>
      <vt:lpstr>Hur arbetar ni med försäljning idag? (Fleralternativs svar)</vt:lpstr>
      <vt:lpstr>Hur många säljare har ni? (prim)</vt:lpstr>
      <vt:lpstr>Vad säljer ni främst</vt:lpstr>
      <vt:lpstr>Hur arbetar ni med marknadsföring idag? (Fleralternativs svar)</vt:lpstr>
      <vt:lpstr>Vad använder ni av:</vt:lpstr>
      <vt:lpstr>Vad är viktigast i anslutning till kundanskaffningen</vt:lpstr>
      <vt:lpstr>Vad stämmer bäst överens med ert sätt att arbeta idag?</vt:lpstr>
      <vt:lpstr>Vilka är era kunder</vt:lpstr>
      <vt:lpstr>Vad är viktigast av följande:</vt:lpstr>
      <vt:lpstr>Har ni en IP-tracker lösning?</vt:lpstr>
      <vt:lpstr>Fyll i er kundanskaffningskostnad</vt:lpstr>
      <vt:lpstr>(Om B2B) Vem är din primära köpare?</vt:lpstr>
      <vt:lpstr>Ungefär hur många nya kunder fick ni föregående år?</vt:lpstr>
      <vt:lpstr>Vad omsätter en ny kund i snitt under kundens tid hos er.</vt:lpstr>
      <vt:lpstr>Skickar ni nyhetsbrev via e-post idag?</vt:lpstr>
      <vt:lpstr>Vilket nyhetsbrevsystem använder ni?</vt:lpstr>
      <vt:lpstr>Använder ni ett marketing automation system idag?</vt:lpstr>
      <vt:lpstr>Har ni ett CRM system idag?</vt:lpstr>
      <vt:lpstr>CRM system</vt:lpstr>
      <vt:lpstr>Lämna dina kontaktuppgifter så att vi kan hjälpa dig  (NO SMILEY!!!)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Vill du sälja mer?</dc:title>
  <dc:creator>Arian C R</dc:creator>
  <cp:lastModifiedBy>cadmus</cp:lastModifiedBy>
  <cp:revision>20</cp:revision>
  <dcterms:created xsi:type="dcterms:W3CDTF">2014-11-02T16:11:19Z</dcterms:created>
  <dcterms:modified xsi:type="dcterms:W3CDTF">2014-11-18T01:20:18Z</dcterms:modified>
</cp:coreProperties>
</file>