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48" r:id="rId1"/>
  </p:sldMasterIdLst>
  <p:notesMasterIdLst>
    <p:notesMasterId r:id="rId20"/>
  </p:notesMasterIdLst>
  <p:handoutMasterIdLst>
    <p:handoutMasterId r:id="rId21"/>
  </p:handoutMasterIdLst>
  <p:sldIdLst>
    <p:sldId id="259" r:id="rId2"/>
    <p:sldId id="285" r:id="rId3"/>
    <p:sldId id="286" r:id="rId4"/>
    <p:sldId id="287" r:id="rId5"/>
    <p:sldId id="288" r:id="rId6"/>
    <p:sldId id="289" r:id="rId7"/>
    <p:sldId id="291" r:id="rId8"/>
    <p:sldId id="290" r:id="rId9"/>
    <p:sldId id="292" r:id="rId10"/>
    <p:sldId id="295" r:id="rId11"/>
    <p:sldId id="293" r:id="rId12"/>
    <p:sldId id="296" r:id="rId13"/>
    <p:sldId id="294" r:id="rId14"/>
    <p:sldId id="297" r:id="rId15"/>
    <p:sldId id="298" r:id="rId16"/>
    <p:sldId id="299" r:id="rId17"/>
    <p:sldId id="300" r:id="rId18"/>
    <p:sldId id="301" r:id="rId19"/>
  </p:sldIdLst>
  <p:sldSz cx="24384000" cy="13716000"/>
  <p:notesSz cx="6858000" cy="9144000"/>
  <p:defaultTextStyle>
    <a:defPPr>
      <a:defRPr lang="en-US"/>
    </a:defPPr>
    <a:lvl1pPr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1pPr>
    <a:lvl2pPr marL="457200" indent="-2286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2pPr>
    <a:lvl3pPr marL="914400" indent="-4572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3pPr>
    <a:lvl4pPr marL="1371600" indent="-6858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4pPr>
    <a:lvl5pPr marL="1828800" indent="-9144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5pPr>
    <a:lvl6pPr marL="2286000" algn="l" defTabSz="914400" rtl="0" eaLnBrk="1" latinLnBrk="0" hangingPunct="1">
      <a:defRPr sz="2000" kern="1200">
        <a:solidFill>
          <a:srgbClr val="74808C"/>
        </a:solidFill>
        <a:latin typeface="Poppins" charset="0"/>
        <a:ea typeface="Poppins" charset="0"/>
        <a:cs typeface="Poppins" charset="0"/>
        <a:sym typeface="Poppins" charset="0"/>
      </a:defRPr>
    </a:lvl6pPr>
    <a:lvl7pPr marL="2743200" algn="l" defTabSz="914400" rtl="0" eaLnBrk="1" latinLnBrk="0" hangingPunct="1">
      <a:defRPr sz="2000" kern="1200">
        <a:solidFill>
          <a:srgbClr val="74808C"/>
        </a:solidFill>
        <a:latin typeface="Poppins" charset="0"/>
        <a:ea typeface="Poppins" charset="0"/>
        <a:cs typeface="Poppins" charset="0"/>
        <a:sym typeface="Poppins" charset="0"/>
      </a:defRPr>
    </a:lvl7pPr>
    <a:lvl8pPr marL="3200400" algn="l" defTabSz="914400" rtl="0" eaLnBrk="1" latinLnBrk="0" hangingPunct="1">
      <a:defRPr sz="2000" kern="1200">
        <a:solidFill>
          <a:srgbClr val="74808C"/>
        </a:solidFill>
        <a:latin typeface="Poppins" charset="0"/>
        <a:ea typeface="Poppins" charset="0"/>
        <a:cs typeface="Poppins" charset="0"/>
        <a:sym typeface="Poppins" charset="0"/>
      </a:defRPr>
    </a:lvl8pPr>
    <a:lvl9pPr marL="3657600" algn="l" defTabSz="914400" rtl="0" eaLnBrk="1" latinLnBrk="0" hangingPunct="1">
      <a:defRPr sz="2000" kern="1200">
        <a:solidFill>
          <a:srgbClr val="74808C"/>
        </a:solidFill>
        <a:latin typeface="Poppins" charset="0"/>
        <a:ea typeface="Poppins" charset="0"/>
        <a:cs typeface="Poppins" charset="0"/>
        <a:sym typeface="Poppins" charset="0"/>
      </a:defRPr>
    </a:lvl9pPr>
  </p:defaultTextStyle>
  <p:extLst>
    <p:ext uri="{521415D9-36F7-43E2-AB2F-B90AF26B5E84}">
      <p14:sectionLst xmlns:p14="http://schemas.microsoft.com/office/powerpoint/2010/main">
        <p14:section name="Introduction" id="{6762D1A4-BFF6-4C35-8821-DF5AA650A50E}">
          <p14:sldIdLst>
            <p14:sldId id="259"/>
          </p14:sldIdLst>
        </p14:section>
        <p14:section name="Avant tout : pourquoi ?" id="{2747322D-B55C-4E01-8E72-4323896C78FD}">
          <p14:sldIdLst>
            <p14:sldId id="285"/>
            <p14:sldId id="286"/>
          </p14:sldIdLst>
        </p14:section>
        <p14:section name="Partager et recevoir" id="{38308C3B-310C-47B9-9F06-CAD67DFF02D4}">
          <p14:sldIdLst>
            <p14:sldId id="287"/>
            <p14:sldId id="288"/>
            <p14:sldId id="289"/>
          </p14:sldIdLst>
        </p14:section>
        <p14:section name="GitHub : conçu pour vous et les autres" id="{FC03044B-F935-44F7-8761-7CB2EC8EE803}">
          <p14:sldIdLst>
            <p14:sldId id="291"/>
            <p14:sldId id="290"/>
            <p14:sldId id="292"/>
          </p14:sldIdLst>
        </p14:section>
        <p14:section name="Faites les bons choix" id="{975B30C4-92C1-4EE8-9331-6E6C36B34C0A}">
          <p14:sldIdLst>
            <p14:sldId id="295"/>
            <p14:sldId id="293"/>
            <p14:sldId id="296"/>
            <p14:sldId id="294"/>
          </p14:sldIdLst>
        </p14:section>
        <p14:section name="GitHub : savoir l'utiliser" id="{21D8ECDD-426E-4577-B5F0-D771C5667DAB}">
          <p14:sldIdLst>
            <p14:sldId id="297"/>
            <p14:sldId id="298"/>
            <p14:sldId id="299"/>
          </p14:sldIdLst>
        </p14:section>
        <p14:section name="Démonstration" id="{A270AAED-5725-40F6-B2AD-9E8F3516D4D9}">
          <p14:sldIdLst>
            <p14:sldId id="300"/>
          </p14:sldIdLst>
        </p14:section>
        <p14:section name="Remerciements" id="{6C91029C-11BE-4C97-A1B4-AA7DA28F73C0}">
          <p14:sldIdLst>
            <p14:sldId id="301"/>
          </p14:sldIdLst>
        </p14:section>
      </p14:sectionLst>
    </p:ext>
    <p:ext uri="{EFAFB233-063F-42B5-8137-9DF3F51BA10A}">
      <p15:sldGuideLst xmlns:p15="http://schemas.microsoft.com/office/powerpoint/2012/main">
        <p15:guide id="1" pos="740">
          <p15:clr>
            <a:srgbClr val="A4A3A4"/>
          </p15:clr>
        </p15:guide>
        <p15:guide id="2" orient="horz" pos="691">
          <p15:clr>
            <a:srgbClr val="A4A3A4"/>
          </p15:clr>
        </p15:guide>
        <p15:guide id="3" orient="horz" pos="7903" userDrawn="1">
          <p15:clr>
            <a:srgbClr val="A4A3A4"/>
          </p15:clr>
        </p15:guide>
        <p15:guide id="4" pos="14620">
          <p15:clr>
            <a:srgbClr val="A4A3A4"/>
          </p15:clr>
        </p15:guide>
        <p15:guide id="5"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BD1"/>
    <a:srgbClr val="FFFFFF"/>
    <a:srgbClr val="E0225C"/>
    <a:srgbClr val="F0F4F7"/>
    <a:srgbClr val="292829"/>
    <a:srgbClr val="416FFE"/>
    <a:srgbClr val="000000"/>
    <a:srgbClr val="7E7C80"/>
    <a:srgbClr val="878588"/>
    <a:srgbClr val="F74B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7" autoAdjust="0"/>
    <p:restoredTop sz="92949" autoAdjust="0"/>
  </p:normalViewPr>
  <p:slideViewPr>
    <p:cSldViewPr showGuides="1">
      <p:cViewPr varScale="1">
        <p:scale>
          <a:sx n="50" d="100"/>
          <a:sy n="50" d="100"/>
        </p:scale>
        <p:origin x="84" y="216"/>
      </p:cViewPr>
      <p:guideLst>
        <p:guide pos="740"/>
        <p:guide orient="horz" pos="691"/>
        <p:guide orient="horz" pos="7903"/>
        <p:guide pos="14620"/>
        <p:guide pos="7680"/>
      </p:guideLst>
    </p:cSldViewPr>
  </p:slideViewPr>
  <p:outlineViewPr>
    <p:cViewPr>
      <p:scale>
        <a:sx n="33" d="100"/>
        <a:sy n="33" d="100"/>
      </p:scale>
      <p:origin x="0" y="-3396"/>
    </p:cViewPr>
  </p:outlineViewPr>
  <p:notesTextViewPr>
    <p:cViewPr>
      <p:scale>
        <a:sx n="1" d="1"/>
        <a:sy n="1" d="1"/>
      </p:scale>
      <p:origin x="0" y="0"/>
    </p:cViewPr>
  </p:notesTextViewPr>
  <p:sorterViewPr>
    <p:cViewPr>
      <p:scale>
        <a:sx n="73" d="100"/>
        <a:sy n="7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a:defRPr sz="1200"/>
            </a:lvl1pPr>
          </a:lstStyle>
          <a:p>
            <a:endParaRPr lang="en-US"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a:defRPr sz="1200"/>
            </a:lvl1pPr>
          </a:lstStyle>
          <a:p>
            <a:fld id="{7C28E385-EB9C-564E-9211-E232FEF8F4E8}" type="datetimeFigureOut">
              <a:rPr lang="en-US" altLang="en-US"/>
              <a:pPr/>
              <a:t>11/27/2019</a:t>
            </a:fld>
            <a:endParaRPr lang="en-US"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a:defRPr sz="1200"/>
            </a:lvl1pPr>
          </a:lstStyle>
          <a:p>
            <a:endParaRPr lang="en-US"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a:defRPr sz="1200"/>
            </a:lvl1pPr>
          </a:lstStyle>
          <a:p>
            <a:fld id="{E826F3B1-BF39-5742-BB1D-197BBAEAA9B1}" type="slidenum">
              <a:rPr lang="en-US" altLang="en-US"/>
              <a:pPr/>
              <a:t>‹N°›</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4098"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x-none" altLang="x-none" noProof="0">
                <a:sym typeface="Helvetica Neue" charset="0"/>
              </a:rPr>
              <a:t>Click to edit Master text styles</a:t>
            </a:r>
          </a:p>
          <a:p>
            <a:pPr lvl="1"/>
            <a:r>
              <a:rPr lang="x-none" altLang="x-none" noProof="0">
                <a:sym typeface="Helvetica Neue" charset="0"/>
              </a:rPr>
              <a:t>Second level</a:t>
            </a:r>
          </a:p>
          <a:p>
            <a:pPr lvl="2"/>
            <a:r>
              <a:rPr lang="x-none" altLang="x-none" noProof="0">
                <a:sym typeface="Helvetica Neue" charset="0"/>
              </a:rPr>
              <a:t>Third level</a:t>
            </a:r>
          </a:p>
          <a:p>
            <a:pPr lvl="3"/>
            <a:r>
              <a:rPr lang="x-none" altLang="x-none" noProof="0">
                <a:sym typeface="Helvetica Neue" charset="0"/>
              </a:rPr>
              <a:t>Fourth level</a:t>
            </a:r>
          </a:p>
          <a:p>
            <a:pPr lvl="4"/>
            <a:r>
              <a:rPr lang="x-none" altLang="x-none" noProof="0">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Contexte dans la forme d’une User Story : Guillaume est un développeur passionné autant dans son travail que ses études. Lors d’un projet pour l’école, il a décidé de le reproduire dans un langage différent pour s’entraîner sur celui-ci. Bien que ce langage ne soit plus utilisé aujourd’hui, du moins pas activement, il décide de le mettre en Open-Source sur GitHub afin d’exposer son travail. Quelques jours plus tard, une grande surprise : le dépôt GitHub a été relayé par des passionnés de ce langage. Pourtant aucune publicité n’a été faite. Le réseau et le hasard on fait le travail à sa place. Tout cela partait UNIQUEMENT d’une simple idée : refaire un projet de l’école et le partager pour le plaisir de l’énorme communauté de GitHub.</a:t>
            </a:r>
          </a:p>
        </p:txBody>
      </p:sp>
    </p:spTree>
    <p:extLst>
      <p:ext uri="{BB962C8B-B14F-4D97-AF65-F5344CB8AC3E}">
        <p14:creationId xmlns:p14="http://schemas.microsoft.com/office/powerpoint/2010/main" val="2524981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74521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79350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459580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558255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Reprenons une User Story, cette fois-ci avec Lady Stéphanie. Développeuse en herbe, elle a produit un module Node JS permettant de faire des additions et des multiplications. Très simple mais malgré tout utile. De plus, elle est en recherche de stage dans le cadre de son école. Elle juge utile de partager ses projets personnels afin de compléter sa vitrine auprès des recruteurs. Mais maintenant, que faire et comment faire pour publier son projet ? Quelles sont les bonnes manières (s’il y en a) ?</a:t>
            </a:r>
          </a:p>
        </p:txBody>
      </p:sp>
    </p:spTree>
    <p:extLst>
      <p:ext uri="{BB962C8B-B14F-4D97-AF65-F5344CB8AC3E}">
        <p14:creationId xmlns:p14="http://schemas.microsoft.com/office/powerpoint/2010/main" val="384129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641577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06780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896414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844846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34847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1713" y="1729334"/>
            <a:ext cx="19504148" cy="2178050"/>
          </a:xfrm>
        </p:spPr>
        <p:txBody>
          <a:bodyPr/>
          <a:lstStyle>
            <a:lvl1pPr>
              <a:lnSpc>
                <a:spcPct val="100000"/>
              </a:lnSpc>
              <a:defRPr b="1" i="0">
                <a:solidFill>
                  <a:schemeClr val="bg1"/>
                </a:solidFill>
                <a:latin typeface="Montserrat Semi" charset="0"/>
                <a:ea typeface="Montserrat Semi" charset="0"/>
                <a:cs typeface="Montserrat Semi" charset="0"/>
              </a:defRPr>
            </a:lvl1pPr>
          </a:lstStyle>
          <a:p>
            <a:r>
              <a:rPr lang="en-US"/>
              <a:t>Click to edit Master title style</a:t>
            </a:r>
          </a:p>
        </p:txBody>
      </p:sp>
      <p:sp>
        <p:nvSpPr>
          <p:cNvPr id="3" name="Content Placeholder 2"/>
          <p:cNvSpPr>
            <a:spLocks noGrp="1"/>
          </p:cNvSpPr>
          <p:nvPr>
            <p:ph idx="1"/>
          </p:nvPr>
        </p:nvSpPr>
        <p:spPr>
          <a:xfrm>
            <a:off x="2271713" y="4121696"/>
            <a:ext cx="20477162" cy="7019925"/>
          </a:xfrm>
        </p:spPr>
        <p:txBody>
          <a:bodyPr/>
          <a:lstStyle>
            <a:lvl1pPr algn="just">
              <a:lnSpc>
                <a:spcPct val="180000"/>
              </a:lnSpc>
              <a:defRPr sz="2200"/>
            </a:lvl1pPr>
            <a:lvl2pPr algn="just">
              <a:lnSpc>
                <a:spcPct val="180000"/>
              </a:lnSpc>
              <a:defRPr sz="2200"/>
            </a:lvl2pPr>
            <a:lvl3pPr algn="just">
              <a:lnSpc>
                <a:spcPct val="180000"/>
              </a:lnSpc>
              <a:defRPr sz="2200"/>
            </a:lvl3pPr>
            <a:lvl4pPr algn="just">
              <a:lnSpc>
                <a:spcPct val="180000"/>
              </a:lnSpc>
              <a:defRPr sz="2200"/>
            </a:lvl4pPr>
            <a:lvl5pPr algn="just">
              <a:lnSpc>
                <a:spcPct val="180000"/>
              </a:lnSpc>
              <a:defRPr sz="22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p:cNvSpPr>
          <p:nvPr userDrawn="1">
            <p:ph type="sldNum" sz="quarter" idx="10"/>
          </p:nvPr>
        </p:nvSpPr>
        <p:spPr>
          <a:xfrm>
            <a:off x="22489144" y="12347935"/>
            <a:ext cx="895350" cy="482600"/>
          </a:xfrm>
          <a:prstGeom prst="rect">
            <a:avLst/>
          </a:prstGeom>
        </p:spPr>
        <p:txBody>
          <a:bodyPr/>
          <a:lstStyle>
            <a:lvl1pPr>
              <a:defRPr b="0" i="0">
                <a:solidFill>
                  <a:schemeClr val="accent2"/>
                </a:solidFill>
                <a:latin typeface="Montserrat" charset="0"/>
                <a:ea typeface="Montserrat" charset="0"/>
                <a:cs typeface="Montserrat" charset="0"/>
              </a:defRPr>
            </a:lvl1pPr>
          </a:lstStyle>
          <a:p>
            <a:pPr>
              <a:defRPr/>
            </a:pPr>
            <a:fld id="{A1AFB640-B5F6-407B-9333-F5472E238839}" type="slidenum">
              <a:rPr lang="x-none" altLang="x-none" smtClean="0"/>
              <a:pPr>
                <a:defRPr/>
              </a:pPr>
              <a:t>‹N°›</a:t>
            </a:fld>
            <a:endParaRPr lang="x-none" altLang="x-none" dirty="0"/>
          </a:p>
        </p:txBody>
      </p:sp>
      <p:pic>
        <p:nvPicPr>
          <p:cNvPr id="5" name="Image 4">
            <a:extLst>
              <a:ext uri="{FF2B5EF4-FFF2-40B4-BE49-F238E27FC236}">
                <a16:creationId xmlns:a16="http://schemas.microsoft.com/office/drawing/2014/main" id="{EC1C7727-8D59-483E-BCB2-7AB820F77F1C}"/>
              </a:ext>
            </a:extLst>
          </p:cNvPr>
          <p:cNvPicPr>
            <a:picLocks noChangeAspect="1"/>
          </p:cNvPicPr>
          <p:nvPr userDrawn="1"/>
        </p:nvPicPr>
        <p:blipFill>
          <a:blip r:embed="rId2"/>
          <a:stretch>
            <a:fillRect/>
          </a:stretch>
        </p:blipFill>
        <p:spPr>
          <a:xfrm>
            <a:off x="1287096" y="12310172"/>
            <a:ext cx="1450131" cy="558126"/>
          </a:xfrm>
          <a:prstGeom prst="rect">
            <a:avLst/>
          </a:prstGeom>
        </p:spPr>
      </p:pic>
    </p:spTree>
    <p:extLst>
      <p:ext uri="{BB962C8B-B14F-4D97-AF65-F5344CB8AC3E}">
        <p14:creationId xmlns:p14="http://schemas.microsoft.com/office/powerpoint/2010/main" val="181360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7" name="Rectangle 4"/>
          <p:cNvSpPr>
            <a:spLocks noGrp="1"/>
          </p:cNvSpPr>
          <p:nvPr userDrawn="1">
            <p:ph type="sldNum" sz="quarter" idx="10"/>
          </p:nvPr>
        </p:nvSpPr>
        <p:spPr>
          <a:xfrm>
            <a:off x="22489144" y="12347935"/>
            <a:ext cx="895350" cy="482600"/>
          </a:xfrm>
          <a:prstGeom prst="rect">
            <a:avLst/>
          </a:prstGeom>
        </p:spPr>
        <p:txBody>
          <a:bodyPr/>
          <a:lstStyle>
            <a:lvl1pPr>
              <a:defRPr b="0" i="0">
                <a:solidFill>
                  <a:schemeClr val="accent2"/>
                </a:solidFill>
                <a:latin typeface="Montserrat" charset="0"/>
                <a:ea typeface="Montserrat" charset="0"/>
                <a:cs typeface="Montserrat" charset="0"/>
              </a:defRPr>
            </a:lvl1pPr>
          </a:lstStyle>
          <a:p>
            <a:pPr>
              <a:defRPr/>
            </a:pPr>
            <a:fld id="{C4EB2ADA-83FC-0547-8CB3-FE1D4EC3A4C0}" type="slidenum">
              <a:rPr lang="x-none" altLang="x-none" smtClean="0"/>
              <a:pPr>
                <a:defRPr/>
              </a:pPr>
              <a:t>‹N°›</a:t>
            </a:fld>
            <a:endParaRPr lang="x-none" altLang="x-none"/>
          </a:p>
        </p:txBody>
      </p:sp>
      <p:sp>
        <p:nvSpPr>
          <p:cNvPr id="5" name="Picture Placeholder 4"/>
          <p:cNvSpPr>
            <a:spLocks noGrp="1"/>
          </p:cNvSpPr>
          <p:nvPr>
            <p:ph type="pic" sz="quarter" idx="11"/>
          </p:nvPr>
        </p:nvSpPr>
        <p:spPr>
          <a:xfrm>
            <a:off x="1460864" y="1008282"/>
            <a:ext cx="5113337" cy="5111750"/>
          </a:xfrm>
          <a:solidFill>
            <a:schemeClr val="accent1"/>
          </a:solidFill>
        </p:spPr>
        <p:txBody>
          <a:bodyPr/>
          <a:lstStyle/>
          <a:p>
            <a:endParaRPr lang="en-US"/>
          </a:p>
        </p:txBody>
      </p:sp>
      <p:sp>
        <p:nvSpPr>
          <p:cNvPr id="10" name="Picture Placeholder 4"/>
          <p:cNvSpPr>
            <a:spLocks noGrp="1"/>
          </p:cNvSpPr>
          <p:nvPr>
            <p:ph type="pic" sz="quarter" idx="12"/>
          </p:nvPr>
        </p:nvSpPr>
        <p:spPr>
          <a:xfrm>
            <a:off x="6863408" y="1008282"/>
            <a:ext cx="5113337" cy="5111750"/>
          </a:xfrm>
          <a:solidFill>
            <a:schemeClr val="accent1"/>
          </a:solidFill>
        </p:spPr>
        <p:txBody>
          <a:bodyPr/>
          <a:lstStyle/>
          <a:p>
            <a:endParaRPr lang="en-US"/>
          </a:p>
        </p:txBody>
      </p:sp>
      <p:sp>
        <p:nvSpPr>
          <p:cNvPr id="11" name="Picture Placeholder 4"/>
          <p:cNvSpPr>
            <a:spLocks noGrp="1"/>
          </p:cNvSpPr>
          <p:nvPr>
            <p:ph type="pic" sz="quarter" idx="13"/>
          </p:nvPr>
        </p:nvSpPr>
        <p:spPr>
          <a:xfrm>
            <a:off x="12265952" y="1008282"/>
            <a:ext cx="5113337" cy="5111750"/>
          </a:xfrm>
          <a:solidFill>
            <a:schemeClr val="accent1"/>
          </a:solidFill>
        </p:spPr>
        <p:txBody>
          <a:bodyPr/>
          <a:lstStyle/>
          <a:p>
            <a:endParaRPr lang="en-US"/>
          </a:p>
        </p:txBody>
      </p:sp>
      <p:sp>
        <p:nvSpPr>
          <p:cNvPr id="12" name="Picture Placeholder 4"/>
          <p:cNvSpPr>
            <a:spLocks noGrp="1"/>
          </p:cNvSpPr>
          <p:nvPr>
            <p:ph type="pic" sz="quarter" idx="14"/>
          </p:nvPr>
        </p:nvSpPr>
        <p:spPr>
          <a:xfrm>
            <a:off x="17668497" y="1008282"/>
            <a:ext cx="5113337" cy="5111750"/>
          </a:xfrm>
          <a:solidFill>
            <a:schemeClr val="accent1"/>
          </a:solidFill>
        </p:spPr>
        <p:txBody>
          <a:bodyPr/>
          <a:lstStyle/>
          <a:p>
            <a:endParaRPr lang="en-US"/>
          </a:p>
        </p:txBody>
      </p:sp>
      <p:sp>
        <p:nvSpPr>
          <p:cNvPr id="13" name="Picture Placeholder 4"/>
          <p:cNvSpPr>
            <a:spLocks noGrp="1"/>
          </p:cNvSpPr>
          <p:nvPr>
            <p:ph type="pic" sz="quarter" idx="15"/>
          </p:nvPr>
        </p:nvSpPr>
        <p:spPr>
          <a:xfrm>
            <a:off x="1460864" y="6497960"/>
            <a:ext cx="5113337" cy="5111750"/>
          </a:xfrm>
          <a:solidFill>
            <a:schemeClr val="accent1"/>
          </a:solidFill>
        </p:spPr>
        <p:txBody>
          <a:bodyPr/>
          <a:lstStyle/>
          <a:p>
            <a:endParaRPr lang="en-US"/>
          </a:p>
        </p:txBody>
      </p:sp>
      <p:sp>
        <p:nvSpPr>
          <p:cNvPr id="14" name="Picture Placeholder 4"/>
          <p:cNvSpPr>
            <a:spLocks noGrp="1"/>
          </p:cNvSpPr>
          <p:nvPr>
            <p:ph type="pic" sz="quarter" idx="16"/>
          </p:nvPr>
        </p:nvSpPr>
        <p:spPr>
          <a:xfrm>
            <a:off x="6863408" y="6497960"/>
            <a:ext cx="5113337" cy="5111750"/>
          </a:xfrm>
          <a:solidFill>
            <a:schemeClr val="accent1"/>
          </a:solidFill>
        </p:spPr>
        <p:txBody>
          <a:bodyPr/>
          <a:lstStyle/>
          <a:p>
            <a:endParaRPr lang="en-US"/>
          </a:p>
        </p:txBody>
      </p:sp>
      <p:sp>
        <p:nvSpPr>
          <p:cNvPr id="15" name="Picture Placeholder 4"/>
          <p:cNvSpPr>
            <a:spLocks noGrp="1"/>
          </p:cNvSpPr>
          <p:nvPr>
            <p:ph type="pic" sz="quarter" idx="17"/>
          </p:nvPr>
        </p:nvSpPr>
        <p:spPr>
          <a:xfrm>
            <a:off x="12265952" y="6497960"/>
            <a:ext cx="5113337" cy="5111750"/>
          </a:xfrm>
          <a:solidFill>
            <a:schemeClr val="accent1"/>
          </a:solidFill>
        </p:spPr>
        <p:txBody>
          <a:bodyPr/>
          <a:lstStyle/>
          <a:p>
            <a:endParaRPr lang="en-US"/>
          </a:p>
        </p:txBody>
      </p:sp>
      <p:sp>
        <p:nvSpPr>
          <p:cNvPr id="16" name="Picture Placeholder 4"/>
          <p:cNvSpPr>
            <a:spLocks noGrp="1"/>
          </p:cNvSpPr>
          <p:nvPr>
            <p:ph type="pic" sz="quarter" idx="18"/>
          </p:nvPr>
        </p:nvSpPr>
        <p:spPr>
          <a:xfrm>
            <a:off x="17668497" y="6497960"/>
            <a:ext cx="5113337" cy="5111750"/>
          </a:xfrm>
          <a:solidFill>
            <a:schemeClr val="accent1"/>
          </a:solidFill>
        </p:spPr>
        <p:txBody>
          <a:bodyPr/>
          <a:lstStyle/>
          <a:p>
            <a:endParaRPr lang="en-US"/>
          </a:p>
        </p:txBody>
      </p:sp>
      <p:pic>
        <p:nvPicPr>
          <p:cNvPr id="17" name="Image 16">
            <a:extLst>
              <a:ext uri="{FF2B5EF4-FFF2-40B4-BE49-F238E27FC236}">
                <a16:creationId xmlns:a16="http://schemas.microsoft.com/office/drawing/2014/main" id="{51E9267B-96EC-4F58-8571-BB7CD57F248D}"/>
              </a:ext>
            </a:extLst>
          </p:cNvPr>
          <p:cNvPicPr>
            <a:picLocks noChangeAspect="1"/>
          </p:cNvPicPr>
          <p:nvPr userDrawn="1"/>
        </p:nvPicPr>
        <p:blipFill>
          <a:blip r:embed="rId2"/>
          <a:stretch>
            <a:fillRect/>
          </a:stretch>
        </p:blipFill>
        <p:spPr>
          <a:xfrm>
            <a:off x="1287096" y="12310172"/>
            <a:ext cx="1450131" cy="55812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with photo">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460864" y="1008282"/>
            <a:ext cx="5113337" cy="5111750"/>
          </a:xfrm>
          <a:solidFill>
            <a:schemeClr val="accent1"/>
          </a:solidFill>
        </p:spPr>
        <p:txBody>
          <a:bodyPr/>
          <a:lstStyle/>
          <a:p>
            <a:endParaRPr lang="en-US"/>
          </a:p>
        </p:txBody>
      </p:sp>
      <p:sp>
        <p:nvSpPr>
          <p:cNvPr id="10" name="Picture Placeholder 4"/>
          <p:cNvSpPr>
            <a:spLocks noGrp="1"/>
          </p:cNvSpPr>
          <p:nvPr>
            <p:ph type="pic" sz="quarter" idx="12"/>
          </p:nvPr>
        </p:nvSpPr>
        <p:spPr>
          <a:xfrm>
            <a:off x="6863408" y="1008282"/>
            <a:ext cx="5113337" cy="5111750"/>
          </a:xfrm>
          <a:solidFill>
            <a:schemeClr val="accent1"/>
          </a:solidFill>
        </p:spPr>
        <p:txBody>
          <a:bodyPr/>
          <a:lstStyle/>
          <a:p>
            <a:endParaRPr lang="en-US"/>
          </a:p>
        </p:txBody>
      </p:sp>
      <p:sp>
        <p:nvSpPr>
          <p:cNvPr id="11" name="Picture Placeholder 4"/>
          <p:cNvSpPr>
            <a:spLocks noGrp="1"/>
          </p:cNvSpPr>
          <p:nvPr>
            <p:ph type="pic" sz="quarter" idx="13"/>
          </p:nvPr>
        </p:nvSpPr>
        <p:spPr>
          <a:xfrm>
            <a:off x="12265952" y="1008282"/>
            <a:ext cx="5113337" cy="5111750"/>
          </a:xfrm>
          <a:solidFill>
            <a:schemeClr val="accent1"/>
          </a:solidFill>
        </p:spPr>
        <p:txBody>
          <a:bodyPr/>
          <a:lstStyle/>
          <a:p>
            <a:endParaRPr lang="en-US"/>
          </a:p>
        </p:txBody>
      </p:sp>
      <p:sp>
        <p:nvSpPr>
          <p:cNvPr id="12" name="Picture Placeholder 4"/>
          <p:cNvSpPr>
            <a:spLocks noGrp="1"/>
          </p:cNvSpPr>
          <p:nvPr>
            <p:ph type="pic" sz="quarter" idx="14"/>
          </p:nvPr>
        </p:nvSpPr>
        <p:spPr>
          <a:xfrm>
            <a:off x="17668497" y="1008282"/>
            <a:ext cx="5113337" cy="5111750"/>
          </a:xfrm>
          <a:solidFill>
            <a:schemeClr val="accent1"/>
          </a:solidFill>
        </p:spPr>
        <p:txBody>
          <a:bodyPr/>
          <a:lstStyle/>
          <a:p>
            <a:endParaRPr lang="en-US"/>
          </a:p>
        </p:txBody>
      </p:sp>
      <p:sp>
        <p:nvSpPr>
          <p:cNvPr id="13" name="Picture Placeholder 4"/>
          <p:cNvSpPr>
            <a:spLocks noGrp="1"/>
          </p:cNvSpPr>
          <p:nvPr>
            <p:ph type="pic" sz="quarter" idx="15"/>
          </p:nvPr>
        </p:nvSpPr>
        <p:spPr>
          <a:xfrm>
            <a:off x="1460864" y="6497960"/>
            <a:ext cx="5113337" cy="5111750"/>
          </a:xfrm>
          <a:solidFill>
            <a:schemeClr val="accent1"/>
          </a:solidFill>
        </p:spPr>
        <p:txBody>
          <a:bodyPr/>
          <a:lstStyle/>
          <a:p>
            <a:endParaRPr lang="en-US"/>
          </a:p>
        </p:txBody>
      </p:sp>
      <p:sp>
        <p:nvSpPr>
          <p:cNvPr id="14" name="Picture Placeholder 4"/>
          <p:cNvSpPr>
            <a:spLocks noGrp="1"/>
          </p:cNvSpPr>
          <p:nvPr>
            <p:ph type="pic" sz="quarter" idx="16"/>
          </p:nvPr>
        </p:nvSpPr>
        <p:spPr>
          <a:xfrm>
            <a:off x="6863408" y="6497960"/>
            <a:ext cx="5113337" cy="5111750"/>
          </a:xfrm>
          <a:solidFill>
            <a:schemeClr val="accent1"/>
          </a:solidFill>
        </p:spPr>
        <p:txBody>
          <a:bodyPr/>
          <a:lstStyle/>
          <a:p>
            <a:endParaRPr lang="en-US"/>
          </a:p>
        </p:txBody>
      </p:sp>
      <p:sp>
        <p:nvSpPr>
          <p:cNvPr id="15" name="Picture Placeholder 4"/>
          <p:cNvSpPr>
            <a:spLocks noGrp="1"/>
          </p:cNvSpPr>
          <p:nvPr>
            <p:ph type="pic" sz="quarter" idx="17"/>
          </p:nvPr>
        </p:nvSpPr>
        <p:spPr>
          <a:xfrm>
            <a:off x="12265952" y="6497960"/>
            <a:ext cx="5113337" cy="5111750"/>
          </a:xfrm>
          <a:solidFill>
            <a:schemeClr val="accent1"/>
          </a:solidFill>
        </p:spPr>
        <p:txBody>
          <a:bodyPr/>
          <a:lstStyle/>
          <a:p>
            <a:endParaRPr lang="en-US"/>
          </a:p>
        </p:txBody>
      </p:sp>
      <p:sp>
        <p:nvSpPr>
          <p:cNvPr id="16" name="Picture Placeholder 4"/>
          <p:cNvSpPr>
            <a:spLocks noGrp="1"/>
          </p:cNvSpPr>
          <p:nvPr>
            <p:ph type="pic" sz="quarter" idx="18"/>
          </p:nvPr>
        </p:nvSpPr>
        <p:spPr>
          <a:xfrm>
            <a:off x="17668497" y="6497960"/>
            <a:ext cx="5113337" cy="5111750"/>
          </a:xfrm>
          <a:solidFill>
            <a:schemeClr val="accent1"/>
          </a:solidFill>
        </p:spPr>
        <p:txBody>
          <a:bodyPr/>
          <a:lstStyle/>
          <a:p>
            <a:endParaRPr lang="en-US"/>
          </a:p>
        </p:txBody>
      </p:sp>
      <p:pic>
        <p:nvPicPr>
          <p:cNvPr id="17" name="Image 16">
            <a:extLst>
              <a:ext uri="{FF2B5EF4-FFF2-40B4-BE49-F238E27FC236}">
                <a16:creationId xmlns:a16="http://schemas.microsoft.com/office/drawing/2014/main" id="{17A40AC9-4768-4EE1-83F9-91024624A8F1}"/>
              </a:ext>
            </a:extLst>
          </p:cNvPr>
          <p:cNvPicPr>
            <a:picLocks noChangeAspect="1"/>
          </p:cNvPicPr>
          <p:nvPr userDrawn="1"/>
        </p:nvPicPr>
        <p:blipFill>
          <a:blip r:embed="rId2"/>
          <a:stretch>
            <a:fillRect/>
          </a:stretch>
        </p:blipFill>
        <p:spPr>
          <a:xfrm>
            <a:off x="1287096" y="12310172"/>
            <a:ext cx="1450131" cy="558126"/>
          </a:xfrm>
          <a:prstGeom prst="rect">
            <a:avLst/>
          </a:prstGeom>
        </p:spPr>
      </p:pic>
      <p:sp>
        <p:nvSpPr>
          <p:cNvPr id="18" name="Rectangle 4">
            <a:extLst>
              <a:ext uri="{FF2B5EF4-FFF2-40B4-BE49-F238E27FC236}">
                <a16:creationId xmlns:a16="http://schemas.microsoft.com/office/drawing/2014/main" id="{D131E0EB-CBEF-4957-9633-50942A42AC4C}"/>
              </a:ext>
            </a:extLst>
          </p:cNvPr>
          <p:cNvSpPr>
            <a:spLocks noGrp="1"/>
          </p:cNvSpPr>
          <p:nvPr>
            <p:ph type="sldNum" sz="quarter" idx="10"/>
          </p:nvPr>
        </p:nvSpPr>
        <p:spPr>
          <a:xfrm>
            <a:off x="22489144" y="12347935"/>
            <a:ext cx="895350" cy="482600"/>
          </a:xfrm>
          <a:prstGeom prst="rect">
            <a:avLst/>
          </a:prstGeom>
        </p:spPr>
        <p:txBody>
          <a:bodyPr/>
          <a:lstStyle>
            <a:lvl1pPr>
              <a:defRPr b="0" i="0">
                <a:solidFill>
                  <a:schemeClr val="accent2"/>
                </a:solidFill>
                <a:latin typeface="Montserrat" charset="0"/>
                <a:ea typeface="Montserrat" charset="0"/>
                <a:cs typeface="Montserrat" charset="0"/>
              </a:defRPr>
            </a:lvl1pPr>
          </a:lstStyle>
          <a:p>
            <a:pPr>
              <a:defRPr/>
            </a:pPr>
            <a:fld id="{C4EB2ADA-83FC-0547-8CB3-FE1D4EC3A4C0}" type="slidenum">
              <a:rPr lang="x-none" altLang="x-none" smtClean="0"/>
              <a:pPr>
                <a:defRPr/>
              </a:pPr>
              <a:t>‹N°›</a:t>
            </a:fld>
            <a:endParaRPr lang="x-none" alt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7577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bwMode="auto">
          <a:xfrm>
            <a:off x="2120900" y="2278063"/>
            <a:ext cx="20627975" cy="217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x-none" altLang="x-none">
                <a:sym typeface="Poppins Medium" charset="0"/>
              </a:rPr>
              <a:t>Click to edit Master title style</a:t>
            </a:r>
          </a:p>
        </p:txBody>
      </p:sp>
      <p:sp>
        <p:nvSpPr>
          <p:cNvPr id="1027" name="Rectangle 3"/>
          <p:cNvSpPr>
            <a:spLocks noGrp="1"/>
          </p:cNvSpPr>
          <p:nvPr>
            <p:ph type="body" idx="1"/>
          </p:nvPr>
        </p:nvSpPr>
        <p:spPr bwMode="auto">
          <a:xfrm>
            <a:off x="2271713" y="4670425"/>
            <a:ext cx="20477162" cy="701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x-none" altLang="x-none">
                <a:sym typeface="Poppins" charset="0"/>
              </a:rPr>
              <a:t>Click to edit Master text styles</a:t>
            </a:r>
          </a:p>
          <a:p>
            <a:pPr lvl="1"/>
            <a:r>
              <a:rPr lang="x-none" altLang="x-none" dirty="0">
                <a:sym typeface="Poppins" charset="0"/>
              </a:rPr>
              <a:t>Second level</a:t>
            </a:r>
          </a:p>
          <a:p>
            <a:pPr lvl="2"/>
            <a:r>
              <a:rPr lang="x-none" altLang="x-none" dirty="0">
                <a:sym typeface="Poppins" charset="0"/>
              </a:rPr>
              <a:t>Third level</a:t>
            </a:r>
          </a:p>
          <a:p>
            <a:pPr lvl="3"/>
            <a:r>
              <a:rPr lang="x-none" altLang="x-none" dirty="0">
                <a:sym typeface="Poppins" charset="0"/>
              </a:rPr>
              <a:t>Fourth level</a:t>
            </a:r>
          </a:p>
          <a:p>
            <a:pPr lvl="4"/>
            <a:r>
              <a:rPr lang="x-none" altLang="x-none" dirty="0">
                <a:sym typeface="Poppins" charset="0"/>
              </a:rPr>
              <a:t>Fifth level</a:t>
            </a:r>
          </a:p>
        </p:txBody>
      </p:sp>
      <p:sp>
        <p:nvSpPr>
          <p:cNvPr id="4" name="Rectangle 4">
            <a:extLst>
              <a:ext uri="{FF2B5EF4-FFF2-40B4-BE49-F238E27FC236}">
                <a16:creationId xmlns:a16="http://schemas.microsoft.com/office/drawing/2014/main" id="{5C522C22-4F17-427A-B954-228D7DAB0255}"/>
              </a:ext>
            </a:extLst>
          </p:cNvPr>
          <p:cNvSpPr>
            <a:spLocks noGrp="1"/>
          </p:cNvSpPr>
          <p:nvPr>
            <p:ph type="sldNum" sz="quarter" idx="4"/>
          </p:nvPr>
        </p:nvSpPr>
        <p:spPr>
          <a:xfrm>
            <a:off x="22489144" y="12347935"/>
            <a:ext cx="895350" cy="482600"/>
          </a:xfrm>
          <a:prstGeom prst="rect">
            <a:avLst/>
          </a:prstGeom>
        </p:spPr>
        <p:txBody>
          <a:bodyPr/>
          <a:lstStyle>
            <a:lvl1pPr>
              <a:defRPr b="0" i="0">
                <a:solidFill>
                  <a:schemeClr val="accent2"/>
                </a:solidFill>
                <a:latin typeface="Montserrat" charset="0"/>
                <a:ea typeface="Montserrat" charset="0"/>
                <a:cs typeface="Montserrat" charset="0"/>
              </a:defRPr>
            </a:lvl1pPr>
          </a:lstStyle>
          <a:p>
            <a:pPr>
              <a:defRPr/>
            </a:pPr>
            <a:fld id="{A1AFB640-B5F6-407B-9333-F5472E238839}" type="slidenum">
              <a:rPr lang="x-none" altLang="x-none" smtClean="0"/>
              <a:pPr>
                <a:defRPr/>
              </a:pPr>
              <a:t>‹N°›</a:t>
            </a:fld>
            <a:endParaRPr lang="x-none" altLang="x-none" dirty="0"/>
          </a:p>
        </p:txBody>
      </p:sp>
    </p:spTree>
  </p:cSld>
  <p:clrMap bg1="dk2" tx1="lt1" bg2="dk1" tx2="lt2" accent1="accent1" accent2="accent2" accent3="accent3" accent4="accent4" accent5="accent5" accent6="accent6" hlink="hlink" folHlink="folHlink"/>
  <p:sldLayoutIdLst>
    <p:sldLayoutId id="2147483790" r:id="rId1"/>
    <p:sldLayoutId id="2147483792" r:id="rId2"/>
    <p:sldLayoutId id="2147483793" r:id="rId3"/>
    <p:sldLayoutId id="2147483791" r:id="rId4"/>
  </p:sldLayoutIdLst>
  <p:txStyles>
    <p:titleStyle>
      <a:lvl1pPr algn="l" defTabSz="825500" rtl="0" eaLnBrk="0" fontAlgn="base" hangingPunct="0">
        <a:spcBef>
          <a:spcPct val="0"/>
        </a:spcBef>
        <a:spcAft>
          <a:spcPct val="0"/>
        </a:spcAft>
        <a:defRPr sz="10000" b="1" i="0" kern="1200">
          <a:solidFill>
            <a:schemeClr val="bg1"/>
          </a:solidFill>
          <a:latin typeface="Montserrat Semi" charset="0"/>
          <a:ea typeface="Montserrat Semi" charset="0"/>
          <a:cs typeface="Montserrat Semi" charset="0"/>
          <a:sym typeface="Poppins Medium" charset="0"/>
        </a:defRPr>
      </a:lvl1pPr>
      <a:lvl2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2pPr>
      <a:lvl3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3pPr>
      <a:lvl4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4pPr>
      <a:lvl5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5pPr>
      <a:lvl6pPr marL="4572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6pPr>
      <a:lvl7pPr marL="9144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7pPr>
      <a:lvl8pPr marL="13716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8pPr>
      <a:lvl9pPr marL="18288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9pPr>
    </p:titleStyle>
    <p:bodyStyle>
      <a:lvl1pPr algn="l"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l"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l"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l"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l"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8.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IamBlueSlime/TalkOpenSource"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p:cNvSpPr>
          <p:nvPr/>
        </p:nvSpPr>
        <p:spPr bwMode="auto">
          <a:xfrm>
            <a:off x="1784301" y="7722096"/>
            <a:ext cx="9217081" cy="3048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10000"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Poppins Medium" charset="0"/>
              </a:rPr>
              <a:t>Open-Source sur GitHub</a:t>
            </a:r>
            <a:endParaRPr lang="x-none" altLang="x-none" sz="10000"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Poppins Medium" charset="0"/>
            </a:endParaRPr>
          </a:p>
        </p:txBody>
      </p:sp>
      <p:sp>
        <p:nvSpPr>
          <p:cNvPr id="3" name="Text Box 3"/>
          <p:cNvSpPr txBox="1">
            <a:spLocks/>
          </p:cNvSpPr>
          <p:nvPr/>
        </p:nvSpPr>
        <p:spPr bwMode="auto">
          <a:xfrm>
            <a:off x="1803464" y="11034464"/>
            <a:ext cx="6768630" cy="13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3200" b="1" dirty="0">
                <a:solidFill>
                  <a:schemeClr val="bg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Poppins Medium" charset="0"/>
              </a:rPr>
              <a:t>Jérémy Levilain</a:t>
            </a:r>
          </a:p>
          <a:p>
            <a:pPr eaLnBrk="1">
              <a:lnSpc>
                <a:spcPct val="120000"/>
              </a:lnSpc>
              <a:defRPr/>
            </a:pPr>
            <a:r>
              <a:rPr lang="en-US" altLang="x-none" sz="3200" b="1" dirty="0">
                <a:solidFill>
                  <a:schemeClr val="bg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Poppins Medium" charset="0"/>
              </a:rPr>
              <a:t>27 </a:t>
            </a:r>
            <a:r>
              <a:rPr lang="en-US" altLang="x-none" sz="3200" b="1" dirty="0" err="1">
                <a:solidFill>
                  <a:schemeClr val="bg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Poppins Medium" charset="0"/>
              </a:rPr>
              <a:t>Novembre</a:t>
            </a:r>
            <a:r>
              <a:rPr lang="en-US" altLang="x-none" sz="3200" b="1" dirty="0">
                <a:solidFill>
                  <a:schemeClr val="bg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Poppins Medium" charset="0"/>
              </a:rPr>
              <a:t> 2019</a:t>
            </a:r>
            <a:endParaRPr lang="x-none" altLang="x-none" sz="3200" b="1" dirty="0">
              <a:solidFill>
                <a:schemeClr val="bg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Poppins Medium" charset="0"/>
            </a:endParaRPr>
          </a:p>
        </p:txBody>
      </p:sp>
      <p:pic>
        <p:nvPicPr>
          <p:cNvPr id="9" name="Graphique 8">
            <a:extLst>
              <a:ext uri="{FF2B5EF4-FFF2-40B4-BE49-F238E27FC236}">
                <a16:creationId xmlns:a16="http://schemas.microsoft.com/office/drawing/2014/main" id="{E09F84A2-86DB-40EF-8C4B-19DABD381E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61067" y="5777880"/>
            <a:ext cx="11019469" cy="6420878"/>
          </a:xfrm>
          <a:prstGeom prst="rect">
            <a:avLst/>
          </a:prstGeom>
        </p:spPr>
      </p:pic>
      <p:pic>
        <p:nvPicPr>
          <p:cNvPr id="17" name="Image 16">
            <a:extLst>
              <a:ext uri="{FF2B5EF4-FFF2-40B4-BE49-F238E27FC236}">
                <a16:creationId xmlns:a16="http://schemas.microsoft.com/office/drawing/2014/main" id="{901F4C8C-C705-4EB2-82FE-C63287C06FAD}"/>
              </a:ext>
            </a:extLst>
          </p:cNvPr>
          <p:cNvPicPr>
            <a:picLocks noChangeAspect="1"/>
          </p:cNvPicPr>
          <p:nvPr/>
        </p:nvPicPr>
        <p:blipFill>
          <a:blip r:embed="rId4"/>
          <a:stretch>
            <a:fillRect/>
          </a:stretch>
        </p:blipFill>
        <p:spPr>
          <a:xfrm>
            <a:off x="1678832" y="5921896"/>
            <a:ext cx="4116416" cy="1584325"/>
          </a:xfrm>
          <a:prstGeom prst="rect">
            <a:avLst/>
          </a:prstGeom>
        </p:spPr>
      </p:pic>
    </p:spTree>
    <p:extLst>
      <p:ext uri="{BB962C8B-B14F-4D97-AF65-F5344CB8AC3E}">
        <p14:creationId xmlns:p14="http://schemas.microsoft.com/office/powerpoint/2010/main" val="2071674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que 4">
            <a:extLst>
              <a:ext uri="{FF2B5EF4-FFF2-40B4-BE49-F238E27FC236}">
                <a16:creationId xmlns:a16="http://schemas.microsoft.com/office/drawing/2014/main" id="{59A428BE-E5E2-42A7-93F2-232BDB054F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843" y="1851161"/>
            <a:ext cx="18816314" cy="10013677"/>
          </a:xfrm>
          <a:prstGeom prst="rect">
            <a:avLst/>
          </a:prstGeom>
        </p:spPr>
      </p:pic>
    </p:spTree>
    <p:extLst>
      <p:ext uri="{BB962C8B-B14F-4D97-AF65-F5344CB8AC3E}">
        <p14:creationId xmlns:p14="http://schemas.microsoft.com/office/powerpoint/2010/main" val="4106553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A0D473-89BE-4BC4-9F4F-8BDCEE38DED7}"/>
              </a:ext>
            </a:extLst>
          </p:cNvPr>
          <p:cNvSpPr>
            <a:spLocks noGrp="1"/>
          </p:cNvSpPr>
          <p:nvPr>
            <p:ph type="title"/>
          </p:nvPr>
        </p:nvSpPr>
        <p:spPr/>
        <p:txBody>
          <a:bodyPr/>
          <a:lstStyle/>
          <a:p>
            <a:r>
              <a:rPr lang="fr-FR" noProof="0" dirty="0">
                <a:latin typeface="Open Sans" panose="020B0606030504020204" pitchFamily="34" charset="0"/>
                <a:ea typeface="Open Sans" panose="020B0606030504020204" pitchFamily="34" charset="0"/>
                <a:cs typeface="Open Sans" panose="020B0606030504020204" pitchFamily="34" charset="0"/>
              </a:rPr>
              <a:t>Faites les bons choix</a:t>
            </a:r>
            <a:endParaRPr lang="fr-FR" noProof="0" dirty="0"/>
          </a:p>
        </p:txBody>
      </p:sp>
      <p:sp>
        <p:nvSpPr>
          <p:cNvPr id="3" name="Espace réservé du contenu 2">
            <a:extLst>
              <a:ext uri="{FF2B5EF4-FFF2-40B4-BE49-F238E27FC236}">
                <a16:creationId xmlns:a16="http://schemas.microsoft.com/office/drawing/2014/main" id="{EDA1E6BC-7C8C-4DC3-BF19-F18128999BD2}"/>
              </a:ext>
            </a:extLst>
          </p:cNvPr>
          <p:cNvSpPr>
            <a:spLocks noGrp="1"/>
          </p:cNvSpPr>
          <p:nvPr>
            <p:ph idx="1"/>
          </p:nvPr>
        </p:nvSpPr>
        <p:spPr>
          <a:xfrm>
            <a:off x="2271713" y="4121697"/>
            <a:ext cx="20477162" cy="2736304"/>
          </a:xfrm>
        </p:spPr>
        <p:txBody>
          <a:bodyPr/>
          <a:lstStyle/>
          <a:p>
            <a:pPr marL="457200" indent="-457200">
              <a:buFont typeface="Arial" panose="020B0604020202020204" pitchFamily="34" charset="0"/>
              <a:buChar char="•"/>
            </a:pPr>
            <a:r>
              <a:rPr lang="fr-FR" sz="3200" b="1" noProof="0" dirty="0">
                <a:latin typeface="Merriweather" panose="00000500000000000000" pitchFamily="2" charset="0"/>
              </a:rPr>
              <a:t>Guider</a:t>
            </a:r>
            <a:r>
              <a:rPr lang="fr-FR" sz="3200" noProof="0" dirty="0">
                <a:latin typeface="Merriweather" panose="00000500000000000000" pitchFamily="2" charset="0"/>
              </a:rPr>
              <a:t> les contributions ;</a:t>
            </a:r>
          </a:p>
          <a:p>
            <a:pPr marL="457200" indent="-457200">
              <a:buFont typeface="Arial" panose="020B0604020202020204" pitchFamily="34" charset="0"/>
              <a:buChar char="•"/>
            </a:pPr>
            <a:r>
              <a:rPr lang="fr-FR" sz="3200" b="1" noProof="0" dirty="0">
                <a:latin typeface="Merriweather" panose="00000500000000000000" pitchFamily="2" charset="0"/>
              </a:rPr>
              <a:t>Automatiser</a:t>
            </a:r>
            <a:r>
              <a:rPr lang="fr-FR" sz="3200" noProof="0" dirty="0">
                <a:latin typeface="Merriweather" panose="00000500000000000000" pitchFamily="2" charset="0"/>
              </a:rPr>
              <a:t> les tâches récurrentes ;</a:t>
            </a:r>
          </a:p>
          <a:p>
            <a:pPr marL="457200" indent="-457200">
              <a:buFont typeface="Arial" panose="020B0604020202020204" pitchFamily="34" charset="0"/>
              <a:buChar char="•"/>
            </a:pPr>
            <a:r>
              <a:rPr lang="fr-FR" sz="3200" b="1" noProof="0" dirty="0">
                <a:latin typeface="Merriweather" panose="00000500000000000000" pitchFamily="2" charset="0"/>
              </a:rPr>
              <a:t>Faciliter</a:t>
            </a:r>
            <a:r>
              <a:rPr lang="fr-FR" sz="3200" noProof="0" dirty="0">
                <a:latin typeface="Merriweather" panose="00000500000000000000" pitchFamily="2" charset="0"/>
              </a:rPr>
              <a:t> avec la documentation.</a:t>
            </a:r>
          </a:p>
        </p:txBody>
      </p:sp>
      <p:pic>
        <p:nvPicPr>
          <p:cNvPr id="13" name="Picture 4" descr="RÃ©sultat de recherche d'images pour &quot;travis ci logo&quot;">
            <a:extLst>
              <a:ext uri="{FF2B5EF4-FFF2-40B4-BE49-F238E27FC236}">
                <a16:creationId xmlns:a16="http://schemas.microsoft.com/office/drawing/2014/main" id="{6244F85F-6022-46D0-933D-3758F9104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697" y="9607647"/>
            <a:ext cx="1597835" cy="15473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RÃ©sultat de recherche d'images pour &quot;codecov logo&quot;">
            <a:extLst>
              <a:ext uri="{FF2B5EF4-FFF2-40B4-BE49-F238E27FC236}">
                <a16:creationId xmlns:a16="http://schemas.microsoft.com/office/drawing/2014/main" id="{4182977E-2010-4DC9-9B38-1044FEA69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3302" y="9691281"/>
            <a:ext cx="1413587" cy="15514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RÃ©sultat de recherche d'images pour &quot;shields io&quot;">
            <a:extLst>
              <a:ext uri="{FF2B5EF4-FFF2-40B4-BE49-F238E27FC236}">
                <a16:creationId xmlns:a16="http://schemas.microsoft.com/office/drawing/2014/main" id="{C28FF721-8A9E-4CE9-AB43-8668AF16A0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88457" y="10078899"/>
            <a:ext cx="2269477" cy="76685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descr="RÃ©sultat de recherche d'images pour &quot;david-dm logo&quot;">
            <a:extLst>
              <a:ext uri="{FF2B5EF4-FFF2-40B4-BE49-F238E27FC236}">
                <a16:creationId xmlns:a16="http://schemas.microsoft.com/office/drawing/2014/main" id="{B5153EBA-EC1E-4A8E-BB33-366EFF2547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74862" y="9386134"/>
            <a:ext cx="2152386" cy="21523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ésultat de recherche d'images pour &quot;circle ci&quot;">
            <a:extLst>
              <a:ext uri="{FF2B5EF4-FFF2-40B4-BE49-F238E27FC236}">
                <a16:creationId xmlns:a16="http://schemas.microsoft.com/office/drawing/2014/main" id="{18E5E6FE-9703-4518-A2B0-B16179E014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0995" y="9639359"/>
            <a:ext cx="1529423" cy="15473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e recherche d'images pour &quot;code climate logo&quot;">
            <a:extLst>
              <a:ext uri="{FF2B5EF4-FFF2-40B4-BE49-F238E27FC236}">
                <a16:creationId xmlns:a16="http://schemas.microsoft.com/office/drawing/2014/main" id="{B6979DA1-CF0A-4C18-9FD6-35FEF4AE87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66431" y="9627891"/>
            <a:ext cx="28098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ésultat de recherche d'images pour &quot;appveyor logo&quot;">
            <a:extLst>
              <a:ext uri="{FF2B5EF4-FFF2-40B4-BE49-F238E27FC236}">
                <a16:creationId xmlns:a16="http://schemas.microsoft.com/office/drawing/2014/main" id="{FE65CD96-7A16-4D4D-ABAA-215ABF8044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22881" y="9639359"/>
            <a:ext cx="1589923" cy="15899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associée">
            <a:extLst>
              <a:ext uri="{FF2B5EF4-FFF2-40B4-BE49-F238E27FC236}">
                <a16:creationId xmlns:a16="http://schemas.microsoft.com/office/drawing/2014/main" id="{5EE47F5C-605B-4431-A578-B7161883605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87044" y="9668628"/>
            <a:ext cx="1589923" cy="1589923"/>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4345CC60-CFBB-49EC-B839-4A3531B9611A}"/>
              </a:ext>
            </a:extLst>
          </p:cNvPr>
          <p:cNvSpPr txBox="1"/>
          <p:nvPr/>
        </p:nvSpPr>
        <p:spPr>
          <a:xfrm rot="18988279">
            <a:off x="2631820" y="8141714"/>
            <a:ext cx="2473424" cy="584775"/>
          </a:xfrm>
          <a:prstGeom prst="rect">
            <a:avLst/>
          </a:prstGeom>
          <a:noFill/>
        </p:spPr>
        <p:txBody>
          <a:bodyPr wrap="square" rtlCol="0">
            <a:spAutoFit/>
          </a:bodyPr>
          <a:lstStyle/>
          <a:p>
            <a:pPr marL="457200" indent="-457200">
              <a:buFont typeface="Arial" panose="020B0604020202020204" pitchFamily="34" charset="0"/>
              <a:buChar char="•"/>
            </a:pPr>
            <a:r>
              <a:rPr lang="fr-FR" sz="3200" dirty="0">
                <a:solidFill>
                  <a:srgbClr val="FF0000"/>
                </a:solidFill>
                <a:latin typeface="Merriweather" panose="00000500000000000000" pitchFamily="2" charset="0"/>
              </a:rPr>
              <a:t>Travis CI</a:t>
            </a:r>
          </a:p>
        </p:txBody>
      </p:sp>
      <p:sp>
        <p:nvSpPr>
          <p:cNvPr id="22" name="ZoneTexte 21">
            <a:extLst>
              <a:ext uri="{FF2B5EF4-FFF2-40B4-BE49-F238E27FC236}">
                <a16:creationId xmlns:a16="http://schemas.microsoft.com/office/drawing/2014/main" id="{A9CB4D4D-5E24-4649-A0E1-7335F2AEE466}"/>
              </a:ext>
            </a:extLst>
          </p:cNvPr>
          <p:cNvSpPr txBox="1"/>
          <p:nvPr/>
        </p:nvSpPr>
        <p:spPr>
          <a:xfrm rot="18988279">
            <a:off x="4720053" y="8147023"/>
            <a:ext cx="2473424" cy="584775"/>
          </a:xfrm>
          <a:prstGeom prst="rect">
            <a:avLst/>
          </a:prstGeom>
          <a:noFill/>
        </p:spPr>
        <p:txBody>
          <a:bodyPr wrap="square" rtlCol="0">
            <a:spAutoFit/>
          </a:bodyPr>
          <a:lstStyle/>
          <a:p>
            <a:pPr marL="457200" indent="-457200">
              <a:buFont typeface="Arial" panose="020B0604020202020204" pitchFamily="34" charset="0"/>
              <a:buChar char="•"/>
            </a:pPr>
            <a:r>
              <a:rPr lang="fr-FR" sz="3200" dirty="0">
                <a:solidFill>
                  <a:srgbClr val="FF0000"/>
                </a:solidFill>
                <a:latin typeface="Merriweather" panose="00000500000000000000" pitchFamily="2" charset="0"/>
              </a:rPr>
              <a:t>Circle CI</a:t>
            </a:r>
          </a:p>
        </p:txBody>
      </p:sp>
      <p:sp>
        <p:nvSpPr>
          <p:cNvPr id="23" name="ZoneTexte 22">
            <a:extLst>
              <a:ext uri="{FF2B5EF4-FFF2-40B4-BE49-F238E27FC236}">
                <a16:creationId xmlns:a16="http://schemas.microsoft.com/office/drawing/2014/main" id="{C9A44D76-F2F8-4844-A8E8-8FB5982FC8B3}"/>
              </a:ext>
            </a:extLst>
          </p:cNvPr>
          <p:cNvSpPr txBox="1"/>
          <p:nvPr/>
        </p:nvSpPr>
        <p:spPr>
          <a:xfrm rot="18988279">
            <a:off x="6857248" y="8105138"/>
            <a:ext cx="2610477" cy="584775"/>
          </a:xfrm>
          <a:prstGeom prst="rect">
            <a:avLst/>
          </a:prstGeom>
          <a:noFill/>
        </p:spPr>
        <p:txBody>
          <a:bodyPr wrap="square" rtlCol="0">
            <a:spAutoFit/>
          </a:bodyPr>
          <a:lstStyle/>
          <a:p>
            <a:pPr marL="457200" indent="-457200">
              <a:buFont typeface="Arial" panose="020B0604020202020204" pitchFamily="34" charset="0"/>
              <a:buChar char="•"/>
            </a:pPr>
            <a:r>
              <a:rPr lang="fr-FR" sz="3200" dirty="0" err="1">
                <a:solidFill>
                  <a:srgbClr val="FF0000"/>
                </a:solidFill>
                <a:latin typeface="Merriweather" panose="00000500000000000000" pitchFamily="2" charset="0"/>
              </a:rPr>
              <a:t>AppVeyor</a:t>
            </a:r>
            <a:endParaRPr lang="fr-FR" sz="3200" dirty="0">
              <a:solidFill>
                <a:srgbClr val="FF0000"/>
              </a:solidFill>
              <a:latin typeface="Merriweather" panose="00000500000000000000" pitchFamily="2" charset="0"/>
            </a:endParaRPr>
          </a:p>
        </p:txBody>
      </p:sp>
      <p:sp>
        <p:nvSpPr>
          <p:cNvPr id="24" name="ZoneTexte 23">
            <a:extLst>
              <a:ext uri="{FF2B5EF4-FFF2-40B4-BE49-F238E27FC236}">
                <a16:creationId xmlns:a16="http://schemas.microsoft.com/office/drawing/2014/main" id="{21430280-DAD4-4D35-B0AD-918F70FDCBF3}"/>
              </a:ext>
            </a:extLst>
          </p:cNvPr>
          <p:cNvSpPr txBox="1"/>
          <p:nvPr/>
        </p:nvSpPr>
        <p:spPr>
          <a:xfrm rot="18988279">
            <a:off x="14168677" y="7978933"/>
            <a:ext cx="3061962" cy="584775"/>
          </a:xfrm>
          <a:prstGeom prst="rect">
            <a:avLst/>
          </a:prstGeom>
          <a:noFill/>
        </p:spPr>
        <p:txBody>
          <a:bodyPr wrap="square" rtlCol="0">
            <a:spAutoFit/>
          </a:bodyPr>
          <a:lstStyle/>
          <a:p>
            <a:pPr marL="457200" indent="-457200">
              <a:buFont typeface="Arial" panose="020B0604020202020204" pitchFamily="34" charset="0"/>
              <a:buChar char="•"/>
            </a:pPr>
            <a:r>
              <a:rPr lang="fr-FR" sz="3200" dirty="0" err="1">
                <a:solidFill>
                  <a:srgbClr val="00B0F0"/>
                </a:solidFill>
                <a:latin typeface="Merriweather" panose="00000500000000000000" pitchFamily="2" charset="0"/>
              </a:rPr>
              <a:t>Dependabot</a:t>
            </a:r>
            <a:endParaRPr lang="fr-FR" sz="3200" dirty="0">
              <a:solidFill>
                <a:srgbClr val="00B0F0"/>
              </a:solidFill>
              <a:latin typeface="Merriweather" panose="00000500000000000000" pitchFamily="2" charset="0"/>
            </a:endParaRPr>
          </a:p>
        </p:txBody>
      </p:sp>
      <p:sp>
        <p:nvSpPr>
          <p:cNvPr id="25" name="ZoneTexte 24">
            <a:extLst>
              <a:ext uri="{FF2B5EF4-FFF2-40B4-BE49-F238E27FC236}">
                <a16:creationId xmlns:a16="http://schemas.microsoft.com/office/drawing/2014/main" id="{D2E73274-95C5-46AE-855C-230DD966112C}"/>
              </a:ext>
            </a:extLst>
          </p:cNvPr>
          <p:cNvSpPr txBox="1"/>
          <p:nvPr/>
        </p:nvSpPr>
        <p:spPr>
          <a:xfrm rot="18988279">
            <a:off x="8965021" y="8109292"/>
            <a:ext cx="2610477" cy="584775"/>
          </a:xfrm>
          <a:prstGeom prst="rect">
            <a:avLst/>
          </a:prstGeom>
          <a:noFill/>
        </p:spPr>
        <p:txBody>
          <a:bodyPr wrap="square" rtlCol="0">
            <a:spAutoFit/>
          </a:bodyPr>
          <a:lstStyle/>
          <a:p>
            <a:pPr marL="457200" indent="-457200">
              <a:buFont typeface="Arial" panose="020B0604020202020204" pitchFamily="34" charset="0"/>
              <a:buChar char="•"/>
            </a:pPr>
            <a:r>
              <a:rPr lang="fr-FR" sz="3200" dirty="0" err="1">
                <a:solidFill>
                  <a:srgbClr val="92D050"/>
                </a:solidFill>
                <a:latin typeface="Merriweather" panose="00000500000000000000" pitchFamily="2" charset="0"/>
              </a:rPr>
              <a:t>Codecov</a:t>
            </a:r>
            <a:endParaRPr lang="fr-FR" sz="3200" dirty="0">
              <a:solidFill>
                <a:srgbClr val="92D050"/>
              </a:solidFill>
              <a:latin typeface="Merriweather" panose="00000500000000000000" pitchFamily="2" charset="0"/>
            </a:endParaRPr>
          </a:p>
        </p:txBody>
      </p:sp>
      <p:sp>
        <p:nvSpPr>
          <p:cNvPr id="26" name="ZoneTexte 25">
            <a:extLst>
              <a:ext uri="{FF2B5EF4-FFF2-40B4-BE49-F238E27FC236}">
                <a16:creationId xmlns:a16="http://schemas.microsoft.com/office/drawing/2014/main" id="{5A93D644-F093-4108-B251-EA60F6F8F8CD}"/>
              </a:ext>
            </a:extLst>
          </p:cNvPr>
          <p:cNvSpPr txBox="1"/>
          <p:nvPr/>
        </p:nvSpPr>
        <p:spPr>
          <a:xfrm rot="18988279">
            <a:off x="11179658" y="7754504"/>
            <a:ext cx="3681467" cy="584775"/>
          </a:xfrm>
          <a:prstGeom prst="rect">
            <a:avLst/>
          </a:prstGeom>
          <a:noFill/>
        </p:spPr>
        <p:txBody>
          <a:bodyPr wrap="square" rtlCol="0">
            <a:spAutoFit/>
          </a:bodyPr>
          <a:lstStyle/>
          <a:p>
            <a:pPr marL="457200" indent="-457200">
              <a:buFont typeface="Arial" panose="020B0604020202020204" pitchFamily="34" charset="0"/>
              <a:buChar char="•"/>
            </a:pPr>
            <a:r>
              <a:rPr lang="fr-FR" sz="3200" dirty="0">
                <a:solidFill>
                  <a:srgbClr val="92D050"/>
                </a:solidFill>
                <a:latin typeface="Merriweather" panose="00000500000000000000" pitchFamily="2" charset="0"/>
              </a:rPr>
              <a:t>Code </a:t>
            </a:r>
            <a:r>
              <a:rPr lang="fr-FR" sz="3200" dirty="0" err="1">
                <a:solidFill>
                  <a:srgbClr val="92D050"/>
                </a:solidFill>
                <a:latin typeface="Merriweather" panose="00000500000000000000" pitchFamily="2" charset="0"/>
              </a:rPr>
              <a:t>Climate</a:t>
            </a:r>
            <a:endParaRPr lang="fr-FR" sz="3200" dirty="0">
              <a:solidFill>
                <a:srgbClr val="92D050"/>
              </a:solidFill>
              <a:latin typeface="Merriweather" panose="00000500000000000000" pitchFamily="2" charset="0"/>
            </a:endParaRPr>
          </a:p>
        </p:txBody>
      </p:sp>
      <p:sp>
        <p:nvSpPr>
          <p:cNvPr id="27" name="ZoneTexte 26">
            <a:extLst>
              <a:ext uri="{FF2B5EF4-FFF2-40B4-BE49-F238E27FC236}">
                <a16:creationId xmlns:a16="http://schemas.microsoft.com/office/drawing/2014/main" id="{86DFB9C2-B547-4031-8ECD-F514C863687F}"/>
              </a:ext>
            </a:extLst>
          </p:cNvPr>
          <p:cNvSpPr txBox="1"/>
          <p:nvPr/>
        </p:nvSpPr>
        <p:spPr>
          <a:xfrm rot="18988279">
            <a:off x="16660292" y="7725715"/>
            <a:ext cx="3681467" cy="584775"/>
          </a:xfrm>
          <a:prstGeom prst="rect">
            <a:avLst/>
          </a:prstGeom>
          <a:noFill/>
        </p:spPr>
        <p:txBody>
          <a:bodyPr wrap="square" rtlCol="0">
            <a:spAutoFit/>
          </a:bodyPr>
          <a:lstStyle/>
          <a:p>
            <a:pPr marL="457200" indent="-457200">
              <a:buFont typeface="Arial" panose="020B0604020202020204" pitchFamily="34" charset="0"/>
              <a:buChar char="•"/>
            </a:pPr>
            <a:r>
              <a:rPr lang="fr-FR" sz="3200" dirty="0">
                <a:solidFill>
                  <a:srgbClr val="00B0F0"/>
                </a:solidFill>
                <a:latin typeface="Merriweather" panose="00000500000000000000" pitchFamily="2" charset="0"/>
              </a:rPr>
              <a:t>David</a:t>
            </a:r>
          </a:p>
        </p:txBody>
      </p:sp>
      <p:sp>
        <p:nvSpPr>
          <p:cNvPr id="28" name="ZoneTexte 27">
            <a:extLst>
              <a:ext uri="{FF2B5EF4-FFF2-40B4-BE49-F238E27FC236}">
                <a16:creationId xmlns:a16="http://schemas.microsoft.com/office/drawing/2014/main" id="{D48AA901-5A8A-48E7-BEEB-1F4D248D967B}"/>
              </a:ext>
            </a:extLst>
          </p:cNvPr>
          <p:cNvSpPr txBox="1"/>
          <p:nvPr/>
        </p:nvSpPr>
        <p:spPr>
          <a:xfrm rot="18988279">
            <a:off x="19590946" y="7617605"/>
            <a:ext cx="3681467" cy="1077218"/>
          </a:xfrm>
          <a:prstGeom prst="rect">
            <a:avLst/>
          </a:prstGeom>
          <a:noFill/>
        </p:spPr>
        <p:txBody>
          <a:bodyPr wrap="square" rtlCol="0">
            <a:spAutoFit/>
          </a:bodyPr>
          <a:lstStyle/>
          <a:p>
            <a:pPr marL="457200" indent="-457200">
              <a:buFont typeface="Arial" panose="020B0604020202020204" pitchFamily="34" charset="0"/>
              <a:buChar char="•"/>
            </a:pPr>
            <a:r>
              <a:rPr lang="fr-FR" sz="3200" dirty="0">
                <a:solidFill>
                  <a:srgbClr val="7030A0"/>
                </a:solidFill>
                <a:latin typeface="Merriweather" panose="00000500000000000000" pitchFamily="2" charset="0"/>
              </a:rPr>
              <a:t>Shields IO</a:t>
            </a:r>
          </a:p>
          <a:p>
            <a:r>
              <a:rPr lang="fr-FR" sz="3200" dirty="0">
                <a:solidFill>
                  <a:srgbClr val="7030A0"/>
                </a:solidFill>
                <a:latin typeface="Merriweather" panose="00000500000000000000" pitchFamily="2" charset="0"/>
              </a:rPr>
              <a:t>    </a:t>
            </a:r>
            <a:r>
              <a:rPr lang="fr-FR" sz="1800" dirty="0">
                <a:solidFill>
                  <a:schemeClr val="accent2"/>
                </a:solidFill>
                <a:latin typeface="Merriweather" panose="00000500000000000000" pitchFamily="2" charset="0"/>
              </a:rPr>
              <a:t>(et oui)</a:t>
            </a:r>
          </a:p>
        </p:txBody>
      </p:sp>
    </p:spTree>
    <p:extLst>
      <p:ext uri="{BB962C8B-B14F-4D97-AF65-F5344CB8AC3E}">
        <p14:creationId xmlns:p14="http://schemas.microsoft.com/office/powerpoint/2010/main" val="158598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3" grpId="0"/>
      <p:bldP spid="24" grpId="0"/>
      <p:bldP spid="25" grpId="0"/>
      <p:bldP spid="26" grpId="0"/>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DD39B283-08DE-4ED0-8A6E-BC1DE5AB9DDD}"/>
              </a:ext>
            </a:extLst>
          </p:cNvPr>
          <p:cNvPicPr>
            <a:picLocks noChangeAspect="1"/>
          </p:cNvPicPr>
          <p:nvPr/>
        </p:nvPicPr>
        <p:blipFill>
          <a:blip r:embed="rId2"/>
          <a:stretch>
            <a:fillRect/>
          </a:stretch>
        </p:blipFill>
        <p:spPr>
          <a:xfrm>
            <a:off x="8490545" y="1673423"/>
            <a:ext cx="15870807" cy="11377265"/>
          </a:xfrm>
          <a:prstGeom prst="rect">
            <a:avLst/>
          </a:prstGeom>
        </p:spPr>
      </p:pic>
      <p:sp>
        <p:nvSpPr>
          <p:cNvPr id="13" name="Titre 12">
            <a:extLst>
              <a:ext uri="{FF2B5EF4-FFF2-40B4-BE49-F238E27FC236}">
                <a16:creationId xmlns:a16="http://schemas.microsoft.com/office/drawing/2014/main" id="{B352EC77-070B-492A-9386-0F610E51E7DF}"/>
              </a:ext>
            </a:extLst>
          </p:cNvPr>
          <p:cNvSpPr>
            <a:spLocks noGrp="1"/>
          </p:cNvSpPr>
          <p:nvPr>
            <p:ph type="title"/>
          </p:nvPr>
        </p:nvSpPr>
        <p:spPr/>
        <p:txBody>
          <a:bodyPr/>
          <a:lstStyle/>
          <a:p>
            <a:r>
              <a:rPr lang="fr-FR" noProof="0" dirty="0">
                <a:latin typeface="Open Sans" panose="020B0606030504020204" pitchFamily="34" charset="0"/>
                <a:ea typeface="Open Sans" panose="020B0606030504020204" pitchFamily="34" charset="0"/>
                <a:cs typeface="Open Sans" panose="020B0606030504020204" pitchFamily="34" charset="0"/>
              </a:rPr>
              <a:t>Faites les bons choix</a:t>
            </a:r>
            <a:br>
              <a:rPr lang="fr-FR" noProof="0" dirty="0"/>
            </a:br>
            <a:endParaRPr lang="fr-FR" noProof="0" dirty="0"/>
          </a:p>
        </p:txBody>
      </p:sp>
      <p:sp>
        <p:nvSpPr>
          <p:cNvPr id="15" name="Espace réservé du contenu 2">
            <a:extLst>
              <a:ext uri="{FF2B5EF4-FFF2-40B4-BE49-F238E27FC236}">
                <a16:creationId xmlns:a16="http://schemas.microsoft.com/office/drawing/2014/main" id="{F71657B7-305B-4CB2-8A39-D90D5ACE6C90}"/>
              </a:ext>
            </a:extLst>
          </p:cNvPr>
          <p:cNvSpPr>
            <a:spLocks noGrp="1"/>
          </p:cNvSpPr>
          <p:nvPr>
            <p:ph idx="1"/>
          </p:nvPr>
        </p:nvSpPr>
        <p:spPr>
          <a:xfrm>
            <a:off x="2271713" y="4121697"/>
            <a:ext cx="8984183" cy="2736304"/>
          </a:xfrm>
        </p:spPr>
        <p:txBody>
          <a:bodyPr/>
          <a:lstStyle/>
          <a:p>
            <a:pPr marL="457200" indent="-457200">
              <a:buFont typeface="Arial" panose="020B0604020202020204" pitchFamily="34" charset="0"/>
              <a:buChar char="•"/>
            </a:pPr>
            <a:r>
              <a:rPr lang="fr-FR" sz="3200" b="1" noProof="0" dirty="0">
                <a:solidFill>
                  <a:srgbClr val="FF0000"/>
                </a:solidFill>
                <a:latin typeface="Merriweather" panose="00000500000000000000" pitchFamily="2" charset="0"/>
              </a:rPr>
              <a:t>GitHub Actions</a:t>
            </a:r>
            <a:endParaRPr lang="fr-FR" sz="3200" noProof="0" dirty="0">
              <a:latin typeface="Merriweather" panose="00000500000000000000" pitchFamily="2" charset="0"/>
            </a:endParaRPr>
          </a:p>
          <a:p>
            <a:r>
              <a:rPr lang="fr-FR" sz="3200" i="1" noProof="0" dirty="0">
                <a:latin typeface="Merriweather" panose="00000500000000000000" pitchFamily="2" charset="0"/>
              </a:rPr>
              <a:t>« Automatisez votre workflow de l’idéation à la production. »</a:t>
            </a:r>
          </a:p>
        </p:txBody>
      </p:sp>
    </p:spTree>
    <p:extLst>
      <p:ext uri="{BB962C8B-B14F-4D97-AF65-F5344CB8AC3E}">
        <p14:creationId xmlns:p14="http://schemas.microsoft.com/office/powerpoint/2010/main" val="326903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33DB7C3-77AE-48B1-8BA7-5BFDF2CEFAAC}"/>
              </a:ext>
            </a:extLst>
          </p:cNvPr>
          <p:cNvSpPr>
            <a:spLocks noGrp="1"/>
          </p:cNvSpPr>
          <p:nvPr>
            <p:ph type="title"/>
          </p:nvPr>
        </p:nvSpPr>
        <p:spPr/>
        <p:txBody>
          <a:bodyPr/>
          <a:lstStyle/>
          <a:p>
            <a:r>
              <a:rPr lang="fr-FR" noProof="0" dirty="0">
                <a:latin typeface="Open Sans" panose="020B0606030504020204" pitchFamily="34" charset="0"/>
                <a:ea typeface="Open Sans" panose="020B0606030504020204" pitchFamily="34" charset="0"/>
                <a:cs typeface="Open Sans" panose="020B0606030504020204" pitchFamily="34" charset="0"/>
              </a:rPr>
              <a:t>Faites les bons choix</a:t>
            </a:r>
            <a:endParaRPr lang="fr-FR" noProof="0" dirty="0"/>
          </a:p>
        </p:txBody>
      </p:sp>
      <p:pic>
        <p:nvPicPr>
          <p:cNvPr id="10" name="Image 9">
            <a:extLst>
              <a:ext uri="{FF2B5EF4-FFF2-40B4-BE49-F238E27FC236}">
                <a16:creationId xmlns:a16="http://schemas.microsoft.com/office/drawing/2014/main" id="{0852561D-4ADE-4D41-BDAA-9649A23D97B1}"/>
              </a:ext>
            </a:extLst>
          </p:cNvPr>
          <p:cNvPicPr>
            <a:picLocks noChangeAspect="1"/>
          </p:cNvPicPr>
          <p:nvPr/>
        </p:nvPicPr>
        <p:blipFill>
          <a:blip r:embed="rId3"/>
          <a:stretch>
            <a:fillRect/>
          </a:stretch>
        </p:blipFill>
        <p:spPr>
          <a:xfrm>
            <a:off x="3263008" y="3697717"/>
            <a:ext cx="17514309" cy="8288949"/>
          </a:xfrm>
          <a:prstGeom prst="rect">
            <a:avLst/>
          </a:prstGeom>
        </p:spPr>
      </p:pic>
    </p:spTree>
    <p:extLst>
      <p:ext uri="{BB962C8B-B14F-4D97-AF65-F5344CB8AC3E}">
        <p14:creationId xmlns:p14="http://schemas.microsoft.com/office/powerpoint/2010/main" val="2641281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33DB7C3-77AE-48B1-8BA7-5BFDF2CEFAAC}"/>
              </a:ext>
            </a:extLst>
          </p:cNvPr>
          <p:cNvSpPr>
            <a:spLocks noGrp="1"/>
          </p:cNvSpPr>
          <p:nvPr>
            <p:ph type="title"/>
          </p:nvPr>
        </p:nvSpPr>
        <p:spPr/>
        <p:txBody>
          <a:bodyPr/>
          <a:lstStyle/>
          <a:p>
            <a:r>
              <a:rPr lang="fr-FR" noProof="0" dirty="0">
                <a:latin typeface="Open Sans" panose="020B0606030504020204" pitchFamily="34" charset="0"/>
                <a:ea typeface="Open Sans" panose="020B0606030504020204" pitchFamily="34" charset="0"/>
                <a:cs typeface="Open Sans" panose="020B0606030504020204" pitchFamily="34" charset="0"/>
              </a:rPr>
              <a:t>GitHub : savoir l’utiliser</a:t>
            </a:r>
            <a:endParaRPr lang="fr-FR" noProof="0" dirty="0"/>
          </a:p>
        </p:txBody>
      </p:sp>
      <p:sp>
        <p:nvSpPr>
          <p:cNvPr id="4" name="Espace réservé du contenu 2">
            <a:extLst>
              <a:ext uri="{FF2B5EF4-FFF2-40B4-BE49-F238E27FC236}">
                <a16:creationId xmlns:a16="http://schemas.microsoft.com/office/drawing/2014/main" id="{F4F3F089-8F2A-4861-A9B3-4541396D61FB}"/>
              </a:ext>
            </a:extLst>
          </p:cNvPr>
          <p:cNvSpPr>
            <a:spLocks noGrp="1"/>
          </p:cNvSpPr>
          <p:nvPr>
            <p:ph idx="1"/>
          </p:nvPr>
        </p:nvSpPr>
        <p:spPr>
          <a:xfrm>
            <a:off x="2271713" y="3926062"/>
            <a:ext cx="10280327" cy="5524226"/>
          </a:xfrm>
        </p:spPr>
        <p:txBody>
          <a:bodyPr>
            <a:noAutofit/>
          </a:bodyPr>
          <a:lstStyle/>
          <a:p>
            <a:pPr marL="457200" indent="-457200">
              <a:buFont typeface="Arial" panose="020B0604020202020204" pitchFamily="34" charset="0"/>
              <a:buChar char="•"/>
            </a:pPr>
            <a:r>
              <a:rPr lang="fr-FR" sz="3200" noProof="0" dirty="0">
                <a:latin typeface="Merriweather" panose="00000500000000000000" pitchFamily="2" charset="0"/>
              </a:rPr>
              <a:t>Notre développeuse a créée un </a:t>
            </a:r>
            <a:r>
              <a:rPr lang="fr-FR" sz="3200" b="1" noProof="0" dirty="0">
                <a:latin typeface="Merriweather" panose="00000500000000000000" pitchFamily="2" charset="0"/>
              </a:rPr>
              <a:t>module Node.JS</a:t>
            </a:r>
            <a:r>
              <a:rPr lang="fr-FR" sz="3200" noProof="0" dirty="0">
                <a:latin typeface="Merriweather" panose="00000500000000000000" pitchFamily="2" charset="0"/>
              </a:rPr>
              <a:t> ;</a:t>
            </a:r>
          </a:p>
          <a:p>
            <a:pPr marL="457200" indent="-457200">
              <a:buFont typeface="Arial" panose="020B0604020202020204" pitchFamily="34" charset="0"/>
              <a:buChar char="•"/>
            </a:pPr>
            <a:r>
              <a:rPr lang="fr-FR" sz="3200" noProof="0" dirty="0">
                <a:latin typeface="Merriweather" panose="00000500000000000000" pitchFamily="2" charset="0"/>
              </a:rPr>
              <a:t>Permettant d’effectuer, des </a:t>
            </a:r>
            <a:r>
              <a:rPr lang="fr-FR" sz="3200" b="1" noProof="0" dirty="0">
                <a:latin typeface="Merriweather" panose="00000500000000000000" pitchFamily="2" charset="0"/>
              </a:rPr>
              <a:t>additions</a:t>
            </a:r>
            <a:r>
              <a:rPr lang="fr-FR" sz="3200" noProof="0" dirty="0">
                <a:latin typeface="Merriweather" panose="00000500000000000000" pitchFamily="2" charset="0"/>
              </a:rPr>
              <a:t> et des </a:t>
            </a:r>
            <a:r>
              <a:rPr lang="fr-FR" sz="3200" b="1" noProof="0" dirty="0">
                <a:latin typeface="Merriweather" panose="00000500000000000000" pitchFamily="2" charset="0"/>
              </a:rPr>
              <a:t>multiplications</a:t>
            </a:r>
            <a:r>
              <a:rPr lang="fr-FR" sz="3200" noProof="0" dirty="0">
                <a:latin typeface="Merriweather" panose="00000500000000000000" pitchFamily="2" charset="0"/>
              </a:rPr>
              <a:t> ;</a:t>
            </a:r>
          </a:p>
          <a:p>
            <a:pPr marL="457200" indent="-457200">
              <a:buFont typeface="Arial" panose="020B0604020202020204" pitchFamily="34" charset="0"/>
              <a:buChar char="•"/>
            </a:pPr>
            <a:r>
              <a:rPr lang="fr-FR" sz="3200" noProof="0" dirty="0">
                <a:latin typeface="Merriweather" panose="00000500000000000000" pitchFamily="2" charset="0"/>
              </a:rPr>
              <a:t>Utilise des </a:t>
            </a:r>
            <a:r>
              <a:rPr lang="fr-FR" sz="3200" i="1" noProof="0" dirty="0" err="1">
                <a:latin typeface="Merriweather" panose="00000500000000000000" pitchFamily="2" charset="0"/>
              </a:rPr>
              <a:t>coding</a:t>
            </a:r>
            <a:r>
              <a:rPr lang="fr-FR" sz="3200" i="1" noProof="0" dirty="0">
                <a:latin typeface="Merriweather" panose="00000500000000000000" pitchFamily="2" charset="0"/>
              </a:rPr>
              <a:t> guidelines</a:t>
            </a:r>
            <a:r>
              <a:rPr lang="fr-FR" sz="3200" noProof="0" dirty="0">
                <a:latin typeface="Merriweather" panose="00000500000000000000" pitchFamily="2" charset="0"/>
              </a:rPr>
              <a:t> ;</a:t>
            </a:r>
          </a:p>
          <a:p>
            <a:pPr marL="457200" indent="-457200">
              <a:buFont typeface="Arial" panose="020B0604020202020204" pitchFamily="34" charset="0"/>
              <a:buChar char="•"/>
            </a:pPr>
            <a:r>
              <a:rPr lang="fr-FR" sz="3200" noProof="0" dirty="0">
                <a:latin typeface="Merriweather" panose="00000500000000000000" pitchFamily="2" charset="0"/>
              </a:rPr>
              <a:t>Propose un </a:t>
            </a:r>
            <a:r>
              <a:rPr lang="fr-FR" sz="3200" b="1" noProof="0" dirty="0">
                <a:latin typeface="Merriweather" panose="00000500000000000000" pitchFamily="2" charset="0"/>
              </a:rPr>
              <a:t>guide de contribution</a:t>
            </a:r>
            <a:r>
              <a:rPr lang="fr-FR" sz="3200" noProof="0" dirty="0">
                <a:latin typeface="Merriweather" panose="00000500000000000000" pitchFamily="2" charset="0"/>
              </a:rPr>
              <a:t> ;</a:t>
            </a:r>
          </a:p>
          <a:p>
            <a:pPr marL="457200" indent="-457200">
              <a:buFont typeface="Arial" panose="020B0604020202020204" pitchFamily="34" charset="0"/>
              <a:buChar char="•"/>
            </a:pPr>
            <a:r>
              <a:rPr lang="fr-FR" sz="3200" noProof="0" dirty="0">
                <a:latin typeface="Merriweather" panose="00000500000000000000" pitchFamily="2" charset="0"/>
              </a:rPr>
              <a:t>A préparée des </a:t>
            </a:r>
            <a:r>
              <a:rPr lang="fr-FR" sz="3200" b="1" noProof="0" dirty="0">
                <a:latin typeface="Merriweather" panose="00000500000000000000" pitchFamily="2" charset="0"/>
              </a:rPr>
              <a:t>modèles</a:t>
            </a:r>
            <a:r>
              <a:rPr lang="fr-FR" sz="3200" noProof="0" dirty="0">
                <a:latin typeface="Merriweather" panose="00000500000000000000" pitchFamily="2" charset="0"/>
              </a:rPr>
              <a:t> d’</a:t>
            </a:r>
            <a:r>
              <a:rPr lang="fr-FR" sz="3200" i="1" noProof="0" dirty="0">
                <a:latin typeface="Merriweather" panose="00000500000000000000" pitchFamily="2" charset="0"/>
              </a:rPr>
              <a:t>issues</a:t>
            </a:r>
            <a:r>
              <a:rPr lang="fr-FR" sz="3200" noProof="0" dirty="0">
                <a:latin typeface="Merriweather" panose="00000500000000000000" pitchFamily="2" charset="0"/>
              </a:rPr>
              <a:t> et </a:t>
            </a:r>
            <a:r>
              <a:rPr lang="fr-FR" sz="3200" i="1" noProof="0" dirty="0">
                <a:latin typeface="Merriweather" panose="00000500000000000000" pitchFamily="2" charset="0"/>
              </a:rPr>
              <a:t>pull </a:t>
            </a:r>
            <a:r>
              <a:rPr lang="fr-FR" sz="3200" i="1" noProof="0" dirty="0" err="1">
                <a:latin typeface="Merriweather" panose="00000500000000000000" pitchFamily="2" charset="0"/>
              </a:rPr>
              <a:t>requests</a:t>
            </a:r>
            <a:r>
              <a:rPr lang="fr-FR" sz="3200" noProof="0" dirty="0">
                <a:latin typeface="Merriweather" panose="00000500000000000000" pitchFamily="2" charset="0"/>
              </a:rPr>
              <a:t>.</a:t>
            </a:r>
          </a:p>
        </p:txBody>
      </p:sp>
      <p:pic>
        <p:nvPicPr>
          <p:cNvPr id="3" name="Graphique 2">
            <a:extLst>
              <a:ext uri="{FF2B5EF4-FFF2-40B4-BE49-F238E27FC236}">
                <a16:creationId xmlns:a16="http://schemas.microsoft.com/office/drawing/2014/main" id="{2D4B461B-874A-451F-9EB2-DCA10ACAF2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43695" y="4913784"/>
            <a:ext cx="8868591" cy="5687466"/>
          </a:xfrm>
          <a:prstGeom prst="rect">
            <a:avLst/>
          </a:prstGeom>
        </p:spPr>
      </p:pic>
    </p:spTree>
    <p:extLst>
      <p:ext uri="{BB962C8B-B14F-4D97-AF65-F5344CB8AC3E}">
        <p14:creationId xmlns:p14="http://schemas.microsoft.com/office/powerpoint/2010/main" val="1030600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33DB7C3-77AE-48B1-8BA7-5BFDF2CEFAAC}"/>
              </a:ext>
            </a:extLst>
          </p:cNvPr>
          <p:cNvSpPr>
            <a:spLocks noGrp="1"/>
          </p:cNvSpPr>
          <p:nvPr>
            <p:ph type="title"/>
          </p:nvPr>
        </p:nvSpPr>
        <p:spPr/>
        <p:txBody>
          <a:bodyPr/>
          <a:lstStyle/>
          <a:p>
            <a:r>
              <a:rPr lang="fr-FR" noProof="0" dirty="0">
                <a:latin typeface="Open Sans" panose="020B0606030504020204" pitchFamily="34" charset="0"/>
                <a:ea typeface="Open Sans" panose="020B0606030504020204" pitchFamily="34" charset="0"/>
                <a:cs typeface="Open Sans" panose="020B0606030504020204" pitchFamily="34" charset="0"/>
              </a:rPr>
              <a:t>GitHub : savoir l’utiliser</a:t>
            </a:r>
            <a:endParaRPr lang="fr-FR" noProof="0" dirty="0"/>
          </a:p>
        </p:txBody>
      </p:sp>
      <p:grpSp>
        <p:nvGrpSpPr>
          <p:cNvPr id="40" name="Groupe 39">
            <a:extLst>
              <a:ext uri="{FF2B5EF4-FFF2-40B4-BE49-F238E27FC236}">
                <a16:creationId xmlns:a16="http://schemas.microsoft.com/office/drawing/2014/main" id="{0FC41175-D55F-4A0D-9D64-443240DE9512}"/>
              </a:ext>
            </a:extLst>
          </p:cNvPr>
          <p:cNvGrpSpPr/>
          <p:nvPr/>
        </p:nvGrpSpPr>
        <p:grpSpPr>
          <a:xfrm>
            <a:off x="6719392" y="6497960"/>
            <a:ext cx="4752528" cy="1652337"/>
            <a:chOff x="4343128" y="6764056"/>
            <a:chExt cx="4752528" cy="1652337"/>
          </a:xfrm>
        </p:grpSpPr>
        <p:sp>
          <p:nvSpPr>
            <p:cNvPr id="9" name="Rectangle : coins arrondis 8">
              <a:extLst>
                <a:ext uri="{FF2B5EF4-FFF2-40B4-BE49-F238E27FC236}">
                  <a16:creationId xmlns:a16="http://schemas.microsoft.com/office/drawing/2014/main" id="{CD09B54F-95D4-4DF0-B085-A7955FFA31D1}"/>
                </a:ext>
              </a:extLst>
            </p:cNvPr>
            <p:cNvSpPr/>
            <p:nvPr/>
          </p:nvSpPr>
          <p:spPr bwMode="auto">
            <a:xfrm>
              <a:off x="4343128" y="6946904"/>
              <a:ext cx="4752527" cy="1279248"/>
            </a:xfrm>
            <a:prstGeom prst="roundRect">
              <a:avLst>
                <a:gd name="adj" fmla="val 15624"/>
              </a:avLst>
            </a:prstGeom>
            <a:solidFill>
              <a:srgbClr val="FFFFFF"/>
            </a:solidFill>
            <a:ln w="12700" cap="flat" cmpd="sng" algn="ctr">
              <a:solidFill>
                <a:schemeClr val="accent2"/>
              </a:solidFill>
              <a:prstDash val="solid"/>
              <a:miter lim="400000"/>
              <a:headEnd type="none" w="med" len="med"/>
              <a:tailEnd type="none" w="med" len="med"/>
            </a:ln>
            <a:effectLst>
              <a:outerShdw blurRad="203200" sx="103000" sy="103000" algn="ctr" rotWithShape="0">
                <a:schemeClr val="accent2">
                  <a:lumMod val="60000"/>
                  <a:lumOff val="40000"/>
                  <a:alpha val="40000"/>
                </a:schemeClr>
              </a:outerShdw>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10" name="Shape">
              <a:extLst>
                <a:ext uri="{FF2B5EF4-FFF2-40B4-BE49-F238E27FC236}">
                  <a16:creationId xmlns:a16="http://schemas.microsoft.com/office/drawing/2014/main" id="{F88D597E-8726-4C23-AC66-1FBCD0C431B5}"/>
                </a:ext>
              </a:extLst>
            </p:cNvPr>
            <p:cNvSpPr/>
            <p:nvPr/>
          </p:nvSpPr>
          <p:spPr>
            <a:xfrm>
              <a:off x="4729747" y="7242329"/>
              <a:ext cx="432048" cy="616390"/>
            </a:xfrm>
            <a:custGeom>
              <a:avLst/>
              <a:gdLst/>
              <a:ahLst/>
              <a:cxnLst>
                <a:cxn ang="0">
                  <a:pos x="wd2" y="hd2"/>
                </a:cxn>
                <a:cxn ang="5400000">
                  <a:pos x="wd2" y="hd2"/>
                </a:cxn>
                <a:cxn ang="10800000">
                  <a:pos x="wd2" y="hd2"/>
                </a:cxn>
                <a:cxn ang="16200000">
                  <a:pos x="wd2" y="hd2"/>
                </a:cxn>
              </a:cxnLst>
              <a:rect l="0" t="0" r="r" b="b"/>
              <a:pathLst>
                <a:path w="21600" h="21600" extrusionOk="0">
                  <a:moveTo>
                    <a:pt x="13320" y="0"/>
                  </a:moveTo>
                  <a:lnTo>
                    <a:pt x="12320" y="716"/>
                  </a:lnTo>
                  <a:lnTo>
                    <a:pt x="16397" y="3630"/>
                  </a:lnTo>
                  <a:cubicBezTo>
                    <a:pt x="16125" y="3627"/>
                    <a:pt x="15854" y="3624"/>
                    <a:pt x="15584" y="3623"/>
                  </a:cubicBezTo>
                  <a:cubicBezTo>
                    <a:pt x="15314" y="3622"/>
                    <a:pt x="15045" y="3622"/>
                    <a:pt x="14777" y="3622"/>
                  </a:cubicBezTo>
                  <a:lnTo>
                    <a:pt x="14079" y="3622"/>
                  </a:lnTo>
                  <a:cubicBezTo>
                    <a:pt x="13020" y="3622"/>
                    <a:pt x="11939" y="3622"/>
                    <a:pt x="10873" y="3662"/>
                  </a:cubicBezTo>
                  <a:cubicBezTo>
                    <a:pt x="9806" y="3702"/>
                    <a:pt x="8754" y="3783"/>
                    <a:pt x="7756" y="3944"/>
                  </a:cubicBezTo>
                  <a:cubicBezTo>
                    <a:pt x="5943" y="4271"/>
                    <a:pt x="4328" y="4940"/>
                    <a:pt x="3053" y="5851"/>
                  </a:cubicBezTo>
                  <a:cubicBezTo>
                    <a:pt x="1778" y="6762"/>
                    <a:pt x="842" y="7916"/>
                    <a:pt x="385" y="9212"/>
                  </a:cubicBezTo>
                  <a:cubicBezTo>
                    <a:pt x="277" y="9551"/>
                    <a:pt x="196" y="9899"/>
                    <a:pt x="134" y="10252"/>
                  </a:cubicBezTo>
                  <a:cubicBezTo>
                    <a:pt x="72" y="10605"/>
                    <a:pt x="30" y="10964"/>
                    <a:pt x="0" y="11326"/>
                  </a:cubicBezTo>
                  <a:lnTo>
                    <a:pt x="1335" y="11326"/>
                  </a:lnTo>
                  <a:cubicBezTo>
                    <a:pt x="1364" y="11035"/>
                    <a:pt x="1402" y="10746"/>
                    <a:pt x="1455" y="10462"/>
                  </a:cubicBezTo>
                  <a:cubicBezTo>
                    <a:pt x="1508" y="10178"/>
                    <a:pt x="1576" y="9898"/>
                    <a:pt x="1663" y="9624"/>
                  </a:cubicBezTo>
                  <a:cubicBezTo>
                    <a:pt x="2079" y="8446"/>
                    <a:pt x="2930" y="7398"/>
                    <a:pt x="4089" y="6569"/>
                  </a:cubicBezTo>
                  <a:cubicBezTo>
                    <a:pt x="5249" y="5741"/>
                    <a:pt x="6715" y="5132"/>
                    <a:pt x="8363" y="4835"/>
                  </a:cubicBezTo>
                  <a:cubicBezTo>
                    <a:pt x="9271" y="4688"/>
                    <a:pt x="10226" y="4615"/>
                    <a:pt x="11196" y="4579"/>
                  </a:cubicBezTo>
                  <a:cubicBezTo>
                    <a:pt x="12165" y="4542"/>
                    <a:pt x="13148" y="4542"/>
                    <a:pt x="14110" y="4542"/>
                  </a:cubicBezTo>
                  <a:lnTo>
                    <a:pt x="14746" y="4542"/>
                  </a:lnTo>
                  <a:cubicBezTo>
                    <a:pt x="15040" y="4542"/>
                    <a:pt x="15335" y="4542"/>
                    <a:pt x="15631" y="4544"/>
                  </a:cubicBezTo>
                  <a:cubicBezTo>
                    <a:pt x="15928" y="4546"/>
                    <a:pt x="16226" y="4549"/>
                    <a:pt x="16524" y="4554"/>
                  </a:cubicBezTo>
                  <a:lnTo>
                    <a:pt x="12320" y="7559"/>
                  </a:lnTo>
                  <a:lnTo>
                    <a:pt x="13320" y="8275"/>
                  </a:lnTo>
                  <a:lnTo>
                    <a:pt x="19120" y="4130"/>
                  </a:lnTo>
                  <a:lnTo>
                    <a:pt x="13320" y="0"/>
                  </a:lnTo>
                  <a:close/>
                  <a:moveTo>
                    <a:pt x="20265" y="10274"/>
                  </a:moveTo>
                  <a:cubicBezTo>
                    <a:pt x="20236" y="10565"/>
                    <a:pt x="20198" y="10854"/>
                    <a:pt x="20145" y="11138"/>
                  </a:cubicBezTo>
                  <a:cubicBezTo>
                    <a:pt x="20092" y="11422"/>
                    <a:pt x="20024" y="11702"/>
                    <a:pt x="19937" y="11976"/>
                  </a:cubicBezTo>
                  <a:cubicBezTo>
                    <a:pt x="19521" y="13154"/>
                    <a:pt x="18670" y="14203"/>
                    <a:pt x="17511" y="15032"/>
                  </a:cubicBezTo>
                  <a:cubicBezTo>
                    <a:pt x="16351" y="15860"/>
                    <a:pt x="14885" y="16468"/>
                    <a:pt x="13237" y="16765"/>
                  </a:cubicBezTo>
                  <a:cubicBezTo>
                    <a:pt x="12329" y="16912"/>
                    <a:pt x="11374" y="16985"/>
                    <a:pt x="10404" y="17022"/>
                  </a:cubicBezTo>
                  <a:cubicBezTo>
                    <a:pt x="9435" y="17059"/>
                    <a:pt x="8452" y="17058"/>
                    <a:pt x="7490" y="17058"/>
                  </a:cubicBezTo>
                  <a:lnTo>
                    <a:pt x="6854" y="17058"/>
                  </a:lnTo>
                  <a:cubicBezTo>
                    <a:pt x="6560" y="17058"/>
                    <a:pt x="6265" y="17058"/>
                    <a:pt x="5969" y="17056"/>
                  </a:cubicBezTo>
                  <a:cubicBezTo>
                    <a:pt x="5672" y="17054"/>
                    <a:pt x="5374" y="17051"/>
                    <a:pt x="5076" y="17046"/>
                  </a:cubicBezTo>
                  <a:lnTo>
                    <a:pt x="9280" y="14041"/>
                  </a:lnTo>
                  <a:lnTo>
                    <a:pt x="8280" y="13325"/>
                  </a:lnTo>
                  <a:lnTo>
                    <a:pt x="2480" y="17470"/>
                  </a:lnTo>
                  <a:lnTo>
                    <a:pt x="8280" y="21600"/>
                  </a:lnTo>
                  <a:lnTo>
                    <a:pt x="9280" y="20884"/>
                  </a:lnTo>
                  <a:lnTo>
                    <a:pt x="5203" y="17970"/>
                  </a:lnTo>
                  <a:cubicBezTo>
                    <a:pt x="5475" y="17973"/>
                    <a:pt x="5746" y="17976"/>
                    <a:pt x="6016" y="17977"/>
                  </a:cubicBezTo>
                  <a:cubicBezTo>
                    <a:pt x="6286" y="17978"/>
                    <a:pt x="6555" y="17978"/>
                    <a:pt x="6823" y="17978"/>
                  </a:cubicBezTo>
                  <a:lnTo>
                    <a:pt x="7521" y="17978"/>
                  </a:lnTo>
                  <a:cubicBezTo>
                    <a:pt x="8580" y="17978"/>
                    <a:pt x="9661" y="17979"/>
                    <a:pt x="10727" y="17939"/>
                  </a:cubicBezTo>
                  <a:cubicBezTo>
                    <a:pt x="11794" y="17899"/>
                    <a:pt x="12846" y="17817"/>
                    <a:pt x="13844" y="17656"/>
                  </a:cubicBezTo>
                  <a:cubicBezTo>
                    <a:pt x="15657" y="17329"/>
                    <a:pt x="17272" y="16660"/>
                    <a:pt x="18547" y="15749"/>
                  </a:cubicBezTo>
                  <a:cubicBezTo>
                    <a:pt x="19822" y="14838"/>
                    <a:pt x="20758" y="13684"/>
                    <a:pt x="21215" y="12388"/>
                  </a:cubicBezTo>
                  <a:cubicBezTo>
                    <a:pt x="21323" y="12049"/>
                    <a:pt x="21404" y="11701"/>
                    <a:pt x="21466" y="11348"/>
                  </a:cubicBezTo>
                  <a:cubicBezTo>
                    <a:pt x="21528" y="10995"/>
                    <a:pt x="21570" y="10636"/>
                    <a:pt x="21600" y="10274"/>
                  </a:cubicBezTo>
                  <a:lnTo>
                    <a:pt x="20265" y="10274"/>
                  </a:lnTo>
                  <a:close/>
                </a:path>
              </a:pathLst>
            </a:custGeom>
            <a:solidFill>
              <a:srgbClr val="FF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 name="Espace réservé du contenu 2">
              <a:extLst>
                <a:ext uri="{FF2B5EF4-FFF2-40B4-BE49-F238E27FC236}">
                  <a16:creationId xmlns:a16="http://schemas.microsoft.com/office/drawing/2014/main" id="{DCFC9A7C-50CF-4A0A-A8D9-C11181DFB7D5}"/>
                </a:ext>
              </a:extLst>
            </p:cNvPr>
            <p:cNvSpPr txBox="1">
              <a:spLocks/>
            </p:cNvSpPr>
            <p:nvPr/>
          </p:nvSpPr>
          <p:spPr bwMode="auto">
            <a:xfrm>
              <a:off x="5423248" y="6986097"/>
              <a:ext cx="3672408" cy="719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noAutofit/>
            </a:bodyPr>
            <a:lstStyle>
              <a:lvl1pPr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fr-FR" sz="2400" dirty="0">
                  <a:latin typeface="Open Sans" panose="020B0606030504020204" pitchFamily="34" charset="0"/>
                  <a:ea typeface="Open Sans" panose="020B0606030504020204" pitchFamily="34" charset="0"/>
                  <a:cs typeface="Open Sans" panose="020B0606030504020204" pitchFamily="34" charset="0"/>
                </a:rPr>
                <a:t>Intégration Continue</a:t>
              </a:r>
            </a:p>
          </p:txBody>
        </p:sp>
        <p:sp>
          <p:nvSpPr>
            <p:cNvPr id="25" name="Espace réservé du contenu 2">
              <a:extLst>
                <a:ext uri="{FF2B5EF4-FFF2-40B4-BE49-F238E27FC236}">
                  <a16:creationId xmlns:a16="http://schemas.microsoft.com/office/drawing/2014/main" id="{CD2CE761-4810-450B-BBC3-B752BCCE012F}"/>
                </a:ext>
              </a:extLst>
            </p:cNvPr>
            <p:cNvSpPr txBox="1">
              <a:spLocks/>
            </p:cNvSpPr>
            <p:nvPr/>
          </p:nvSpPr>
          <p:spPr bwMode="auto">
            <a:xfrm>
              <a:off x="5421152" y="7484976"/>
              <a:ext cx="3672408" cy="525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noAutofit/>
            </a:bodyPr>
            <a:lstStyle>
              <a:lvl1pPr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fr-FR" sz="1600" dirty="0">
                  <a:solidFill>
                    <a:schemeClr val="accent2">
                      <a:lumMod val="75000"/>
                    </a:schemeClr>
                  </a:solidFill>
                  <a:latin typeface="Roboto" panose="02000000000000000000" pitchFamily="2" charset="0"/>
                  <a:ea typeface="Roboto" panose="02000000000000000000" pitchFamily="2" charset="0"/>
                  <a:cs typeface="Roboto" panose="02000000000000000000" pitchFamily="2" charset="0"/>
                </a:rPr>
                <a:t>on: </a:t>
              </a:r>
              <a:r>
                <a:rPr lang="fr-FR" sz="1600" dirty="0">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push, pull-</a:t>
              </a:r>
              <a:r>
                <a:rPr lang="fr-FR" sz="1600" dirty="0" err="1">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request</a:t>
              </a:r>
              <a:endParaRPr lang="fr-FR" sz="1600" dirty="0">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34" name="Groupe 33">
              <a:extLst>
                <a:ext uri="{FF2B5EF4-FFF2-40B4-BE49-F238E27FC236}">
                  <a16:creationId xmlns:a16="http://schemas.microsoft.com/office/drawing/2014/main" id="{AE3C2981-BAE5-4A7A-9F76-B097E1C1AD4D}"/>
                </a:ext>
              </a:extLst>
            </p:cNvPr>
            <p:cNvGrpSpPr/>
            <p:nvPr/>
          </p:nvGrpSpPr>
          <p:grpSpPr>
            <a:xfrm>
              <a:off x="6431360" y="7938120"/>
              <a:ext cx="576064" cy="478273"/>
              <a:chOff x="6431360" y="7938120"/>
              <a:chExt cx="576064" cy="478273"/>
            </a:xfrm>
          </p:grpSpPr>
          <p:sp>
            <p:nvSpPr>
              <p:cNvPr id="28" name="Ellipse 27">
                <a:extLst>
                  <a:ext uri="{FF2B5EF4-FFF2-40B4-BE49-F238E27FC236}">
                    <a16:creationId xmlns:a16="http://schemas.microsoft.com/office/drawing/2014/main" id="{ACB5D5DB-ADB1-4839-841A-254BB5AB3BA5}"/>
                  </a:ext>
                </a:extLst>
              </p:cNvPr>
              <p:cNvSpPr/>
              <p:nvPr/>
            </p:nvSpPr>
            <p:spPr bwMode="auto">
              <a:xfrm>
                <a:off x="6503368" y="7984393"/>
                <a:ext cx="432000" cy="432000"/>
              </a:xfrm>
              <a:prstGeom prst="ellipse">
                <a:avLst/>
              </a:prstGeom>
              <a:solidFill>
                <a:srgbClr val="FFFFFF"/>
              </a:solidFill>
              <a:ln w="12700" cap="flat" cmpd="sng" algn="ctr">
                <a:solidFill>
                  <a:srgbClr val="C4CBD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0" name="Rectangle 29">
                <a:extLst>
                  <a:ext uri="{FF2B5EF4-FFF2-40B4-BE49-F238E27FC236}">
                    <a16:creationId xmlns:a16="http://schemas.microsoft.com/office/drawing/2014/main" id="{AC91738D-A73D-4760-8858-97B551700278}"/>
                  </a:ext>
                </a:extLst>
              </p:cNvPr>
              <p:cNvSpPr/>
              <p:nvPr/>
            </p:nvSpPr>
            <p:spPr bwMode="auto">
              <a:xfrm>
                <a:off x="6431360" y="7938120"/>
                <a:ext cx="576064" cy="288032"/>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29" name="Ellipse 28">
                <a:extLst>
                  <a:ext uri="{FF2B5EF4-FFF2-40B4-BE49-F238E27FC236}">
                    <a16:creationId xmlns:a16="http://schemas.microsoft.com/office/drawing/2014/main" id="{4487127C-0859-46AB-9320-47FE502E0958}"/>
                  </a:ext>
                </a:extLst>
              </p:cNvPr>
              <p:cNvSpPr/>
              <p:nvPr/>
            </p:nvSpPr>
            <p:spPr bwMode="auto">
              <a:xfrm>
                <a:off x="6628364" y="8112010"/>
                <a:ext cx="182008" cy="182008"/>
              </a:xfrm>
              <a:prstGeom prst="ellipse">
                <a:avLst/>
              </a:prstGeom>
              <a:solidFill>
                <a:srgbClr val="C4CBD1"/>
              </a:solidFill>
              <a:ln w="1143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grpSp>
          <p:nvGrpSpPr>
            <p:cNvPr id="35" name="Groupe 34">
              <a:extLst>
                <a:ext uri="{FF2B5EF4-FFF2-40B4-BE49-F238E27FC236}">
                  <a16:creationId xmlns:a16="http://schemas.microsoft.com/office/drawing/2014/main" id="{9F0B2D14-363A-4F09-8F9B-450D36EC84FB}"/>
                </a:ext>
              </a:extLst>
            </p:cNvPr>
            <p:cNvGrpSpPr/>
            <p:nvPr/>
          </p:nvGrpSpPr>
          <p:grpSpPr>
            <a:xfrm flipV="1">
              <a:off x="6431360" y="6764056"/>
              <a:ext cx="576064" cy="478273"/>
              <a:chOff x="6431360" y="7938120"/>
              <a:chExt cx="576064" cy="478273"/>
            </a:xfrm>
          </p:grpSpPr>
          <p:sp>
            <p:nvSpPr>
              <p:cNvPr id="36" name="Ellipse 35">
                <a:extLst>
                  <a:ext uri="{FF2B5EF4-FFF2-40B4-BE49-F238E27FC236}">
                    <a16:creationId xmlns:a16="http://schemas.microsoft.com/office/drawing/2014/main" id="{8725414B-9320-47DC-8EBF-8788B0CF7286}"/>
                  </a:ext>
                </a:extLst>
              </p:cNvPr>
              <p:cNvSpPr/>
              <p:nvPr/>
            </p:nvSpPr>
            <p:spPr bwMode="auto">
              <a:xfrm>
                <a:off x="6503368" y="7984393"/>
                <a:ext cx="432000" cy="432000"/>
              </a:xfrm>
              <a:prstGeom prst="ellipse">
                <a:avLst/>
              </a:prstGeom>
              <a:solidFill>
                <a:srgbClr val="FFFFFF"/>
              </a:solidFill>
              <a:ln w="12700" cap="flat" cmpd="sng" algn="ctr">
                <a:solidFill>
                  <a:srgbClr val="C4CBD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7" name="Rectangle 36">
                <a:extLst>
                  <a:ext uri="{FF2B5EF4-FFF2-40B4-BE49-F238E27FC236}">
                    <a16:creationId xmlns:a16="http://schemas.microsoft.com/office/drawing/2014/main" id="{C7E9F84E-755C-46D9-A446-134C8EA70198}"/>
                  </a:ext>
                </a:extLst>
              </p:cNvPr>
              <p:cNvSpPr/>
              <p:nvPr/>
            </p:nvSpPr>
            <p:spPr bwMode="auto">
              <a:xfrm>
                <a:off x="6431360" y="7938120"/>
                <a:ext cx="576064" cy="288032"/>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8" name="Ellipse 37">
                <a:extLst>
                  <a:ext uri="{FF2B5EF4-FFF2-40B4-BE49-F238E27FC236}">
                    <a16:creationId xmlns:a16="http://schemas.microsoft.com/office/drawing/2014/main" id="{895695CF-79CF-4C58-BC72-6D37B75220FF}"/>
                  </a:ext>
                </a:extLst>
              </p:cNvPr>
              <p:cNvSpPr/>
              <p:nvPr/>
            </p:nvSpPr>
            <p:spPr bwMode="auto">
              <a:xfrm>
                <a:off x="6628364" y="8112010"/>
                <a:ext cx="182008" cy="182008"/>
              </a:xfrm>
              <a:prstGeom prst="ellipse">
                <a:avLst/>
              </a:prstGeom>
              <a:solidFill>
                <a:srgbClr val="FF0000"/>
              </a:solidFill>
              <a:ln w="1143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grpSp>
      <p:grpSp>
        <p:nvGrpSpPr>
          <p:cNvPr id="41" name="Groupe 40">
            <a:extLst>
              <a:ext uri="{FF2B5EF4-FFF2-40B4-BE49-F238E27FC236}">
                <a16:creationId xmlns:a16="http://schemas.microsoft.com/office/drawing/2014/main" id="{5B6AB1BB-FCC0-4FE1-B9D9-2EB10261FA6A}"/>
              </a:ext>
            </a:extLst>
          </p:cNvPr>
          <p:cNvGrpSpPr/>
          <p:nvPr/>
        </p:nvGrpSpPr>
        <p:grpSpPr>
          <a:xfrm>
            <a:off x="12791306" y="6497960"/>
            <a:ext cx="4752528" cy="1652337"/>
            <a:chOff x="4343128" y="6764056"/>
            <a:chExt cx="4752528" cy="1652337"/>
          </a:xfrm>
        </p:grpSpPr>
        <p:sp>
          <p:nvSpPr>
            <p:cNvPr id="42" name="Rectangle : coins arrondis 41">
              <a:extLst>
                <a:ext uri="{FF2B5EF4-FFF2-40B4-BE49-F238E27FC236}">
                  <a16:creationId xmlns:a16="http://schemas.microsoft.com/office/drawing/2014/main" id="{058C29DC-4C51-46E8-9398-B177F85F82A3}"/>
                </a:ext>
              </a:extLst>
            </p:cNvPr>
            <p:cNvSpPr/>
            <p:nvPr/>
          </p:nvSpPr>
          <p:spPr bwMode="auto">
            <a:xfrm>
              <a:off x="4343128" y="6946904"/>
              <a:ext cx="4752527" cy="1279248"/>
            </a:xfrm>
            <a:prstGeom prst="roundRect">
              <a:avLst>
                <a:gd name="adj" fmla="val 15624"/>
              </a:avLst>
            </a:prstGeom>
            <a:solidFill>
              <a:srgbClr val="FFFFFF"/>
            </a:solidFill>
            <a:ln w="12700" cap="flat" cmpd="sng" algn="ctr">
              <a:solidFill>
                <a:schemeClr val="accent2"/>
              </a:solidFill>
              <a:prstDash val="solid"/>
              <a:miter lim="400000"/>
              <a:headEnd type="none" w="med" len="med"/>
              <a:tailEnd type="none" w="med" len="med"/>
            </a:ln>
            <a:effectLst>
              <a:outerShdw blurRad="203200" sx="103000" sy="103000" algn="ctr" rotWithShape="0">
                <a:schemeClr val="accent2">
                  <a:lumMod val="60000"/>
                  <a:lumOff val="40000"/>
                  <a:alpha val="40000"/>
                </a:schemeClr>
              </a:outerShdw>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44" name="Espace réservé du contenu 2">
              <a:extLst>
                <a:ext uri="{FF2B5EF4-FFF2-40B4-BE49-F238E27FC236}">
                  <a16:creationId xmlns:a16="http://schemas.microsoft.com/office/drawing/2014/main" id="{1B6D1738-4D5E-48C4-92E6-FB5B37FF2ED4}"/>
                </a:ext>
              </a:extLst>
            </p:cNvPr>
            <p:cNvSpPr txBox="1">
              <a:spLocks/>
            </p:cNvSpPr>
            <p:nvPr/>
          </p:nvSpPr>
          <p:spPr bwMode="auto">
            <a:xfrm>
              <a:off x="5423248" y="6986097"/>
              <a:ext cx="3672408" cy="719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noAutofit/>
            </a:bodyPr>
            <a:lstStyle>
              <a:lvl1pPr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fr-FR" sz="2400" dirty="0">
                  <a:latin typeface="Open Sans" panose="020B0606030504020204" pitchFamily="34" charset="0"/>
                  <a:ea typeface="Open Sans" panose="020B0606030504020204" pitchFamily="34" charset="0"/>
                  <a:cs typeface="Open Sans" panose="020B0606030504020204" pitchFamily="34" charset="0"/>
                </a:rPr>
                <a:t>Lint</a:t>
              </a:r>
            </a:p>
          </p:txBody>
        </p:sp>
        <p:sp>
          <p:nvSpPr>
            <p:cNvPr id="45" name="Espace réservé du contenu 2">
              <a:extLst>
                <a:ext uri="{FF2B5EF4-FFF2-40B4-BE49-F238E27FC236}">
                  <a16:creationId xmlns:a16="http://schemas.microsoft.com/office/drawing/2014/main" id="{D7C082A4-99DA-4A6A-9D6F-0A0F9E0463F4}"/>
                </a:ext>
              </a:extLst>
            </p:cNvPr>
            <p:cNvSpPr txBox="1">
              <a:spLocks/>
            </p:cNvSpPr>
            <p:nvPr/>
          </p:nvSpPr>
          <p:spPr bwMode="auto">
            <a:xfrm>
              <a:off x="5421152" y="7484976"/>
              <a:ext cx="3672408" cy="525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noAutofit/>
            </a:bodyPr>
            <a:lstStyle>
              <a:lvl1pPr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fr-FR" sz="1600" dirty="0">
                  <a:solidFill>
                    <a:schemeClr val="accent2">
                      <a:lumMod val="75000"/>
                    </a:schemeClr>
                  </a:solidFill>
                  <a:latin typeface="Roboto" panose="02000000000000000000" pitchFamily="2" charset="0"/>
                  <a:ea typeface="Roboto" panose="02000000000000000000" pitchFamily="2" charset="0"/>
                  <a:cs typeface="Roboto" panose="02000000000000000000" pitchFamily="2" charset="0"/>
                </a:rPr>
                <a:t>on: </a:t>
              </a:r>
              <a:r>
                <a:rPr lang="fr-FR" sz="1600" dirty="0">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push, pull-</a:t>
              </a:r>
              <a:r>
                <a:rPr lang="fr-FR" sz="1600" dirty="0" err="1">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request</a:t>
              </a:r>
              <a:endParaRPr lang="fr-FR" sz="1600" dirty="0">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46" name="Groupe 45">
              <a:extLst>
                <a:ext uri="{FF2B5EF4-FFF2-40B4-BE49-F238E27FC236}">
                  <a16:creationId xmlns:a16="http://schemas.microsoft.com/office/drawing/2014/main" id="{E746DABE-EC03-4287-A4F6-4A5AD03EF3F7}"/>
                </a:ext>
              </a:extLst>
            </p:cNvPr>
            <p:cNvGrpSpPr/>
            <p:nvPr/>
          </p:nvGrpSpPr>
          <p:grpSpPr>
            <a:xfrm>
              <a:off x="6431360" y="7938120"/>
              <a:ext cx="576064" cy="478273"/>
              <a:chOff x="6431360" y="7938120"/>
              <a:chExt cx="576064" cy="478273"/>
            </a:xfrm>
          </p:grpSpPr>
          <p:sp>
            <p:nvSpPr>
              <p:cNvPr id="51" name="Ellipse 50">
                <a:extLst>
                  <a:ext uri="{FF2B5EF4-FFF2-40B4-BE49-F238E27FC236}">
                    <a16:creationId xmlns:a16="http://schemas.microsoft.com/office/drawing/2014/main" id="{F85B4A71-2AA2-4DC6-B8FD-7CF3F88A9BFA}"/>
                  </a:ext>
                </a:extLst>
              </p:cNvPr>
              <p:cNvSpPr/>
              <p:nvPr/>
            </p:nvSpPr>
            <p:spPr bwMode="auto">
              <a:xfrm>
                <a:off x="6503368" y="7984393"/>
                <a:ext cx="432000" cy="432000"/>
              </a:xfrm>
              <a:prstGeom prst="ellipse">
                <a:avLst/>
              </a:prstGeom>
              <a:solidFill>
                <a:srgbClr val="FFFFFF"/>
              </a:solidFill>
              <a:ln w="12700" cap="flat" cmpd="sng" algn="ctr">
                <a:solidFill>
                  <a:srgbClr val="C4CBD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2" name="Rectangle 51">
                <a:extLst>
                  <a:ext uri="{FF2B5EF4-FFF2-40B4-BE49-F238E27FC236}">
                    <a16:creationId xmlns:a16="http://schemas.microsoft.com/office/drawing/2014/main" id="{6DE7F203-39A4-4994-B773-702B0F0B195E}"/>
                  </a:ext>
                </a:extLst>
              </p:cNvPr>
              <p:cNvSpPr/>
              <p:nvPr/>
            </p:nvSpPr>
            <p:spPr bwMode="auto">
              <a:xfrm>
                <a:off x="6431360" y="7938120"/>
                <a:ext cx="576064" cy="288032"/>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3" name="Ellipse 52">
                <a:extLst>
                  <a:ext uri="{FF2B5EF4-FFF2-40B4-BE49-F238E27FC236}">
                    <a16:creationId xmlns:a16="http://schemas.microsoft.com/office/drawing/2014/main" id="{95F6CF9B-ADE0-4B8F-B078-3ED4312CD9C5}"/>
                  </a:ext>
                </a:extLst>
              </p:cNvPr>
              <p:cNvSpPr/>
              <p:nvPr/>
            </p:nvSpPr>
            <p:spPr bwMode="auto">
              <a:xfrm>
                <a:off x="6628364" y="8112010"/>
                <a:ext cx="182008" cy="182008"/>
              </a:xfrm>
              <a:prstGeom prst="ellipse">
                <a:avLst/>
              </a:prstGeom>
              <a:solidFill>
                <a:srgbClr val="C4CBD1"/>
              </a:solidFill>
              <a:ln w="1143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grpSp>
          <p:nvGrpSpPr>
            <p:cNvPr id="47" name="Groupe 46">
              <a:extLst>
                <a:ext uri="{FF2B5EF4-FFF2-40B4-BE49-F238E27FC236}">
                  <a16:creationId xmlns:a16="http://schemas.microsoft.com/office/drawing/2014/main" id="{26AE6E38-BC1B-4B56-9DF5-BDE2E4817C8F}"/>
                </a:ext>
              </a:extLst>
            </p:cNvPr>
            <p:cNvGrpSpPr/>
            <p:nvPr/>
          </p:nvGrpSpPr>
          <p:grpSpPr>
            <a:xfrm flipV="1">
              <a:off x="6431360" y="6764056"/>
              <a:ext cx="576064" cy="478273"/>
              <a:chOff x="6431360" y="7938120"/>
              <a:chExt cx="576064" cy="478273"/>
            </a:xfrm>
          </p:grpSpPr>
          <p:sp>
            <p:nvSpPr>
              <p:cNvPr id="48" name="Ellipse 47">
                <a:extLst>
                  <a:ext uri="{FF2B5EF4-FFF2-40B4-BE49-F238E27FC236}">
                    <a16:creationId xmlns:a16="http://schemas.microsoft.com/office/drawing/2014/main" id="{542BFBEA-033F-4C58-B6FB-0758733A96A7}"/>
                  </a:ext>
                </a:extLst>
              </p:cNvPr>
              <p:cNvSpPr/>
              <p:nvPr/>
            </p:nvSpPr>
            <p:spPr bwMode="auto">
              <a:xfrm>
                <a:off x="6503368" y="7984393"/>
                <a:ext cx="432000" cy="432000"/>
              </a:xfrm>
              <a:prstGeom prst="ellipse">
                <a:avLst/>
              </a:prstGeom>
              <a:solidFill>
                <a:srgbClr val="FFFFFF"/>
              </a:solidFill>
              <a:ln w="12700" cap="flat" cmpd="sng" algn="ctr">
                <a:solidFill>
                  <a:srgbClr val="C4CBD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49" name="Rectangle 48">
                <a:extLst>
                  <a:ext uri="{FF2B5EF4-FFF2-40B4-BE49-F238E27FC236}">
                    <a16:creationId xmlns:a16="http://schemas.microsoft.com/office/drawing/2014/main" id="{D5FDA98B-D00A-499A-A0A2-08408803EBD4}"/>
                  </a:ext>
                </a:extLst>
              </p:cNvPr>
              <p:cNvSpPr/>
              <p:nvPr/>
            </p:nvSpPr>
            <p:spPr bwMode="auto">
              <a:xfrm>
                <a:off x="6431360" y="7938120"/>
                <a:ext cx="576064" cy="288032"/>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0" name="Ellipse 49">
                <a:extLst>
                  <a:ext uri="{FF2B5EF4-FFF2-40B4-BE49-F238E27FC236}">
                    <a16:creationId xmlns:a16="http://schemas.microsoft.com/office/drawing/2014/main" id="{E7492BA0-D03D-40C2-8843-0CBFDAAE5670}"/>
                  </a:ext>
                </a:extLst>
              </p:cNvPr>
              <p:cNvSpPr/>
              <p:nvPr/>
            </p:nvSpPr>
            <p:spPr bwMode="auto">
              <a:xfrm>
                <a:off x="6628364" y="8112010"/>
                <a:ext cx="182008" cy="182008"/>
              </a:xfrm>
              <a:prstGeom prst="ellipse">
                <a:avLst/>
              </a:prstGeom>
              <a:solidFill>
                <a:srgbClr val="0070C0"/>
              </a:solidFill>
              <a:ln w="1143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grpSp>
      </p:grpSp>
      <p:grpSp>
        <p:nvGrpSpPr>
          <p:cNvPr id="68" name="Groupe 67">
            <a:extLst>
              <a:ext uri="{FF2B5EF4-FFF2-40B4-BE49-F238E27FC236}">
                <a16:creationId xmlns:a16="http://schemas.microsoft.com/office/drawing/2014/main" id="{C3537607-60FF-4242-825E-9D746A878B61}"/>
              </a:ext>
            </a:extLst>
          </p:cNvPr>
          <p:cNvGrpSpPr/>
          <p:nvPr/>
        </p:nvGrpSpPr>
        <p:grpSpPr>
          <a:xfrm>
            <a:off x="9815736" y="3969717"/>
            <a:ext cx="4752527" cy="1469489"/>
            <a:chOff x="9838978" y="9184023"/>
            <a:chExt cx="4752527" cy="1469489"/>
          </a:xfrm>
        </p:grpSpPr>
        <p:sp>
          <p:nvSpPr>
            <p:cNvPr id="55" name="Rectangle : coins arrondis 54">
              <a:extLst>
                <a:ext uri="{FF2B5EF4-FFF2-40B4-BE49-F238E27FC236}">
                  <a16:creationId xmlns:a16="http://schemas.microsoft.com/office/drawing/2014/main" id="{DCB316A6-5315-4620-B677-5CE032DD9024}"/>
                </a:ext>
              </a:extLst>
            </p:cNvPr>
            <p:cNvSpPr/>
            <p:nvPr/>
          </p:nvSpPr>
          <p:spPr bwMode="auto">
            <a:xfrm>
              <a:off x="9838978" y="9184023"/>
              <a:ext cx="4752527" cy="1279248"/>
            </a:xfrm>
            <a:prstGeom prst="roundRect">
              <a:avLst>
                <a:gd name="adj" fmla="val 15624"/>
              </a:avLst>
            </a:prstGeom>
            <a:solidFill>
              <a:srgbClr val="FFFFFF"/>
            </a:solidFill>
            <a:ln w="12700" cap="flat" cmpd="sng" algn="ctr">
              <a:solidFill>
                <a:schemeClr val="accent2"/>
              </a:solidFill>
              <a:prstDash val="solid"/>
              <a:miter lim="400000"/>
              <a:headEnd type="none" w="med" len="med"/>
              <a:tailEnd type="none" w="med" len="med"/>
            </a:ln>
            <a:effectLst>
              <a:outerShdw blurRad="203200" sx="103000" sy="103000" algn="ctr" rotWithShape="0">
                <a:schemeClr val="accent2">
                  <a:lumMod val="60000"/>
                  <a:lumOff val="40000"/>
                  <a:alpha val="40000"/>
                </a:schemeClr>
              </a:outerShdw>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57" name="Espace réservé du contenu 2">
              <a:extLst>
                <a:ext uri="{FF2B5EF4-FFF2-40B4-BE49-F238E27FC236}">
                  <a16:creationId xmlns:a16="http://schemas.microsoft.com/office/drawing/2014/main" id="{79FD986C-3360-4C9A-BA1D-5C2CDD42EAE5}"/>
                </a:ext>
              </a:extLst>
            </p:cNvPr>
            <p:cNvSpPr txBox="1">
              <a:spLocks/>
            </p:cNvSpPr>
            <p:nvPr/>
          </p:nvSpPr>
          <p:spPr bwMode="auto">
            <a:xfrm>
              <a:off x="10355796" y="9418550"/>
              <a:ext cx="3672408" cy="719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noAutofit/>
            </a:bodyPr>
            <a:lstStyle>
              <a:lvl1pPr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fr-FR" sz="2400" dirty="0">
                  <a:latin typeface="Open Sans" panose="020B0606030504020204" pitchFamily="34" charset="0"/>
                  <a:ea typeface="Open Sans" panose="020B0606030504020204" pitchFamily="34" charset="0"/>
                  <a:cs typeface="Open Sans" panose="020B0606030504020204" pitchFamily="34" charset="0"/>
                </a:rPr>
                <a:t>GitHub Actions</a:t>
              </a:r>
            </a:p>
          </p:txBody>
        </p:sp>
        <p:grpSp>
          <p:nvGrpSpPr>
            <p:cNvPr id="59" name="Groupe 58">
              <a:extLst>
                <a:ext uri="{FF2B5EF4-FFF2-40B4-BE49-F238E27FC236}">
                  <a16:creationId xmlns:a16="http://schemas.microsoft.com/office/drawing/2014/main" id="{CADFDA60-BB76-402D-8687-CA56F6D22279}"/>
                </a:ext>
              </a:extLst>
            </p:cNvPr>
            <p:cNvGrpSpPr/>
            <p:nvPr/>
          </p:nvGrpSpPr>
          <p:grpSpPr>
            <a:xfrm>
              <a:off x="11927210" y="10175239"/>
              <a:ext cx="576064" cy="478273"/>
              <a:chOff x="6431360" y="7938120"/>
              <a:chExt cx="576064" cy="478273"/>
            </a:xfrm>
          </p:grpSpPr>
          <p:sp>
            <p:nvSpPr>
              <p:cNvPr id="64" name="Ellipse 63">
                <a:extLst>
                  <a:ext uri="{FF2B5EF4-FFF2-40B4-BE49-F238E27FC236}">
                    <a16:creationId xmlns:a16="http://schemas.microsoft.com/office/drawing/2014/main" id="{9660DE7B-2EA7-447B-8CEB-FFD6D2238192}"/>
                  </a:ext>
                </a:extLst>
              </p:cNvPr>
              <p:cNvSpPr/>
              <p:nvPr/>
            </p:nvSpPr>
            <p:spPr bwMode="auto">
              <a:xfrm>
                <a:off x="6503368" y="7984393"/>
                <a:ext cx="432000" cy="432000"/>
              </a:xfrm>
              <a:prstGeom prst="ellipse">
                <a:avLst/>
              </a:prstGeom>
              <a:solidFill>
                <a:srgbClr val="FFFFFF"/>
              </a:solidFill>
              <a:ln w="12700" cap="flat" cmpd="sng" algn="ctr">
                <a:solidFill>
                  <a:srgbClr val="C4CBD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5" name="Rectangle 64">
                <a:extLst>
                  <a:ext uri="{FF2B5EF4-FFF2-40B4-BE49-F238E27FC236}">
                    <a16:creationId xmlns:a16="http://schemas.microsoft.com/office/drawing/2014/main" id="{EFD2DB8D-BFDA-430E-A582-CEFBCC3B01D0}"/>
                  </a:ext>
                </a:extLst>
              </p:cNvPr>
              <p:cNvSpPr/>
              <p:nvPr/>
            </p:nvSpPr>
            <p:spPr bwMode="auto">
              <a:xfrm>
                <a:off x="6431360" y="7938120"/>
                <a:ext cx="576064" cy="288032"/>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6" name="Ellipse 65">
                <a:extLst>
                  <a:ext uri="{FF2B5EF4-FFF2-40B4-BE49-F238E27FC236}">
                    <a16:creationId xmlns:a16="http://schemas.microsoft.com/office/drawing/2014/main" id="{749C2EFB-8F95-4980-8554-BE841878C5DF}"/>
                  </a:ext>
                </a:extLst>
              </p:cNvPr>
              <p:cNvSpPr/>
              <p:nvPr/>
            </p:nvSpPr>
            <p:spPr bwMode="auto">
              <a:xfrm>
                <a:off x="6628364" y="8112010"/>
                <a:ext cx="182008" cy="182008"/>
              </a:xfrm>
              <a:prstGeom prst="ellipse">
                <a:avLst/>
              </a:prstGeom>
              <a:solidFill>
                <a:srgbClr val="C4CBD1"/>
              </a:solidFill>
              <a:ln w="1143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grpSp>
      <p:cxnSp>
        <p:nvCxnSpPr>
          <p:cNvPr id="76" name="Connecteur : en arc 75">
            <a:extLst>
              <a:ext uri="{FF2B5EF4-FFF2-40B4-BE49-F238E27FC236}">
                <a16:creationId xmlns:a16="http://schemas.microsoft.com/office/drawing/2014/main" id="{F2D9950A-F65E-420A-8382-403D1CC1CFE2}"/>
              </a:ext>
            </a:extLst>
          </p:cNvPr>
          <p:cNvCxnSpPr>
            <a:cxnSpLocks/>
            <a:stCxn id="64" idx="4"/>
            <a:endCxn id="48" idx="4"/>
          </p:cNvCxnSpPr>
          <p:nvPr/>
        </p:nvCxnSpPr>
        <p:spPr bwMode="auto">
          <a:xfrm rot="16200000" flipH="1">
            <a:off x="13150384" y="4480798"/>
            <a:ext cx="1058754" cy="2975570"/>
          </a:xfrm>
          <a:prstGeom prst="curvedConnector3">
            <a:avLst>
              <a:gd name="adj1" fmla="val 23011"/>
            </a:avLst>
          </a:prstGeom>
          <a:blipFill dpi="0" rotWithShape="0">
            <a:blip r:embed="rId3"/>
            <a:srcRect/>
            <a:tile tx="0" ty="0" sx="100000" sy="100000" flip="none" algn="tl"/>
          </a:blipFill>
          <a:ln w="28575" cap="flat" cmpd="sng" algn="ctr">
            <a:solidFill>
              <a:srgbClr val="C4CBD1"/>
            </a:solidFill>
            <a:prstDash val="solid"/>
            <a:miter lim="400000"/>
            <a:headEnd type="none" w="med" len="med"/>
            <a:tailEnd type="none" w="med" len="med"/>
          </a:ln>
          <a:effectLst>
            <a:outerShdw blurRad="25400" algn="ctr" rotWithShape="0">
              <a:srgbClr val="000000">
                <a:alpha val="50000"/>
              </a:srgbClr>
            </a:outerShdw>
          </a:effectLst>
        </p:spPr>
      </p:cxnSp>
      <p:cxnSp>
        <p:nvCxnSpPr>
          <p:cNvPr id="80" name="Connecteur : en arc 79">
            <a:extLst>
              <a:ext uri="{FF2B5EF4-FFF2-40B4-BE49-F238E27FC236}">
                <a16:creationId xmlns:a16="http://schemas.microsoft.com/office/drawing/2014/main" id="{8F7D9527-68A5-45F0-AEF7-1A18EFC4FCEA}"/>
              </a:ext>
            </a:extLst>
          </p:cNvPr>
          <p:cNvCxnSpPr>
            <a:cxnSpLocks/>
            <a:stCxn id="64" idx="4"/>
            <a:endCxn id="36" idx="4"/>
          </p:cNvCxnSpPr>
          <p:nvPr/>
        </p:nvCxnSpPr>
        <p:spPr bwMode="auto">
          <a:xfrm rot="5400000">
            <a:off x="10114427" y="4420411"/>
            <a:ext cx="1058754" cy="3096344"/>
          </a:xfrm>
          <a:prstGeom prst="curvedConnector3">
            <a:avLst>
              <a:gd name="adj1" fmla="val 21211"/>
            </a:avLst>
          </a:prstGeom>
          <a:blipFill dpi="0" rotWithShape="0">
            <a:blip r:embed="rId3"/>
            <a:srcRect/>
            <a:tile tx="0" ty="0" sx="100000" sy="100000" flip="none" algn="tl"/>
          </a:blipFill>
          <a:ln w="28575" cap="flat" cmpd="sng" algn="ctr">
            <a:solidFill>
              <a:srgbClr val="C4CBD1"/>
            </a:solidFill>
            <a:prstDash val="solid"/>
            <a:miter lim="400000"/>
            <a:headEnd type="none" w="med" len="med"/>
            <a:tailEnd type="none" w="med" len="med"/>
          </a:ln>
          <a:effectLst>
            <a:outerShdw blurRad="25400" algn="ctr" rotWithShape="0">
              <a:srgbClr val="000000">
                <a:alpha val="50000"/>
              </a:srgbClr>
            </a:outerShdw>
          </a:effectLst>
        </p:spPr>
      </p:cxnSp>
      <p:sp>
        <p:nvSpPr>
          <p:cNvPr id="85" name="Shape">
            <a:extLst>
              <a:ext uri="{FF2B5EF4-FFF2-40B4-BE49-F238E27FC236}">
                <a16:creationId xmlns:a16="http://schemas.microsoft.com/office/drawing/2014/main" id="{9B2AE7A6-9859-480C-8617-12E7F2BB3E08}"/>
              </a:ext>
            </a:extLst>
          </p:cNvPr>
          <p:cNvSpPr/>
          <p:nvPr/>
        </p:nvSpPr>
        <p:spPr>
          <a:xfrm>
            <a:off x="13106017" y="6976233"/>
            <a:ext cx="619364" cy="616390"/>
          </a:xfrm>
          <a:custGeom>
            <a:avLst/>
            <a:gdLst/>
            <a:ahLst/>
            <a:cxnLst>
              <a:cxn ang="0">
                <a:pos x="wd2" y="hd2"/>
              </a:cxn>
              <a:cxn ang="5400000">
                <a:pos x="wd2" y="hd2"/>
              </a:cxn>
              <a:cxn ang="10800000">
                <a:pos x="wd2" y="hd2"/>
              </a:cxn>
              <a:cxn ang="16200000">
                <a:pos x="wd2" y="hd2"/>
              </a:cxn>
            </a:cxnLst>
            <a:rect l="0" t="0" r="r" b="b"/>
            <a:pathLst>
              <a:path w="20743" h="21600" extrusionOk="0">
                <a:moveTo>
                  <a:pt x="8778" y="0"/>
                </a:moveTo>
                <a:cubicBezTo>
                  <a:pt x="6532" y="0"/>
                  <a:pt x="4285" y="897"/>
                  <a:pt x="2571" y="2690"/>
                </a:cubicBezTo>
                <a:cubicBezTo>
                  <a:pt x="-857" y="6277"/>
                  <a:pt x="-857" y="12093"/>
                  <a:pt x="2571" y="15680"/>
                </a:cubicBezTo>
                <a:cubicBezTo>
                  <a:pt x="5849" y="19109"/>
                  <a:pt x="11073" y="19258"/>
                  <a:pt x="14521" y="16128"/>
                </a:cubicBezTo>
                <a:lnTo>
                  <a:pt x="19750" y="21600"/>
                </a:lnTo>
                <a:lnTo>
                  <a:pt x="20743" y="20561"/>
                </a:lnTo>
                <a:lnTo>
                  <a:pt x="15506" y="15082"/>
                </a:lnTo>
                <a:cubicBezTo>
                  <a:pt x="18401" y="11473"/>
                  <a:pt x="18229" y="6084"/>
                  <a:pt x="14985" y="2690"/>
                </a:cubicBezTo>
                <a:cubicBezTo>
                  <a:pt x="13271" y="897"/>
                  <a:pt x="11024" y="0"/>
                  <a:pt x="8778" y="0"/>
                </a:cubicBezTo>
                <a:close/>
                <a:moveTo>
                  <a:pt x="8778" y="958"/>
                </a:moveTo>
                <a:cubicBezTo>
                  <a:pt x="10790" y="958"/>
                  <a:pt x="12802" y="1762"/>
                  <a:pt x="14337" y="3368"/>
                </a:cubicBezTo>
                <a:cubicBezTo>
                  <a:pt x="17408" y="6581"/>
                  <a:pt x="17408" y="11790"/>
                  <a:pt x="14337" y="15002"/>
                </a:cubicBezTo>
                <a:cubicBezTo>
                  <a:pt x="11267" y="18215"/>
                  <a:pt x="6289" y="18215"/>
                  <a:pt x="3218" y="15002"/>
                </a:cubicBezTo>
                <a:cubicBezTo>
                  <a:pt x="148" y="11790"/>
                  <a:pt x="148" y="6581"/>
                  <a:pt x="3218" y="3368"/>
                </a:cubicBezTo>
                <a:cubicBezTo>
                  <a:pt x="4753" y="1762"/>
                  <a:pt x="6766" y="958"/>
                  <a:pt x="8778" y="958"/>
                </a:cubicBezTo>
                <a:close/>
              </a:path>
            </a:pathLst>
          </a:custGeom>
          <a:solidFill>
            <a:schemeClr val="accent3"/>
          </a:solidFill>
          <a:ln w="12700">
            <a:solidFill>
              <a:srgbClr val="0070C0"/>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22" name="Groupe 121">
            <a:extLst>
              <a:ext uri="{FF2B5EF4-FFF2-40B4-BE49-F238E27FC236}">
                <a16:creationId xmlns:a16="http://schemas.microsoft.com/office/drawing/2014/main" id="{27FF1C20-382C-4626-A6C5-6A0BE1C3F7E1}"/>
              </a:ext>
            </a:extLst>
          </p:cNvPr>
          <p:cNvGrpSpPr/>
          <p:nvPr/>
        </p:nvGrpSpPr>
        <p:grpSpPr>
          <a:xfrm>
            <a:off x="6715200" y="11376231"/>
            <a:ext cx="4752528" cy="1462096"/>
            <a:chOff x="4343128" y="6764056"/>
            <a:chExt cx="4752528" cy="1462096"/>
          </a:xfrm>
        </p:grpSpPr>
        <p:sp>
          <p:nvSpPr>
            <p:cNvPr id="124" name="Rectangle : coins arrondis 123">
              <a:extLst>
                <a:ext uri="{FF2B5EF4-FFF2-40B4-BE49-F238E27FC236}">
                  <a16:creationId xmlns:a16="http://schemas.microsoft.com/office/drawing/2014/main" id="{05FBE8B3-7F29-4325-9157-F91DB317EFA1}"/>
                </a:ext>
              </a:extLst>
            </p:cNvPr>
            <p:cNvSpPr/>
            <p:nvPr/>
          </p:nvSpPr>
          <p:spPr bwMode="auto">
            <a:xfrm>
              <a:off x="4343128" y="6946904"/>
              <a:ext cx="4752527" cy="1279248"/>
            </a:xfrm>
            <a:prstGeom prst="roundRect">
              <a:avLst>
                <a:gd name="adj" fmla="val 15624"/>
              </a:avLst>
            </a:prstGeom>
            <a:solidFill>
              <a:srgbClr val="FFFFFF"/>
            </a:solidFill>
            <a:ln w="12700" cap="flat" cmpd="sng" algn="ctr">
              <a:solidFill>
                <a:schemeClr val="accent2"/>
              </a:solidFill>
              <a:prstDash val="solid"/>
              <a:miter lim="400000"/>
              <a:headEnd type="none" w="med" len="med"/>
              <a:tailEnd type="none" w="med" len="med"/>
            </a:ln>
            <a:effectLst>
              <a:outerShdw blurRad="203200" sx="103000" sy="103000" algn="ctr" rotWithShape="0">
                <a:schemeClr val="accent2">
                  <a:lumMod val="60000"/>
                  <a:lumOff val="40000"/>
                  <a:alpha val="40000"/>
                </a:schemeClr>
              </a:outerShdw>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125" name="Espace réservé du contenu 2">
              <a:extLst>
                <a:ext uri="{FF2B5EF4-FFF2-40B4-BE49-F238E27FC236}">
                  <a16:creationId xmlns:a16="http://schemas.microsoft.com/office/drawing/2014/main" id="{6CF78A99-517F-43AC-A631-6C5AC328B488}"/>
                </a:ext>
              </a:extLst>
            </p:cNvPr>
            <p:cNvSpPr txBox="1">
              <a:spLocks/>
            </p:cNvSpPr>
            <p:nvPr/>
          </p:nvSpPr>
          <p:spPr bwMode="auto">
            <a:xfrm>
              <a:off x="5423248" y="6986097"/>
              <a:ext cx="3672408" cy="719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noAutofit/>
            </a:bodyPr>
            <a:lstStyle>
              <a:lvl1pPr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fr-FR" sz="2400" dirty="0">
                  <a:latin typeface="Open Sans" panose="020B0606030504020204" pitchFamily="34" charset="0"/>
                  <a:ea typeface="Open Sans" panose="020B0606030504020204" pitchFamily="34" charset="0"/>
                  <a:cs typeface="Open Sans" panose="020B0606030504020204" pitchFamily="34" charset="0"/>
                </a:rPr>
                <a:t>Run </a:t>
              </a:r>
              <a:r>
                <a:rPr lang="fr-FR" sz="2400" dirty="0" err="1">
                  <a:latin typeface="Open Sans" panose="020B0606030504020204" pitchFamily="34" charset="0"/>
                  <a:ea typeface="Open Sans" panose="020B0606030504020204" pitchFamily="34" charset="0"/>
                  <a:cs typeface="Open Sans" panose="020B0606030504020204" pitchFamily="34" charset="0"/>
                </a:rPr>
                <a:t>Codecov</a:t>
              </a:r>
              <a:endParaRPr lang="fr-F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126" name="Espace réservé du contenu 2">
              <a:extLst>
                <a:ext uri="{FF2B5EF4-FFF2-40B4-BE49-F238E27FC236}">
                  <a16:creationId xmlns:a16="http://schemas.microsoft.com/office/drawing/2014/main" id="{5A5714C5-78E7-45A5-AC62-A722F4142552}"/>
                </a:ext>
              </a:extLst>
            </p:cNvPr>
            <p:cNvSpPr txBox="1">
              <a:spLocks/>
            </p:cNvSpPr>
            <p:nvPr/>
          </p:nvSpPr>
          <p:spPr bwMode="auto">
            <a:xfrm>
              <a:off x="5421152" y="7484976"/>
              <a:ext cx="3672408" cy="525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noAutofit/>
            </a:bodyPr>
            <a:lstStyle>
              <a:lvl1pPr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fr-FR" sz="1600" dirty="0">
                  <a:solidFill>
                    <a:schemeClr val="accent2">
                      <a:lumMod val="75000"/>
                    </a:schemeClr>
                  </a:solidFill>
                  <a:latin typeface="Roboto" panose="02000000000000000000" pitchFamily="2" charset="0"/>
                  <a:ea typeface="Roboto" panose="02000000000000000000" pitchFamily="2" charset="0"/>
                  <a:cs typeface="Roboto" panose="02000000000000000000" pitchFamily="2" charset="0"/>
                </a:rPr>
                <a:t>use: </a:t>
              </a:r>
              <a:r>
                <a:rPr lang="fr-FR" sz="1600" dirty="0" err="1">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codecov</a:t>
              </a:r>
              <a:r>
                <a:rPr lang="fr-FR" sz="1600" dirty="0">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a:t>
              </a:r>
              <a:r>
                <a:rPr lang="fr-FR" sz="1600" dirty="0" err="1">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codecov</a:t>
              </a:r>
              <a:r>
                <a:rPr lang="fr-FR" sz="1600" dirty="0">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-action</a:t>
              </a:r>
            </a:p>
          </p:txBody>
        </p:sp>
        <p:grpSp>
          <p:nvGrpSpPr>
            <p:cNvPr id="127" name="Groupe 126">
              <a:extLst>
                <a:ext uri="{FF2B5EF4-FFF2-40B4-BE49-F238E27FC236}">
                  <a16:creationId xmlns:a16="http://schemas.microsoft.com/office/drawing/2014/main" id="{A5CB33BC-4883-457E-AB79-A26157773DF8}"/>
                </a:ext>
              </a:extLst>
            </p:cNvPr>
            <p:cNvGrpSpPr/>
            <p:nvPr/>
          </p:nvGrpSpPr>
          <p:grpSpPr>
            <a:xfrm flipV="1">
              <a:off x="6431360" y="6764056"/>
              <a:ext cx="576064" cy="478273"/>
              <a:chOff x="6431360" y="7938120"/>
              <a:chExt cx="576064" cy="478273"/>
            </a:xfrm>
          </p:grpSpPr>
          <p:sp>
            <p:nvSpPr>
              <p:cNvPr id="128" name="Ellipse 127">
                <a:extLst>
                  <a:ext uri="{FF2B5EF4-FFF2-40B4-BE49-F238E27FC236}">
                    <a16:creationId xmlns:a16="http://schemas.microsoft.com/office/drawing/2014/main" id="{457D83FB-A2AF-43FD-87DC-2AA4AA1DEF2B}"/>
                  </a:ext>
                </a:extLst>
              </p:cNvPr>
              <p:cNvSpPr/>
              <p:nvPr/>
            </p:nvSpPr>
            <p:spPr bwMode="auto">
              <a:xfrm>
                <a:off x="6503368" y="7984393"/>
                <a:ext cx="432000" cy="432000"/>
              </a:xfrm>
              <a:prstGeom prst="ellipse">
                <a:avLst/>
              </a:prstGeom>
              <a:solidFill>
                <a:srgbClr val="FFFFFF"/>
              </a:solidFill>
              <a:ln w="12700" cap="flat" cmpd="sng" algn="ctr">
                <a:solidFill>
                  <a:srgbClr val="C4CBD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29" name="Rectangle 128">
                <a:extLst>
                  <a:ext uri="{FF2B5EF4-FFF2-40B4-BE49-F238E27FC236}">
                    <a16:creationId xmlns:a16="http://schemas.microsoft.com/office/drawing/2014/main" id="{E718AAEF-3849-4A09-A0D6-74200FF484A0}"/>
                  </a:ext>
                </a:extLst>
              </p:cNvPr>
              <p:cNvSpPr/>
              <p:nvPr/>
            </p:nvSpPr>
            <p:spPr bwMode="auto">
              <a:xfrm>
                <a:off x="6431360" y="7938120"/>
                <a:ext cx="576064" cy="288032"/>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30" name="Ellipse 129">
                <a:extLst>
                  <a:ext uri="{FF2B5EF4-FFF2-40B4-BE49-F238E27FC236}">
                    <a16:creationId xmlns:a16="http://schemas.microsoft.com/office/drawing/2014/main" id="{746D08C4-9485-4878-861D-063DAACB78A1}"/>
                  </a:ext>
                </a:extLst>
              </p:cNvPr>
              <p:cNvSpPr/>
              <p:nvPr/>
            </p:nvSpPr>
            <p:spPr bwMode="auto">
              <a:xfrm>
                <a:off x="6628364" y="8112010"/>
                <a:ext cx="182008" cy="182008"/>
              </a:xfrm>
              <a:prstGeom prst="ellipse">
                <a:avLst/>
              </a:prstGeom>
              <a:solidFill>
                <a:srgbClr val="E0225C"/>
              </a:solidFill>
              <a:ln w="1143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grpSp>
      </p:grpSp>
      <p:grpSp>
        <p:nvGrpSpPr>
          <p:cNvPr id="135" name="Groupe 134">
            <a:extLst>
              <a:ext uri="{FF2B5EF4-FFF2-40B4-BE49-F238E27FC236}">
                <a16:creationId xmlns:a16="http://schemas.microsoft.com/office/drawing/2014/main" id="{332CD771-9855-4254-910F-9B8C5AD7A8A6}"/>
              </a:ext>
            </a:extLst>
          </p:cNvPr>
          <p:cNvGrpSpPr/>
          <p:nvPr/>
        </p:nvGrpSpPr>
        <p:grpSpPr>
          <a:xfrm>
            <a:off x="6717296" y="8940792"/>
            <a:ext cx="4752528" cy="1649682"/>
            <a:chOff x="6717296" y="8940792"/>
            <a:chExt cx="4752528" cy="1649682"/>
          </a:xfrm>
        </p:grpSpPr>
        <p:grpSp>
          <p:nvGrpSpPr>
            <p:cNvPr id="118" name="Groupe 117">
              <a:extLst>
                <a:ext uri="{FF2B5EF4-FFF2-40B4-BE49-F238E27FC236}">
                  <a16:creationId xmlns:a16="http://schemas.microsoft.com/office/drawing/2014/main" id="{147445F8-825B-4725-A4BC-6239EF21B9F0}"/>
                </a:ext>
              </a:extLst>
            </p:cNvPr>
            <p:cNvGrpSpPr/>
            <p:nvPr/>
          </p:nvGrpSpPr>
          <p:grpSpPr>
            <a:xfrm>
              <a:off x="6717296" y="8940792"/>
              <a:ext cx="4752528" cy="1462096"/>
              <a:chOff x="6729146" y="9440160"/>
              <a:chExt cx="4752528" cy="1462096"/>
            </a:xfrm>
          </p:grpSpPr>
          <p:grpSp>
            <p:nvGrpSpPr>
              <p:cNvPr id="108" name="Groupe 107">
                <a:extLst>
                  <a:ext uri="{FF2B5EF4-FFF2-40B4-BE49-F238E27FC236}">
                    <a16:creationId xmlns:a16="http://schemas.microsoft.com/office/drawing/2014/main" id="{916AE44C-5FCE-4651-AE72-2FDDBF8AABCA}"/>
                  </a:ext>
                </a:extLst>
              </p:cNvPr>
              <p:cNvGrpSpPr/>
              <p:nvPr/>
            </p:nvGrpSpPr>
            <p:grpSpPr>
              <a:xfrm>
                <a:off x="6729146" y="9440160"/>
                <a:ext cx="4752528" cy="1462096"/>
                <a:chOff x="4343128" y="6764056"/>
                <a:chExt cx="4752528" cy="1462096"/>
              </a:xfrm>
            </p:grpSpPr>
            <p:sp>
              <p:nvSpPr>
                <p:cNvPr id="109" name="Rectangle : coins arrondis 108">
                  <a:extLst>
                    <a:ext uri="{FF2B5EF4-FFF2-40B4-BE49-F238E27FC236}">
                      <a16:creationId xmlns:a16="http://schemas.microsoft.com/office/drawing/2014/main" id="{7AB5704A-A1BC-4107-8039-9332121FEC9D}"/>
                    </a:ext>
                  </a:extLst>
                </p:cNvPr>
                <p:cNvSpPr/>
                <p:nvPr/>
              </p:nvSpPr>
              <p:spPr bwMode="auto">
                <a:xfrm>
                  <a:off x="4343128" y="6946904"/>
                  <a:ext cx="4752527" cy="1279248"/>
                </a:xfrm>
                <a:prstGeom prst="roundRect">
                  <a:avLst>
                    <a:gd name="adj" fmla="val 15624"/>
                  </a:avLst>
                </a:prstGeom>
                <a:solidFill>
                  <a:srgbClr val="FFFFFF"/>
                </a:solidFill>
                <a:ln w="12700" cap="flat" cmpd="sng" algn="ctr">
                  <a:solidFill>
                    <a:schemeClr val="accent2"/>
                  </a:solidFill>
                  <a:prstDash val="solid"/>
                  <a:miter lim="400000"/>
                  <a:headEnd type="none" w="med" len="med"/>
                  <a:tailEnd type="none" w="med" len="med"/>
                </a:ln>
                <a:effectLst>
                  <a:outerShdw blurRad="203200" sx="103000" sy="103000" algn="ctr" rotWithShape="0">
                    <a:schemeClr val="accent2">
                      <a:lumMod val="60000"/>
                      <a:lumOff val="40000"/>
                      <a:alpha val="40000"/>
                    </a:schemeClr>
                  </a:outerShdw>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110" name="Espace réservé du contenu 2">
                  <a:extLst>
                    <a:ext uri="{FF2B5EF4-FFF2-40B4-BE49-F238E27FC236}">
                      <a16:creationId xmlns:a16="http://schemas.microsoft.com/office/drawing/2014/main" id="{0431142D-43B8-4C7B-AD3D-C775B7C12B5C}"/>
                    </a:ext>
                  </a:extLst>
                </p:cNvPr>
                <p:cNvSpPr txBox="1">
                  <a:spLocks/>
                </p:cNvSpPr>
                <p:nvPr/>
              </p:nvSpPr>
              <p:spPr bwMode="auto">
                <a:xfrm>
                  <a:off x="5423248" y="6986097"/>
                  <a:ext cx="3672408" cy="719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noAutofit/>
                </a:bodyPr>
                <a:lstStyle>
                  <a:lvl1pPr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fr-FR" sz="2400" dirty="0" err="1">
                      <a:latin typeface="Open Sans" panose="020B0606030504020204" pitchFamily="34" charset="0"/>
                      <a:ea typeface="Open Sans" panose="020B0606030504020204" pitchFamily="34" charset="0"/>
                      <a:cs typeface="Open Sans" panose="020B0606030504020204" pitchFamily="34" charset="0"/>
                    </a:rPr>
                    <a:t>Build</a:t>
                  </a:r>
                  <a:r>
                    <a:rPr lang="fr-FR" sz="2400" dirty="0">
                      <a:latin typeface="Open Sans" panose="020B0606030504020204" pitchFamily="34" charset="0"/>
                      <a:ea typeface="Open Sans" panose="020B0606030504020204" pitchFamily="34" charset="0"/>
                      <a:cs typeface="Open Sans" panose="020B0606030504020204" pitchFamily="34" charset="0"/>
                    </a:rPr>
                    <a:t> and Test</a:t>
                  </a:r>
                </a:p>
              </p:txBody>
            </p:sp>
            <p:sp>
              <p:nvSpPr>
                <p:cNvPr id="111" name="Espace réservé du contenu 2">
                  <a:extLst>
                    <a:ext uri="{FF2B5EF4-FFF2-40B4-BE49-F238E27FC236}">
                      <a16:creationId xmlns:a16="http://schemas.microsoft.com/office/drawing/2014/main" id="{7AC8F471-8569-430D-9150-CAAA0E89F144}"/>
                    </a:ext>
                  </a:extLst>
                </p:cNvPr>
                <p:cNvSpPr txBox="1">
                  <a:spLocks/>
                </p:cNvSpPr>
                <p:nvPr/>
              </p:nvSpPr>
              <p:spPr bwMode="auto">
                <a:xfrm>
                  <a:off x="5421152" y="7484976"/>
                  <a:ext cx="3672408" cy="525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noAutofit/>
                </a:bodyPr>
                <a:lstStyle>
                  <a:lvl1pPr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fr-FR" sz="1600" dirty="0">
                      <a:solidFill>
                        <a:schemeClr val="accent2">
                          <a:lumMod val="75000"/>
                        </a:schemeClr>
                      </a:solidFill>
                      <a:latin typeface="Roboto" panose="02000000000000000000" pitchFamily="2" charset="0"/>
                      <a:ea typeface="Roboto" panose="02000000000000000000" pitchFamily="2" charset="0"/>
                      <a:cs typeface="Roboto" panose="02000000000000000000" pitchFamily="2" charset="0"/>
                    </a:rPr>
                    <a:t>run: </a:t>
                  </a:r>
                  <a:r>
                    <a:rPr lang="fr-FR" sz="1600" dirty="0" err="1">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npm</a:t>
                  </a:r>
                  <a:r>
                    <a:rPr lang="fr-FR" sz="1600" dirty="0">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 run </a:t>
                  </a:r>
                  <a:r>
                    <a:rPr lang="fr-FR" sz="1600" dirty="0" err="1">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build</a:t>
                  </a:r>
                  <a:r>
                    <a:rPr lang="fr-FR" sz="1600" dirty="0">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 &amp;&amp; </a:t>
                  </a:r>
                  <a:r>
                    <a:rPr lang="fr-FR" sz="1600" dirty="0" err="1">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npm</a:t>
                  </a:r>
                  <a:r>
                    <a:rPr lang="fr-FR" sz="1600" dirty="0">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 test</a:t>
                  </a:r>
                </a:p>
              </p:txBody>
            </p:sp>
            <p:grpSp>
              <p:nvGrpSpPr>
                <p:cNvPr id="112" name="Groupe 111">
                  <a:extLst>
                    <a:ext uri="{FF2B5EF4-FFF2-40B4-BE49-F238E27FC236}">
                      <a16:creationId xmlns:a16="http://schemas.microsoft.com/office/drawing/2014/main" id="{4893EA23-19C4-4473-BD0C-554E2BAA3528}"/>
                    </a:ext>
                  </a:extLst>
                </p:cNvPr>
                <p:cNvGrpSpPr/>
                <p:nvPr/>
              </p:nvGrpSpPr>
              <p:grpSpPr>
                <a:xfrm flipV="1">
                  <a:off x="6431360" y="6764056"/>
                  <a:ext cx="576064" cy="478273"/>
                  <a:chOff x="6431360" y="7938120"/>
                  <a:chExt cx="576064" cy="478273"/>
                </a:xfrm>
              </p:grpSpPr>
              <p:sp>
                <p:nvSpPr>
                  <p:cNvPr id="113" name="Ellipse 112">
                    <a:extLst>
                      <a:ext uri="{FF2B5EF4-FFF2-40B4-BE49-F238E27FC236}">
                        <a16:creationId xmlns:a16="http://schemas.microsoft.com/office/drawing/2014/main" id="{1DCC53FF-15A2-4EC9-AEFD-4225BA5D87CC}"/>
                      </a:ext>
                    </a:extLst>
                  </p:cNvPr>
                  <p:cNvSpPr/>
                  <p:nvPr/>
                </p:nvSpPr>
                <p:spPr bwMode="auto">
                  <a:xfrm>
                    <a:off x="6503368" y="7984393"/>
                    <a:ext cx="432000" cy="432000"/>
                  </a:xfrm>
                  <a:prstGeom prst="ellipse">
                    <a:avLst/>
                  </a:prstGeom>
                  <a:solidFill>
                    <a:srgbClr val="FFFFFF"/>
                  </a:solidFill>
                  <a:ln w="12700" cap="flat" cmpd="sng" algn="ctr">
                    <a:solidFill>
                      <a:srgbClr val="C4CBD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14" name="Rectangle 113">
                    <a:extLst>
                      <a:ext uri="{FF2B5EF4-FFF2-40B4-BE49-F238E27FC236}">
                        <a16:creationId xmlns:a16="http://schemas.microsoft.com/office/drawing/2014/main" id="{2D2B12AC-5C92-4AA8-954A-3579ED5A1302}"/>
                      </a:ext>
                    </a:extLst>
                  </p:cNvPr>
                  <p:cNvSpPr/>
                  <p:nvPr/>
                </p:nvSpPr>
                <p:spPr bwMode="auto">
                  <a:xfrm>
                    <a:off x="6431360" y="7938120"/>
                    <a:ext cx="576064" cy="288032"/>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15" name="Ellipse 114">
                    <a:extLst>
                      <a:ext uri="{FF2B5EF4-FFF2-40B4-BE49-F238E27FC236}">
                        <a16:creationId xmlns:a16="http://schemas.microsoft.com/office/drawing/2014/main" id="{AFA43CF6-9095-465D-B77E-82721B0AABC0}"/>
                      </a:ext>
                    </a:extLst>
                  </p:cNvPr>
                  <p:cNvSpPr/>
                  <p:nvPr/>
                </p:nvSpPr>
                <p:spPr bwMode="auto">
                  <a:xfrm>
                    <a:off x="6628364" y="8112010"/>
                    <a:ext cx="182008" cy="182008"/>
                  </a:xfrm>
                  <a:prstGeom prst="ellipse">
                    <a:avLst/>
                  </a:prstGeom>
                  <a:solidFill>
                    <a:srgbClr val="7030A0"/>
                  </a:solidFill>
                  <a:ln w="1143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grpSp>
          </p:grpSp>
          <p:sp>
            <p:nvSpPr>
              <p:cNvPr id="116" name="Shape">
                <a:extLst>
                  <a:ext uri="{FF2B5EF4-FFF2-40B4-BE49-F238E27FC236}">
                    <a16:creationId xmlns:a16="http://schemas.microsoft.com/office/drawing/2014/main" id="{054DE3D6-7F26-4237-9B88-DC271BAF0BB9}"/>
                  </a:ext>
                </a:extLst>
              </p:cNvPr>
              <p:cNvSpPr/>
              <p:nvPr/>
            </p:nvSpPr>
            <p:spPr>
              <a:xfrm>
                <a:off x="7021461" y="9930370"/>
                <a:ext cx="664155" cy="6645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877" y="878"/>
                    </a:moveTo>
                    <a:lnTo>
                      <a:pt x="20722" y="878"/>
                    </a:lnTo>
                    <a:lnTo>
                      <a:pt x="20722" y="5446"/>
                    </a:lnTo>
                    <a:lnTo>
                      <a:pt x="877" y="5446"/>
                    </a:lnTo>
                    <a:lnTo>
                      <a:pt x="877" y="878"/>
                    </a:lnTo>
                    <a:close/>
                    <a:moveTo>
                      <a:pt x="3171" y="2277"/>
                    </a:moveTo>
                    <a:lnTo>
                      <a:pt x="3171" y="4061"/>
                    </a:lnTo>
                    <a:lnTo>
                      <a:pt x="4956" y="4061"/>
                    </a:lnTo>
                    <a:lnTo>
                      <a:pt x="4956" y="2277"/>
                    </a:lnTo>
                    <a:lnTo>
                      <a:pt x="3171" y="2277"/>
                    </a:lnTo>
                    <a:close/>
                    <a:moveTo>
                      <a:pt x="6325" y="2277"/>
                    </a:moveTo>
                    <a:lnTo>
                      <a:pt x="6325" y="4061"/>
                    </a:lnTo>
                    <a:lnTo>
                      <a:pt x="8110" y="4061"/>
                    </a:lnTo>
                    <a:lnTo>
                      <a:pt x="8110" y="2277"/>
                    </a:lnTo>
                    <a:lnTo>
                      <a:pt x="6325" y="2277"/>
                    </a:lnTo>
                    <a:close/>
                    <a:moveTo>
                      <a:pt x="9479" y="2277"/>
                    </a:moveTo>
                    <a:lnTo>
                      <a:pt x="9479" y="4061"/>
                    </a:lnTo>
                    <a:lnTo>
                      <a:pt x="11263" y="4061"/>
                    </a:lnTo>
                    <a:lnTo>
                      <a:pt x="11263" y="2277"/>
                    </a:lnTo>
                    <a:lnTo>
                      <a:pt x="9479" y="2277"/>
                    </a:lnTo>
                    <a:close/>
                    <a:moveTo>
                      <a:pt x="877" y="6318"/>
                    </a:moveTo>
                    <a:lnTo>
                      <a:pt x="20722" y="6318"/>
                    </a:lnTo>
                    <a:lnTo>
                      <a:pt x="20722" y="20722"/>
                    </a:lnTo>
                    <a:lnTo>
                      <a:pt x="877" y="20722"/>
                    </a:lnTo>
                    <a:lnTo>
                      <a:pt x="877" y="6318"/>
                    </a:lnTo>
                    <a:close/>
                  </a:path>
                </a:pathLst>
              </a:custGeom>
              <a:solidFill>
                <a:srgbClr val="7030A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sp>
          <p:nvSpPr>
            <p:cNvPr id="132" name="Ellipse 131">
              <a:extLst>
                <a:ext uri="{FF2B5EF4-FFF2-40B4-BE49-F238E27FC236}">
                  <a16:creationId xmlns:a16="http://schemas.microsoft.com/office/drawing/2014/main" id="{F0C7436A-8F4C-4E45-B696-FAF58B14C627}"/>
                </a:ext>
              </a:extLst>
            </p:cNvPr>
            <p:cNvSpPr/>
            <p:nvPr/>
          </p:nvSpPr>
          <p:spPr bwMode="auto">
            <a:xfrm>
              <a:off x="8877536" y="10158474"/>
              <a:ext cx="432000" cy="432000"/>
            </a:xfrm>
            <a:prstGeom prst="ellipse">
              <a:avLst/>
            </a:prstGeom>
            <a:solidFill>
              <a:srgbClr val="FFFFFF"/>
            </a:solidFill>
            <a:ln w="12700" cap="flat" cmpd="sng" algn="ctr">
              <a:solidFill>
                <a:srgbClr val="C4CBD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33" name="Rectangle 132">
              <a:extLst>
                <a:ext uri="{FF2B5EF4-FFF2-40B4-BE49-F238E27FC236}">
                  <a16:creationId xmlns:a16="http://schemas.microsoft.com/office/drawing/2014/main" id="{FFFDE6B1-51F9-412A-8B69-6C3D2BABAACF}"/>
                </a:ext>
              </a:extLst>
            </p:cNvPr>
            <p:cNvSpPr/>
            <p:nvPr/>
          </p:nvSpPr>
          <p:spPr bwMode="auto">
            <a:xfrm>
              <a:off x="8805528" y="10112201"/>
              <a:ext cx="576064" cy="288032"/>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34" name="Ellipse 133">
              <a:extLst>
                <a:ext uri="{FF2B5EF4-FFF2-40B4-BE49-F238E27FC236}">
                  <a16:creationId xmlns:a16="http://schemas.microsoft.com/office/drawing/2014/main" id="{3BABED10-7F27-4480-A538-2A899EE967F1}"/>
                </a:ext>
              </a:extLst>
            </p:cNvPr>
            <p:cNvSpPr/>
            <p:nvPr/>
          </p:nvSpPr>
          <p:spPr bwMode="auto">
            <a:xfrm>
              <a:off x="9002532" y="10286091"/>
              <a:ext cx="182008" cy="182008"/>
            </a:xfrm>
            <a:prstGeom prst="ellipse">
              <a:avLst/>
            </a:prstGeom>
            <a:solidFill>
              <a:srgbClr val="C4CBD1"/>
            </a:solidFill>
            <a:ln w="1143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grpSp>
        <p:nvGrpSpPr>
          <p:cNvPr id="137" name="Groupe 136">
            <a:extLst>
              <a:ext uri="{FF2B5EF4-FFF2-40B4-BE49-F238E27FC236}">
                <a16:creationId xmlns:a16="http://schemas.microsoft.com/office/drawing/2014/main" id="{3E2FFD3F-A64F-4686-9ED8-70188EAA84D8}"/>
              </a:ext>
            </a:extLst>
          </p:cNvPr>
          <p:cNvGrpSpPr/>
          <p:nvPr/>
        </p:nvGrpSpPr>
        <p:grpSpPr>
          <a:xfrm>
            <a:off x="12791306" y="8940792"/>
            <a:ext cx="4752528" cy="1462096"/>
            <a:chOff x="6729146" y="9440160"/>
            <a:chExt cx="4752528" cy="1462096"/>
          </a:xfrm>
        </p:grpSpPr>
        <p:grpSp>
          <p:nvGrpSpPr>
            <p:cNvPr id="141" name="Groupe 140">
              <a:extLst>
                <a:ext uri="{FF2B5EF4-FFF2-40B4-BE49-F238E27FC236}">
                  <a16:creationId xmlns:a16="http://schemas.microsoft.com/office/drawing/2014/main" id="{B1D7E289-FDEF-4CFF-A912-1FBDE4CAED97}"/>
                </a:ext>
              </a:extLst>
            </p:cNvPr>
            <p:cNvGrpSpPr/>
            <p:nvPr/>
          </p:nvGrpSpPr>
          <p:grpSpPr>
            <a:xfrm>
              <a:off x="6729146" y="9440160"/>
              <a:ext cx="4752528" cy="1462096"/>
              <a:chOff x="4343128" y="6764056"/>
              <a:chExt cx="4752528" cy="1462096"/>
            </a:xfrm>
          </p:grpSpPr>
          <p:sp>
            <p:nvSpPr>
              <p:cNvPr id="143" name="Rectangle : coins arrondis 142">
                <a:extLst>
                  <a:ext uri="{FF2B5EF4-FFF2-40B4-BE49-F238E27FC236}">
                    <a16:creationId xmlns:a16="http://schemas.microsoft.com/office/drawing/2014/main" id="{EB6976AE-7F62-4957-817B-238DCB7F0901}"/>
                  </a:ext>
                </a:extLst>
              </p:cNvPr>
              <p:cNvSpPr/>
              <p:nvPr/>
            </p:nvSpPr>
            <p:spPr bwMode="auto">
              <a:xfrm>
                <a:off x="4343128" y="6946904"/>
                <a:ext cx="4752527" cy="1279248"/>
              </a:xfrm>
              <a:prstGeom prst="roundRect">
                <a:avLst>
                  <a:gd name="adj" fmla="val 15624"/>
                </a:avLst>
              </a:prstGeom>
              <a:solidFill>
                <a:srgbClr val="FFFFFF"/>
              </a:solidFill>
              <a:ln w="12700" cap="flat" cmpd="sng" algn="ctr">
                <a:solidFill>
                  <a:schemeClr val="accent2"/>
                </a:solidFill>
                <a:prstDash val="solid"/>
                <a:miter lim="400000"/>
                <a:headEnd type="none" w="med" len="med"/>
                <a:tailEnd type="none" w="med" len="med"/>
              </a:ln>
              <a:effectLst>
                <a:outerShdw blurRad="203200" sx="103000" sy="103000" algn="ctr" rotWithShape="0">
                  <a:schemeClr val="accent2">
                    <a:lumMod val="60000"/>
                    <a:lumOff val="40000"/>
                    <a:alpha val="40000"/>
                  </a:schemeClr>
                </a:outerShdw>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144" name="Espace réservé du contenu 2">
                <a:extLst>
                  <a:ext uri="{FF2B5EF4-FFF2-40B4-BE49-F238E27FC236}">
                    <a16:creationId xmlns:a16="http://schemas.microsoft.com/office/drawing/2014/main" id="{A9D27C33-4C38-44AB-A512-2ECFE98147C0}"/>
                  </a:ext>
                </a:extLst>
              </p:cNvPr>
              <p:cNvSpPr txBox="1">
                <a:spLocks/>
              </p:cNvSpPr>
              <p:nvPr/>
            </p:nvSpPr>
            <p:spPr bwMode="auto">
              <a:xfrm>
                <a:off x="5423248" y="6986097"/>
                <a:ext cx="3672408" cy="719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noAutofit/>
              </a:bodyPr>
              <a:lstStyle>
                <a:lvl1pPr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fr-FR" sz="2400" dirty="0">
                    <a:latin typeface="Open Sans" panose="020B0606030504020204" pitchFamily="34" charset="0"/>
                    <a:ea typeface="Open Sans" panose="020B0606030504020204" pitchFamily="34" charset="0"/>
                    <a:cs typeface="Open Sans" panose="020B0606030504020204" pitchFamily="34" charset="0"/>
                  </a:rPr>
                  <a:t>Lint</a:t>
                </a:r>
              </a:p>
            </p:txBody>
          </p:sp>
          <p:sp>
            <p:nvSpPr>
              <p:cNvPr id="145" name="Espace réservé du contenu 2">
                <a:extLst>
                  <a:ext uri="{FF2B5EF4-FFF2-40B4-BE49-F238E27FC236}">
                    <a16:creationId xmlns:a16="http://schemas.microsoft.com/office/drawing/2014/main" id="{08E63DC4-4608-487B-BB00-07C84D77D1C4}"/>
                  </a:ext>
                </a:extLst>
              </p:cNvPr>
              <p:cNvSpPr txBox="1">
                <a:spLocks/>
              </p:cNvSpPr>
              <p:nvPr/>
            </p:nvSpPr>
            <p:spPr bwMode="auto">
              <a:xfrm>
                <a:off x="5421152" y="7484976"/>
                <a:ext cx="3672408" cy="525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noAutofit/>
              </a:bodyPr>
              <a:lstStyle>
                <a:lvl1pPr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fr-FR" sz="1600" dirty="0">
                    <a:solidFill>
                      <a:schemeClr val="accent2">
                        <a:lumMod val="75000"/>
                      </a:schemeClr>
                    </a:solidFill>
                    <a:latin typeface="Roboto" panose="02000000000000000000" pitchFamily="2" charset="0"/>
                    <a:ea typeface="Roboto" panose="02000000000000000000" pitchFamily="2" charset="0"/>
                    <a:cs typeface="Roboto" panose="02000000000000000000" pitchFamily="2" charset="0"/>
                  </a:rPr>
                  <a:t>run: </a:t>
                </a:r>
                <a:r>
                  <a:rPr lang="fr-FR" sz="1600" dirty="0" err="1">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npm</a:t>
                </a:r>
                <a:r>
                  <a:rPr lang="fr-FR" sz="1600" dirty="0">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 run </a:t>
                </a:r>
                <a:r>
                  <a:rPr lang="fr-FR" sz="1600" dirty="0" err="1">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lint</a:t>
                </a:r>
                <a:endParaRPr lang="fr-FR" sz="1600" dirty="0">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146" name="Groupe 145">
                <a:extLst>
                  <a:ext uri="{FF2B5EF4-FFF2-40B4-BE49-F238E27FC236}">
                    <a16:creationId xmlns:a16="http://schemas.microsoft.com/office/drawing/2014/main" id="{799E5B44-397B-49CA-A291-B57AA716B642}"/>
                  </a:ext>
                </a:extLst>
              </p:cNvPr>
              <p:cNvGrpSpPr/>
              <p:nvPr/>
            </p:nvGrpSpPr>
            <p:grpSpPr>
              <a:xfrm flipV="1">
                <a:off x="6431360" y="6764056"/>
                <a:ext cx="576064" cy="478273"/>
                <a:chOff x="6431360" y="7938120"/>
                <a:chExt cx="576064" cy="478273"/>
              </a:xfrm>
            </p:grpSpPr>
            <p:sp>
              <p:nvSpPr>
                <p:cNvPr id="147" name="Ellipse 146">
                  <a:extLst>
                    <a:ext uri="{FF2B5EF4-FFF2-40B4-BE49-F238E27FC236}">
                      <a16:creationId xmlns:a16="http://schemas.microsoft.com/office/drawing/2014/main" id="{72B826D8-2DEA-4EF0-AA73-213BC10B960D}"/>
                    </a:ext>
                  </a:extLst>
                </p:cNvPr>
                <p:cNvSpPr/>
                <p:nvPr/>
              </p:nvSpPr>
              <p:spPr bwMode="auto">
                <a:xfrm>
                  <a:off x="6503368" y="7984393"/>
                  <a:ext cx="432000" cy="432000"/>
                </a:xfrm>
                <a:prstGeom prst="ellipse">
                  <a:avLst/>
                </a:prstGeom>
                <a:solidFill>
                  <a:srgbClr val="FFFFFF"/>
                </a:solidFill>
                <a:ln w="12700" cap="flat" cmpd="sng" algn="ctr">
                  <a:solidFill>
                    <a:srgbClr val="C4CBD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48" name="Rectangle 147">
                  <a:extLst>
                    <a:ext uri="{FF2B5EF4-FFF2-40B4-BE49-F238E27FC236}">
                      <a16:creationId xmlns:a16="http://schemas.microsoft.com/office/drawing/2014/main" id="{50E857B5-5FE5-4F70-B745-106B5B50E029}"/>
                    </a:ext>
                  </a:extLst>
                </p:cNvPr>
                <p:cNvSpPr/>
                <p:nvPr/>
              </p:nvSpPr>
              <p:spPr bwMode="auto">
                <a:xfrm>
                  <a:off x="6431360" y="7938120"/>
                  <a:ext cx="576064" cy="288032"/>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49" name="Ellipse 148">
                  <a:extLst>
                    <a:ext uri="{FF2B5EF4-FFF2-40B4-BE49-F238E27FC236}">
                      <a16:creationId xmlns:a16="http://schemas.microsoft.com/office/drawing/2014/main" id="{D4079BE0-2486-4D40-94D4-1530595C0159}"/>
                    </a:ext>
                  </a:extLst>
                </p:cNvPr>
                <p:cNvSpPr/>
                <p:nvPr/>
              </p:nvSpPr>
              <p:spPr bwMode="auto">
                <a:xfrm>
                  <a:off x="6628364" y="8112010"/>
                  <a:ext cx="182008" cy="182008"/>
                </a:xfrm>
                <a:prstGeom prst="ellipse">
                  <a:avLst/>
                </a:prstGeom>
                <a:solidFill>
                  <a:srgbClr val="7030A0"/>
                </a:solidFill>
                <a:ln w="1143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grpSp>
        </p:grpSp>
        <p:sp>
          <p:nvSpPr>
            <p:cNvPr id="142" name="Shape">
              <a:extLst>
                <a:ext uri="{FF2B5EF4-FFF2-40B4-BE49-F238E27FC236}">
                  <a16:creationId xmlns:a16="http://schemas.microsoft.com/office/drawing/2014/main" id="{121EA18D-796F-4ABC-9297-0001D99CAD24}"/>
                </a:ext>
              </a:extLst>
            </p:cNvPr>
            <p:cNvSpPr/>
            <p:nvPr/>
          </p:nvSpPr>
          <p:spPr>
            <a:xfrm>
              <a:off x="7021461" y="9930370"/>
              <a:ext cx="664155" cy="6645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877" y="878"/>
                  </a:moveTo>
                  <a:lnTo>
                    <a:pt x="20722" y="878"/>
                  </a:lnTo>
                  <a:lnTo>
                    <a:pt x="20722" y="5446"/>
                  </a:lnTo>
                  <a:lnTo>
                    <a:pt x="877" y="5446"/>
                  </a:lnTo>
                  <a:lnTo>
                    <a:pt x="877" y="878"/>
                  </a:lnTo>
                  <a:close/>
                  <a:moveTo>
                    <a:pt x="3171" y="2277"/>
                  </a:moveTo>
                  <a:lnTo>
                    <a:pt x="3171" y="4061"/>
                  </a:lnTo>
                  <a:lnTo>
                    <a:pt x="4956" y="4061"/>
                  </a:lnTo>
                  <a:lnTo>
                    <a:pt x="4956" y="2277"/>
                  </a:lnTo>
                  <a:lnTo>
                    <a:pt x="3171" y="2277"/>
                  </a:lnTo>
                  <a:close/>
                  <a:moveTo>
                    <a:pt x="6325" y="2277"/>
                  </a:moveTo>
                  <a:lnTo>
                    <a:pt x="6325" y="4061"/>
                  </a:lnTo>
                  <a:lnTo>
                    <a:pt x="8110" y="4061"/>
                  </a:lnTo>
                  <a:lnTo>
                    <a:pt x="8110" y="2277"/>
                  </a:lnTo>
                  <a:lnTo>
                    <a:pt x="6325" y="2277"/>
                  </a:lnTo>
                  <a:close/>
                  <a:moveTo>
                    <a:pt x="9479" y="2277"/>
                  </a:moveTo>
                  <a:lnTo>
                    <a:pt x="9479" y="4061"/>
                  </a:lnTo>
                  <a:lnTo>
                    <a:pt x="11263" y="4061"/>
                  </a:lnTo>
                  <a:lnTo>
                    <a:pt x="11263" y="2277"/>
                  </a:lnTo>
                  <a:lnTo>
                    <a:pt x="9479" y="2277"/>
                  </a:lnTo>
                  <a:close/>
                  <a:moveTo>
                    <a:pt x="877" y="6318"/>
                  </a:moveTo>
                  <a:lnTo>
                    <a:pt x="20722" y="6318"/>
                  </a:lnTo>
                  <a:lnTo>
                    <a:pt x="20722" y="20722"/>
                  </a:lnTo>
                  <a:lnTo>
                    <a:pt x="877" y="20722"/>
                  </a:lnTo>
                  <a:lnTo>
                    <a:pt x="877" y="6318"/>
                  </a:lnTo>
                  <a:close/>
                </a:path>
              </a:pathLst>
            </a:custGeom>
            <a:solidFill>
              <a:srgbClr val="7030A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cxnSp>
        <p:nvCxnSpPr>
          <p:cNvPr id="151" name="Connecteur droit 150">
            <a:extLst>
              <a:ext uri="{FF2B5EF4-FFF2-40B4-BE49-F238E27FC236}">
                <a16:creationId xmlns:a16="http://schemas.microsoft.com/office/drawing/2014/main" id="{4E3020C2-916D-40C1-9C5E-D5B19AFB81D3}"/>
              </a:ext>
            </a:extLst>
          </p:cNvPr>
          <p:cNvCxnSpPr>
            <a:stCxn id="28" idx="4"/>
            <a:endCxn id="113" idx="4"/>
          </p:cNvCxnSpPr>
          <p:nvPr/>
        </p:nvCxnSpPr>
        <p:spPr bwMode="auto">
          <a:xfrm flipH="1">
            <a:off x="9093536" y="8150297"/>
            <a:ext cx="2096" cy="790495"/>
          </a:xfrm>
          <a:prstGeom prst="line">
            <a:avLst/>
          </a:prstGeom>
          <a:blipFill dpi="0" rotWithShape="0">
            <a:blip r:embed="rId3"/>
            <a:srcRect/>
            <a:tile tx="0" ty="0" sx="100000" sy="100000" flip="none" algn="tl"/>
          </a:blipFill>
          <a:ln w="28575" cap="flat" cmpd="sng" algn="ctr">
            <a:solidFill>
              <a:srgbClr val="C4CBD1"/>
            </a:solidFill>
            <a:prstDash val="solid"/>
            <a:miter lim="400000"/>
            <a:headEnd type="none" w="med" len="med"/>
            <a:tailEnd type="none" w="med" len="med"/>
          </a:ln>
          <a:effectLst>
            <a:outerShdw blurRad="25400" algn="ctr" rotWithShape="0">
              <a:srgbClr val="000000">
                <a:alpha val="50000"/>
              </a:srgbClr>
            </a:outerShdw>
          </a:effectLst>
        </p:spPr>
      </p:cxnSp>
      <p:cxnSp>
        <p:nvCxnSpPr>
          <p:cNvPr id="153" name="Connecteur droit 152">
            <a:extLst>
              <a:ext uri="{FF2B5EF4-FFF2-40B4-BE49-F238E27FC236}">
                <a16:creationId xmlns:a16="http://schemas.microsoft.com/office/drawing/2014/main" id="{95437380-3326-43B0-804B-D227A9F635C5}"/>
              </a:ext>
            </a:extLst>
          </p:cNvPr>
          <p:cNvCxnSpPr>
            <a:stCxn id="51" idx="4"/>
            <a:endCxn id="147" idx="4"/>
          </p:cNvCxnSpPr>
          <p:nvPr/>
        </p:nvCxnSpPr>
        <p:spPr bwMode="auto">
          <a:xfrm>
            <a:off x="15167546" y="8150297"/>
            <a:ext cx="0" cy="790495"/>
          </a:xfrm>
          <a:prstGeom prst="line">
            <a:avLst/>
          </a:prstGeom>
          <a:blipFill dpi="0" rotWithShape="0">
            <a:blip r:embed="rId3"/>
            <a:srcRect/>
            <a:tile tx="0" ty="0" sx="100000" sy="100000" flip="none" algn="tl"/>
          </a:blipFill>
          <a:ln w="28575" cap="flat" cmpd="sng" algn="ctr">
            <a:solidFill>
              <a:srgbClr val="C4CBD1"/>
            </a:solidFill>
            <a:prstDash val="solid"/>
            <a:miter lim="400000"/>
            <a:headEnd type="none" w="med" len="med"/>
            <a:tailEnd type="none" w="med" len="med"/>
          </a:ln>
          <a:effectLst>
            <a:outerShdw blurRad="25400" algn="ctr" rotWithShape="0">
              <a:srgbClr val="000000">
                <a:alpha val="50000"/>
              </a:srgbClr>
            </a:outerShdw>
          </a:effectLst>
        </p:spPr>
      </p:cxnSp>
      <p:cxnSp>
        <p:nvCxnSpPr>
          <p:cNvPr id="155" name="Connecteur droit 154">
            <a:extLst>
              <a:ext uri="{FF2B5EF4-FFF2-40B4-BE49-F238E27FC236}">
                <a16:creationId xmlns:a16="http://schemas.microsoft.com/office/drawing/2014/main" id="{B756FDC5-81DF-42D3-BF23-8741648E0191}"/>
              </a:ext>
            </a:extLst>
          </p:cNvPr>
          <p:cNvCxnSpPr>
            <a:endCxn id="128" idx="4"/>
          </p:cNvCxnSpPr>
          <p:nvPr/>
        </p:nvCxnSpPr>
        <p:spPr bwMode="auto">
          <a:xfrm>
            <a:off x="9091440" y="10602416"/>
            <a:ext cx="0" cy="773815"/>
          </a:xfrm>
          <a:prstGeom prst="line">
            <a:avLst/>
          </a:prstGeom>
          <a:blipFill dpi="0" rotWithShape="0">
            <a:blip r:embed="rId3"/>
            <a:srcRect/>
            <a:tile tx="0" ty="0" sx="100000" sy="100000" flip="none" algn="tl"/>
          </a:blipFill>
          <a:ln w="28575" cap="flat" cmpd="sng" algn="ctr">
            <a:solidFill>
              <a:srgbClr val="C4CBD1"/>
            </a:solidFill>
            <a:prstDash val="solid"/>
            <a:miter lim="400000"/>
            <a:headEnd type="none" w="med" len="med"/>
            <a:tailEnd type="none" w="med" len="med"/>
          </a:ln>
          <a:effectLst>
            <a:outerShdw blurRad="25400" algn="ctr" rotWithShape="0">
              <a:srgbClr val="000000">
                <a:alpha val="50000"/>
              </a:srgbClr>
            </a:outerShdw>
          </a:effectLst>
        </p:spPr>
      </p:cxnSp>
      <p:pic>
        <p:nvPicPr>
          <p:cNvPr id="157" name="Picture 10" descr="RÃ©sultat de recherche d'images pour &quot;codecov logo&quot;">
            <a:extLst>
              <a:ext uri="{FF2B5EF4-FFF2-40B4-BE49-F238E27FC236}">
                <a16:creationId xmlns:a16="http://schemas.microsoft.com/office/drawing/2014/main" id="{C317A509-F75A-4C8F-A23F-CC7C4A2AF5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3399" y="11870932"/>
            <a:ext cx="597271" cy="655541"/>
          </a:xfrm>
          <a:prstGeom prst="rect">
            <a:avLst/>
          </a:prstGeom>
          <a:noFill/>
          <a:extLst>
            <a:ext uri="{909E8E84-426E-40DD-AFC4-6F175D3DCCD1}">
              <a14:hiddenFill xmlns:a14="http://schemas.microsoft.com/office/drawing/2010/main">
                <a:solidFill>
                  <a:srgbClr val="FFFFFF"/>
                </a:solidFill>
              </a14:hiddenFill>
            </a:ext>
          </a:extLst>
        </p:spPr>
      </p:pic>
      <p:grpSp>
        <p:nvGrpSpPr>
          <p:cNvPr id="158" name="Groupe 157">
            <a:extLst>
              <a:ext uri="{FF2B5EF4-FFF2-40B4-BE49-F238E27FC236}">
                <a16:creationId xmlns:a16="http://schemas.microsoft.com/office/drawing/2014/main" id="{759D91E2-3675-484F-8B83-1EAF97657BB6}"/>
              </a:ext>
            </a:extLst>
          </p:cNvPr>
          <p:cNvGrpSpPr/>
          <p:nvPr/>
        </p:nvGrpSpPr>
        <p:grpSpPr>
          <a:xfrm>
            <a:off x="1588042" y="8950757"/>
            <a:ext cx="4752528" cy="1649682"/>
            <a:chOff x="6717296" y="8940792"/>
            <a:chExt cx="4752528" cy="1649682"/>
          </a:xfrm>
        </p:grpSpPr>
        <p:grpSp>
          <p:nvGrpSpPr>
            <p:cNvPr id="159" name="Groupe 158">
              <a:extLst>
                <a:ext uri="{FF2B5EF4-FFF2-40B4-BE49-F238E27FC236}">
                  <a16:creationId xmlns:a16="http://schemas.microsoft.com/office/drawing/2014/main" id="{455EA47B-ADD0-403F-BBE3-4479B6CE3D7A}"/>
                </a:ext>
              </a:extLst>
            </p:cNvPr>
            <p:cNvGrpSpPr/>
            <p:nvPr/>
          </p:nvGrpSpPr>
          <p:grpSpPr>
            <a:xfrm>
              <a:off x="6717296" y="8940792"/>
              <a:ext cx="4752528" cy="1462096"/>
              <a:chOff x="6729146" y="9440160"/>
              <a:chExt cx="4752528" cy="1462096"/>
            </a:xfrm>
          </p:grpSpPr>
          <p:grpSp>
            <p:nvGrpSpPr>
              <p:cNvPr id="163" name="Groupe 162">
                <a:extLst>
                  <a:ext uri="{FF2B5EF4-FFF2-40B4-BE49-F238E27FC236}">
                    <a16:creationId xmlns:a16="http://schemas.microsoft.com/office/drawing/2014/main" id="{4B96C999-95FA-4F27-A8D1-96AF666177D5}"/>
                  </a:ext>
                </a:extLst>
              </p:cNvPr>
              <p:cNvGrpSpPr/>
              <p:nvPr/>
            </p:nvGrpSpPr>
            <p:grpSpPr>
              <a:xfrm>
                <a:off x="6729146" y="9440160"/>
                <a:ext cx="4752528" cy="1462096"/>
                <a:chOff x="4343128" y="6764056"/>
                <a:chExt cx="4752528" cy="1462096"/>
              </a:xfrm>
            </p:grpSpPr>
            <p:sp>
              <p:nvSpPr>
                <p:cNvPr id="165" name="Rectangle : coins arrondis 164">
                  <a:extLst>
                    <a:ext uri="{FF2B5EF4-FFF2-40B4-BE49-F238E27FC236}">
                      <a16:creationId xmlns:a16="http://schemas.microsoft.com/office/drawing/2014/main" id="{CCB9EF91-BED0-40F3-AC94-3C3D66B15026}"/>
                    </a:ext>
                  </a:extLst>
                </p:cNvPr>
                <p:cNvSpPr/>
                <p:nvPr/>
              </p:nvSpPr>
              <p:spPr bwMode="auto">
                <a:xfrm>
                  <a:off x="4343128" y="6946904"/>
                  <a:ext cx="4752527" cy="1279248"/>
                </a:xfrm>
                <a:prstGeom prst="roundRect">
                  <a:avLst>
                    <a:gd name="adj" fmla="val 15624"/>
                  </a:avLst>
                </a:prstGeom>
                <a:solidFill>
                  <a:srgbClr val="FFFFFF"/>
                </a:solidFill>
                <a:ln w="12700" cap="flat" cmpd="sng" algn="ctr">
                  <a:solidFill>
                    <a:schemeClr val="accent2"/>
                  </a:solidFill>
                  <a:prstDash val="solid"/>
                  <a:miter lim="400000"/>
                  <a:headEnd type="none" w="med" len="med"/>
                  <a:tailEnd type="none" w="med" len="med"/>
                </a:ln>
                <a:effectLst>
                  <a:outerShdw blurRad="203200" sx="103000" sy="103000" algn="ctr" rotWithShape="0">
                    <a:schemeClr val="accent2">
                      <a:lumMod val="60000"/>
                      <a:lumOff val="40000"/>
                      <a:alpha val="40000"/>
                    </a:schemeClr>
                  </a:outerShdw>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166" name="Espace réservé du contenu 2">
                  <a:extLst>
                    <a:ext uri="{FF2B5EF4-FFF2-40B4-BE49-F238E27FC236}">
                      <a16:creationId xmlns:a16="http://schemas.microsoft.com/office/drawing/2014/main" id="{FDE09A69-7F88-4526-8A9E-4290F60148E8}"/>
                    </a:ext>
                  </a:extLst>
                </p:cNvPr>
                <p:cNvSpPr txBox="1">
                  <a:spLocks/>
                </p:cNvSpPr>
                <p:nvPr/>
              </p:nvSpPr>
              <p:spPr bwMode="auto">
                <a:xfrm>
                  <a:off x="5423248" y="6986097"/>
                  <a:ext cx="3672408" cy="719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noAutofit/>
                </a:bodyPr>
                <a:lstStyle>
                  <a:lvl1pPr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fr-FR" sz="2400" dirty="0" err="1">
                      <a:latin typeface="Open Sans" panose="020B0606030504020204" pitchFamily="34" charset="0"/>
                      <a:ea typeface="Open Sans" panose="020B0606030504020204" pitchFamily="34" charset="0"/>
                      <a:cs typeface="Open Sans" panose="020B0606030504020204" pitchFamily="34" charset="0"/>
                    </a:rPr>
                    <a:t>Build</a:t>
                  </a:r>
                  <a:r>
                    <a:rPr lang="fr-FR" sz="2400" dirty="0">
                      <a:latin typeface="Open Sans" panose="020B0606030504020204" pitchFamily="34" charset="0"/>
                      <a:ea typeface="Open Sans" panose="020B0606030504020204" pitchFamily="34" charset="0"/>
                      <a:cs typeface="Open Sans" panose="020B0606030504020204" pitchFamily="34" charset="0"/>
                    </a:rPr>
                    <a:t> and Test</a:t>
                  </a:r>
                </a:p>
              </p:txBody>
            </p:sp>
            <p:sp>
              <p:nvSpPr>
                <p:cNvPr id="167" name="Espace réservé du contenu 2">
                  <a:extLst>
                    <a:ext uri="{FF2B5EF4-FFF2-40B4-BE49-F238E27FC236}">
                      <a16:creationId xmlns:a16="http://schemas.microsoft.com/office/drawing/2014/main" id="{DA4740D9-CDE8-4B98-AEC0-861CC6C52E2F}"/>
                    </a:ext>
                  </a:extLst>
                </p:cNvPr>
                <p:cNvSpPr txBox="1">
                  <a:spLocks/>
                </p:cNvSpPr>
                <p:nvPr/>
              </p:nvSpPr>
              <p:spPr bwMode="auto">
                <a:xfrm>
                  <a:off x="5421152" y="7484976"/>
                  <a:ext cx="3672408" cy="525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noAutofit/>
                </a:bodyPr>
                <a:lstStyle>
                  <a:lvl1pPr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fr-FR" sz="1600" dirty="0">
                      <a:solidFill>
                        <a:schemeClr val="accent2">
                          <a:lumMod val="75000"/>
                        </a:schemeClr>
                      </a:solidFill>
                      <a:latin typeface="Roboto" panose="02000000000000000000" pitchFamily="2" charset="0"/>
                      <a:ea typeface="Roboto" panose="02000000000000000000" pitchFamily="2" charset="0"/>
                      <a:cs typeface="Roboto" panose="02000000000000000000" pitchFamily="2" charset="0"/>
                    </a:rPr>
                    <a:t>run: </a:t>
                  </a:r>
                  <a:r>
                    <a:rPr lang="fr-FR" sz="1600" dirty="0" err="1">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npm</a:t>
                  </a:r>
                  <a:r>
                    <a:rPr lang="fr-FR" sz="1600" dirty="0">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 run </a:t>
                  </a:r>
                  <a:r>
                    <a:rPr lang="fr-FR" sz="1600" dirty="0" err="1">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build</a:t>
                  </a:r>
                  <a:r>
                    <a:rPr lang="fr-FR" sz="1600" dirty="0">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 &amp;&amp; </a:t>
                  </a:r>
                  <a:r>
                    <a:rPr lang="fr-FR" sz="1600" dirty="0" err="1">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npm</a:t>
                  </a:r>
                  <a:r>
                    <a:rPr lang="fr-FR" sz="1600" dirty="0">
                      <a:solidFill>
                        <a:schemeClr val="bg1">
                          <a:lumMod val="65000"/>
                          <a:lumOff val="35000"/>
                        </a:schemeClr>
                      </a:solidFill>
                      <a:latin typeface="Roboto" panose="02000000000000000000" pitchFamily="2" charset="0"/>
                      <a:ea typeface="Roboto" panose="02000000000000000000" pitchFamily="2" charset="0"/>
                      <a:cs typeface="Roboto" panose="02000000000000000000" pitchFamily="2" charset="0"/>
                    </a:rPr>
                    <a:t> test</a:t>
                  </a:r>
                </a:p>
              </p:txBody>
            </p:sp>
            <p:grpSp>
              <p:nvGrpSpPr>
                <p:cNvPr id="168" name="Groupe 167">
                  <a:extLst>
                    <a:ext uri="{FF2B5EF4-FFF2-40B4-BE49-F238E27FC236}">
                      <a16:creationId xmlns:a16="http://schemas.microsoft.com/office/drawing/2014/main" id="{AAE89F22-EDC7-483E-920E-13E7A53DDCD9}"/>
                    </a:ext>
                  </a:extLst>
                </p:cNvPr>
                <p:cNvGrpSpPr/>
                <p:nvPr/>
              </p:nvGrpSpPr>
              <p:grpSpPr>
                <a:xfrm flipV="1">
                  <a:off x="6431360" y="6764056"/>
                  <a:ext cx="576064" cy="478273"/>
                  <a:chOff x="6431360" y="7938120"/>
                  <a:chExt cx="576064" cy="478273"/>
                </a:xfrm>
              </p:grpSpPr>
              <p:sp>
                <p:nvSpPr>
                  <p:cNvPr id="169" name="Ellipse 168">
                    <a:extLst>
                      <a:ext uri="{FF2B5EF4-FFF2-40B4-BE49-F238E27FC236}">
                        <a16:creationId xmlns:a16="http://schemas.microsoft.com/office/drawing/2014/main" id="{5BEB95C8-1FB5-4A88-B101-5BA57FF746ED}"/>
                      </a:ext>
                    </a:extLst>
                  </p:cNvPr>
                  <p:cNvSpPr/>
                  <p:nvPr/>
                </p:nvSpPr>
                <p:spPr bwMode="auto">
                  <a:xfrm>
                    <a:off x="6503368" y="7984393"/>
                    <a:ext cx="432000" cy="432000"/>
                  </a:xfrm>
                  <a:prstGeom prst="ellipse">
                    <a:avLst/>
                  </a:prstGeom>
                  <a:solidFill>
                    <a:srgbClr val="FFFFFF"/>
                  </a:solidFill>
                  <a:ln w="12700" cap="flat" cmpd="sng" algn="ctr">
                    <a:solidFill>
                      <a:srgbClr val="C4CBD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70" name="Rectangle 169">
                    <a:extLst>
                      <a:ext uri="{FF2B5EF4-FFF2-40B4-BE49-F238E27FC236}">
                        <a16:creationId xmlns:a16="http://schemas.microsoft.com/office/drawing/2014/main" id="{4FDEA719-B1FA-4BD2-B7AC-FDA9D26758AB}"/>
                      </a:ext>
                    </a:extLst>
                  </p:cNvPr>
                  <p:cNvSpPr/>
                  <p:nvPr/>
                </p:nvSpPr>
                <p:spPr bwMode="auto">
                  <a:xfrm>
                    <a:off x="6431360" y="7938120"/>
                    <a:ext cx="576064" cy="288032"/>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71" name="Ellipse 170">
                    <a:extLst>
                      <a:ext uri="{FF2B5EF4-FFF2-40B4-BE49-F238E27FC236}">
                        <a16:creationId xmlns:a16="http://schemas.microsoft.com/office/drawing/2014/main" id="{25AD78E7-6F57-4748-AE61-F3863575C587}"/>
                      </a:ext>
                    </a:extLst>
                  </p:cNvPr>
                  <p:cNvSpPr/>
                  <p:nvPr/>
                </p:nvSpPr>
                <p:spPr bwMode="auto">
                  <a:xfrm>
                    <a:off x="6628364" y="8112010"/>
                    <a:ext cx="182008" cy="182008"/>
                  </a:xfrm>
                  <a:prstGeom prst="ellipse">
                    <a:avLst/>
                  </a:prstGeom>
                  <a:solidFill>
                    <a:srgbClr val="7030A0"/>
                  </a:solidFill>
                  <a:ln w="1143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grpSp>
          </p:grpSp>
          <p:sp>
            <p:nvSpPr>
              <p:cNvPr id="164" name="Shape">
                <a:extLst>
                  <a:ext uri="{FF2B5EF4-FFF2-40B4-BE49-F238E27FC236}">
                    <a16:creationId xmlns:a16="http://schemas.microsoft.com/office/drawing/2014/main" id="{664AAAA2-901A-4F4E-8C53-3462CBB08AFF}"/>
                  </a:ext>
                </a:extLst>
              </p:cNvPr>
              <p:cNvSpPr/>
              <p:nvPr/>
            </p:nvSpPr>
            <p:spPr>
              <a:xfrm>
                <a:off x="7021461" y="9930370"/>
                <a:ext cx="664155" cy="6645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877" y="878"/>
                    </a:moveTo>
                    <a:lnTo>
                      <a:pt x="20722" y="878"/>
                    </a:lnTo>
                    <a:lnTo>
                      <a:pt x="20722" y="5446"/>
                    </a:lnTo>
                    <a:lnTo>
                      <a:pt x="877" y="5446"/>
                    </a:lnTo>
                    <a:lnTo>
                      <a:pt x="877" y="878"/>
                    </a:lnTo>
                    <a:close/>
                    <a:moveTo>
                      <a:pt x="3171" y="2277"/>
                    </a:moveTo>
                    <a:lnTo>
                      <a:pt x="3171" y="4061"/>
                    </a:lnTo>
                    <a:lnTo>
                      <a:pt x="4956" y="4061"/>
                    </a:lnTo>
                    <a:lnTo>
                      <a:pt x="4956" y="2277"/>
                    </a:lnTo>
                    <a:lnTo>
                      <a:pt x="3171" y="2277"/>
                    </a:lnTo>
                    <a:close/>
                    <a:moveTo>
                      <a:pt x="6325" y="2277"/>
                    </a:moveTo>
                    <a:lnTo>
                      <a:pt x="6325" y="4061"/>
                    </a:lnTo>
                    <a:lnTo>
                      <a:pt x="8110" y="4061"/>
                    </a:lnTo>
                    <a:lnTo>
                      <a:pt x="8110" y="2277"/>
                    </a:lnTo>
                    <a:lnTo>
                      <a:pt x="6325" y="2277"/>
                    </a:lnTo>
                    <a:close/>
                    <a:moveTo>
                      <a:pt x="9479" y="2277"/>
                    </a:moveTo>
                    <a:lnTo>
                      <a:pt x="9479" y="4061"/>
                    </a:lnTo>
                    <a:lnTo>
                      <a:pt x="11263" y="4061"/>
                    </a:lnTo>
                    <a:lnTo>
                      <a:pt x="11263" y="2277"/>
                    </a:lnTo>
                    <a:lnTo>
                      <a:pt x="9479" y="2277"/>
                    </a:lnTo>
                    <a:close/>
                    <a:moveTo>
                      <a:pt x="877" y="6318"/>
                    </a:moveTo>
                    <a:lnTo>
                      <a:pt x="20722" y="6318"/>
                    </a:lnTo>
                    <a:lnTo>
                      <a:pt x="20722" y="20722"/>
                    </a:lnTo>
                    <a:lnTo>
                      <a:pt x="877" y="20722"/>
                    </a:lnTo>
                    <a:lnTo>
                      <a:pt x="877" y="6318"/>
                    </a:lnTo>
                    <a:close/>
                  </a:path>
                </a:pathLst>
              </a:custGeom>
              <a:solidFill>
                <a:srgbClr val="7030A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sp>
          <p:nvSpPr>
            <p:cNvPr id="160" name="Ellipse 159">
              <a:extLst>
                <a:ext uri="{FF2B5EF4-FFF2-40B4-BE49-F238E27FC236}">
                  <a16:creationId xmlns:a16="http://schemas.microsoft.com/office/drawing/2014/main" id="{A8E4047B-2B43-441E-9F98-D5B0E1C9A099}"/>
                </a:ext>
              </a:extLst>
            </p:cNvPr>
            <p:cNvSpPr/>
            <p:nvPr/>
          </p:nvSpPr>
          <p:spPr bwMode="auto">
            <a:xfrm>
              <a:off x="8877536" y="10158474"/>
              <a:ext cx="432000" cy="432000"/>
            </a:xfrm>
            <a:prstGeom prst="ellipse">
              <a:avLst/>
            </a:prstGeom>
            <a:solidFill>
              <a:srgbClr val="FFFFFF"/>
            </a:solidFill>
            <a:ln w="12700" cap="flat" cmpd="sng" algn="ctr">
              <a:solidFill>
                <a:srgbClr val="C4CBD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61" name="Rectangle 160">
              <a:extLst>
                <a:ext uri="{FF2B5EF4-FFF2-40B4-BE49-F238E27FC236}">
                  <a16:creationId xmlns:a16="http://schemas.microsoft.com/office/drawing/2014/main" id="{DAA40E31-B99C-4918-BBDE-2DCB661EA8A7}"/>
                </a:ext>
              </a:extLst>
            </p:cNvPr>
            <p:cNvSpPr/>
            <p:nvPr/>
          </p:nvSpPr>
          <p:spPr bwMode="auto">
            <a:xfrm>
              <a:off x="8805528" y="10112201"/>
              <a:ext cx="576064" cy="288032"/>
            </a:xfrm>
            <a:prstGeom prst="rect">
              <a:avLst/>
            </a:prstGeom>
            <a:solidFill>
              <a:srgbClr val="FFFFFF"/>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62" name="Ellipse 161">
              <a:extLst>
                <a:ext uri="{FF2B5EF4-FFF2-40B4-BE49-F238E27FC236}">
                  <a16:creationId xmlns:a16="http://schemas.microsoft.com/office/drawing/2014/main" id="{AFCB1725-AE8C-42E9-A6CC-4C549E87D415}"/>
                </a:ext>
              </a:extLst>
            </p:cNvPr>
            <p:cNvSpPr/>
            <p:nvPr/>
          </p:nvSpPr>
          <p:spPr bwMode="auto">
            <a:xfrm>
              <a:off x="9002532" y="10286091"/>
              <a:ext cx="182008" cy="182008"/>
            </a:xfrm>
            <a:prstGeom prst="ellipse">
              <a:avLst/>
            </a:prstGeom>
            <a:solidFill>
              <a:srgbClr val="C4CBD1"/>
            </a:solidFill>
            <a:ln w="1143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sp>
        <p:nvSpPr>
          <p:cNvPr id="172" name="Rectangle 171">
            <a:extLst>
              <a:ext uri="{FF2B5EF4-FFF2-40B4-BE49-F238E27FC236}">
                <a16:creationId xmlns:a16="http://schemas.microsoft.com/office/drawing/2014/main" id="{BA7F5753-F580-4027-B016-56B711E388E0}"/>
              </a:ext>
            </a:extLst>
          </p:cNvPr>
          <p:cNvSpPr/>
          <p:nvPr/>
        </p:nvSpPr>
        <p:spPr bwMode="auto">
          <a:xfrm rot="10800000">
            <a:off x="35164" y="8802216"/>
            <a:ext cx="4595995" cy="1779675"/>
          </a:xfrm>
          <a:prstGeom prst="rect">
            <a:avLst/>
          </a:prstGeom>
          <a:gradFill flip="none" rotWithShape="1">
            <a:gsLst>
              <a:gs pos="0">
                <a:srgbClr val="FFFFFF"/>
              </a:gs>
              <a:gs pos="64000">
                <a:srgbClr val="FFFFFF">
                  <a:alpha val="98000"/>
                </a:srgbClr>
              </a:gs>
              <a:gs pos="100000">
                <a:srgbClr val="FFFFFF">
                  <a:alpha val="0"/>
                </a:srgbClr>
              </a:gs>
            </a:gsLst>
            <a:lin ang="10800000" scaled="1"/>
            <a:tileRect/>
          </a:gra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pic>
        <p:nvPicPr>
          <p:cNvPr id="1026" name="Picture 2" descr="ubuntu Logo Vector">
            <a:extLst>
              <a:ext uri="{FF2B5EF4-FFF2-40B4-BE49-F238E27FC236}">
                <a16:creationId xmlns:a16="http://schemas.microsoft.com/office/drawing/2014/main" id="{2761670D-736A-4E16-9EF5-D8D4BDDADB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7864" y="8946232"/>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indows 10 Icon Logo Vector">
            <a:extLst>
              <a:ext uri="{FF2B5EF4-FFF2-40B4-BE49-F238E27FC236}">
                <a16:creationId xmlns:a16="http://schemas.microsoft.com/office/drawing/2014/main" id="{22CB4E81-1FC1-487F-9DB9-57D898433C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4072" y="8940792"/>
            <a:ext cx="574144" cy="576064"/>
          </a:xfrm>
          <a:prstGeom prst="rect">
            <a:avLst/>
          </a:prstGeom>
          <a:noFill/>
          <a:extLst>
            <a:ext uri="{909E8E84-426E-40DD-AFC4-6F175D3DCCD1}">
              <a14:hiddenFill xmlns:a14="http://schemas.microsoft.com/office/drawing/2010/main">
                <a:solidFill>
                  <a:srgbClr val="FFFFFF"/>
                </a:solidFill>
              </a14:hiddenFill>
            </a:ext>
          </a:extLst>
        </p:spPr>
      </p:pic>
      <p:cxnSp>
        <p:nvCxnSpPr>
          <p:cNvPr id="181" name="Connecteur : en arc 180">
            <a:extLst>
              <a:ext uri="{FF2B5EF4-FFF2-40B4-BE49-F238E27FC236}">
                <a16:creationId xmlns:a16="http://schemas.microsoft.com/office/drawing/2014/main" id="{80CE26F1-BEC4-42B8-A8B3-BC4598E3F773}"/>
              </a:ext>
            </a:extLst>
          </p:cNvPr>
          <p:cNvCxnSpPr>
            <a:stCxn id="169" idx="4"/>
            <a:endCxn id="28" idx="4"/>
          </p:cNvCxnSpPr>
          <p:nvPr/>
        </p:nvCxnSpPr>
        <p:spPr bwMode="auto">
          <a:xfrm rot="5400000" flipH="1" flipV="1">
            <a:off x="6129727" y="5984852"/>
            <a:ext cx="800460" cy="5131350"/>
          </a:xfrm>
          <a:prstGeom prst="curvedConnector3">
            <a:avLst>
              <a:gd name="adj1" fmla="val 39121"/>
            </a:avLst>
          </a:prstGeom>
          <a:blipFill dpi="0" rotWithShape="0">
            <a:blip r:embed="rId3"/>
            <a:srcRect/>
            <a:tile tx="0" ty="0" sx="100000" sy="100000" flip="none" algn="tl"/>
          </a:blipFill>
          <a:ln w="28575" cap="flat" cmpd="sng" algn="ctr">
            <a:solidFill>
              <a:srgbClr val="C4CBD1"/>
            </a:solidFill>
            <a:prstDash val="solid"/>
            <a:miter lim="400000"/>
            <a:headEnd type="none" w="med" len="med"/>
            <a:tailEnd type="none" w="med" len="med"/>
          </a:ln>
          <a:effectLst>
            <a:outerShdw blurRad="25400" algn="ctr" rotWithShape="0">
              <a:srgbClr val="000000">
                <a:alpha val="50000"/>
              </a:srgbClr>
            </a:outerShdw>
          </a:effectLst>
        </p:spPr>
      </p:cxnSp>
      <p:cxnSp>
        <p:nvCxnSpPr>
          <p:cNvPr id="183" name="Connecteur : en arc 182">
            <a:extLst>
              <a:ext uri="{FF2B5EF4-FFF2-40B4-BE49-F238E27FC236}">
                <a16:creationId xmlns:a16="http://schemas.microsoft.com/office/drawing/2014/main" id="{08A1EA00-7BD6-400C-B24B-062F3639505A}"/>
              </a:ext>
            </a:extLst>
          </p:cNvPr>
          <p:cNvCxnSpPr>
            <a:stCxn id="160" idx="4"/>
            <a:endCxn id="128" idx="4"/>
          </p:cNvCxnSpPr>
          <p:nvPr/>
        </p:nvCxnSpPr>
        <p:spPr bwMode="auto">
          <a:xfrm rot="16200000" flipH="1">
            <a:off x="6139965" y="8424756"/>
            <a:ext cx="775792" cy="5127158"/>
          </a:xfrm>
          <a:prstGeom prst="curvedConnector3">
            <a:avLst>
              <a:gd name="adj1" fmla="val 29420"/>
            </a:avLst>
          </a:prstGeom>
          <a:blipFill dpi="0" rotWithShape="0">
            <a:blip r:embed="rId3"/>
            <a:srcRect/>
            <a:tile tx="0" ty="0" sx="100000" sy="100000" flip="none" algn="tl"/>
          </a:blipFill>
          <a:ln w="28575" cap="flat" cmpd="sng" algn="ctr">
            <a:solidFill>
              <a:srgbClr val="C4CBD1"/>
            </a:solidFill>
            <a:prstDash val="solid"/>
            <a:miter lim="400000"/>
            <a:headEnd type="none" w="med" len="med"/>
            <a:tailEnd type="none" w="med" len="med"/>
          </a:ln>
          <a:effectLst>
            <a:outerShdw blurRad="25400" algn="ctr" rotWithShape="0">
              <a:srgbClr val="000000">
                <a:alpha val="50000"/>
              </a:srgbClr>
            </a:outerShdw>
          </a:effectLst>
        </p:spPr>
      </p:cxnSp>
    </p:spTree>
    <p:extLst>
      <p:ext uri="{BB962C8B-B14F-4D97-AF65-F5344CB8AC3E}">
        <p14:creationId xmlns:p14="http://schemas.microsoft.com/office/powerpoint/2010/main" val="48838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33DB7C3-77AE-48B1-8BA7-5BFDF2CEFAAC}"/>
              </a:ext>
            </a:extLst>
          </p:cNvPr>
          <p:cNvSpPr>
            <a:spLocks noGrp="1"/>
          </p:cNvSpPr>
          <p:nvPr>
            <p:ph type="title"/>
          </p:nvPr>
        </p:nvSpPr>
        <p:spPr/>
        <p:txBody>
          <a:bodyPr/>
          <a:lstStyle/>
          <a:p>
            <a:r>
              <a:rPr lang="fr-FR" noProof="0" dirty="0">
                <a:latin typeface="Open Sans" panose="020B0606030504020204" pitchFamily="34" charset="0"/>
                <a:ea typeface="Open Sans" panose="020B0606030504020204" pitchFamily="34" charset="0"/>
                <a:cs typeface="Open Sans" panose="020B0606030504020204" pitchFamily="34" charset="0"/>
              </a:rPr>
              <a:t>GitHub : savoir l’utiliser</a:t>
            </a:r>
            <a:endParaRPr lang="fr-FR" noProof="0" dirty="0"/>
          </a:p>
        </p:txBody>
      </p:sp>
      <p:sp>
        <p:nvSpPr>
          <p:cNvPr id="94" name="Rectangle 93">
            <a:extLst>
              <a:ext uri="{FF2B5EF4-FFF2-40B4-BE49-F238E27FC236}">
                <a16:creationId xmlns:a16="http://schemas.microsoft.com/office/drawing/2014/main" id="{8B5FF64E-A054-4679-96A1-6082A2CA4DD8}"/>
              </a:ext>
            </a:extLst>
          </p:cNvPr>
          <p:cNvSpPr/>
          <p:nvPr/>
        </p:nvSpPr>
        <p:spPr bwMode="auto">
          <a:xfrm>
            <a:off x="2177729" y="10266183"/>
            <a:ext cx="4420756" cy="1128066"/>
          </a:xfrm>
          <a:prstGeom prst="rect">
            <a:avLst/>
          </a:prstGeom>
        </p:spPr>
        <p:txBody>
          <a:bodyPr wrap="square">
            <a:spAutoFit/>
          </a:bodyPr>
          <a:lstStyle/>
          <a:p>
            <a:pPr>
              <a:lnSpc>
                <a:spcPct val="180000"/>
              </a:lnSpc>
              <a:defRPr/>
            </a:pPr>
            <a:r>
              <a:rPr lang="fr-FR" dirty="0">
                <a:solidFill>
                  <a:srgbClr val="292829"/>
                </a:solidFill>
                <a:latin typeface="Open Sans" charset="0"/>
                <a:ea typeface="Open Sans" charset="0"/>
                <a:cs typeface="Open Sans" charset="0"/>
              </a:rPr>
              <a:t>Gérer</a:t>
            </a:r>
            <a:r>
              <a:rPr lang="en-US" dirty="0">
                <a:solidFill>
                  <a:srgbClr val="292829"/>
                </a:solidFill>
                <a:latin typeface="Open Sans" charset="0"/>
                <a:ea typeface="Open Sans" charset="0"/>
                <a:cs typeface="Open Sans" charset="0"/>
              </a:rPr>
              <a:t> </a:t>
            </a:r>
            <a:r>
              <a:rPr lang="fr-FR" dirty="0">
                <a:solidFill>
                  <a:srgbClr val="292829"/>
                </a:solidFill>
                <a:latin typeface="Open Sans" charset="0"/>
                <a:ea typeface="Open Sans" charset="0"/>
                <a:cs typeface="Open Sans" charset="0"/>
              </a:rPr>
              <a:t>l’organisation</a:t>
            </a:r>
            <a:r>
              <a:rPr lang="en-US" dirty="0">
                <a:solidFill>
                  <a:srgbClr val="292829"/>
                </a:solidFill>
                <a:latin typeface="Open Sans" charset="0"/>
                <a:ea typeface="Open Sans" charset="0"/>
                <a:cs typeface="Open Sans" charset="0"/>
              </a:rPr>
              <a:t> de </a:t>
            </a:r>
            <a:r>
              <a:rPr lang="en-US" dirty="0" err="1">
                <a:solidFill>
                  <a:srgbClr val="292829"/>
                </a:solidFill>
                <a:latin typeface="Open Sans" charset="0"/>
                <a:ea typeface="Open Sans" charset="0"/>
                <a:cs typeface="Open Sans" charset="0"/>
              </a:rPr>
              <a:t>votre</a:t>
            </a:r>
            <a:r>
              <a:rPr lang="en-US" dirty="0">
                <a:solidFill>
                  <a:srgbClr val="292829"/>
                </a:solidFill>
                <a:latin typeface="Open Sans" charset="0"/>
                <a:ea typeface="Open Sans" charset="0"/>
                <a:cs typeface="Open Sans" charset="0"/>
              </a:rPr>
              <a:t> </a:t>
            </a:r>
            <a:r>
              <a:rPr lang="en-US" dirty="0" err="1">
                <a:solidFill>
                  <a:srgbClr val="292829"/>
                </a:solidFill>
                <a:latin typeface="Open Sans" charset="0"/>
                <a:ea typeface="Open Sans" charset="0"/>
                <a:cs typeface="Open Sans" charset="0"/>
              </a:rPr>
              <a:t>projet</a:t>
            </a:r>
            <a:r>
              <a:rPr lang="en-US" dirty="0">
                <a:solidFill>
                  <a:srgbClr val="292829"/>
                </a:solidFill>
                <a:latin typeface="Open Sans" charset="0"/>
                <a:ea typeface="Open Sans" charset="0"/>
                <a:cs typeface="Open Sans" charset="0"/>
              </a:rPr>
              <a:t> à </a:t>
            </a:r>
            <a:r>
              <a:rPr lang="en-US" dirty="0" err="1">
                <a:solidFill>
                  <a:srgbClr val="292829"/>
                </a:solidFill>
                <a:latin typeface="Open Sans" charset="0"/>
                <a:ea typeface="Open Sans" charset="0"/>
                <a:cs typeface="Open Sans" charset="0"/>
              </a:rPr>
              <a:t>l’aide</a:t>
            </a:r>
            <a:r>
              <a:rPr lang="en-US" dirty="0">
                <a:solidFill>
                  <a:srgbClr val="292829"/>
                </a:solidFill>
                <a:latin typeface="Open Sans" charset="0"/>
                <a:ea typeface="Open Sans" charset="0"/>
                <a:cs typeface="Open Sans" charset="0"/>
              </a:rPr>
              <a:t> de tableaux Kanban.</a:t>
            </a:r>
          </a:p>
        </p:txBody>
      </p:sp>
      <p:sp>
        <p:nvSpPr>
          <p:cNvPr id="95" name="Text Box 3">
            <a:extLst>
              <a:ext uri="{FF2B5EF4-FFF2-40B4-BE49-F238E27FC236}">
                <a16:creationId xmlns:a16="http://schemas.microsoft.com/office/drawing/2014/main" id="{C6DCFFCD-19EB-4393-8A42-58741A55951F}"/>
              </a:ext>
            </a:extLst>
          </p:cNvPr>
          <p:cNvSpPr txBox="1">
            <a:spLocks/>
          </p:cNvSpPr>
          <p:nvPr/>
        </p:nvSpPr>
        <p:spPr bwMode="auto">
          <a:xfrm>
            <a:off x="2201792" y="9546103"/>
            <a:ext cx="46657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2800" b="1" dirty="0">
                <a:solidFill>
                  <a:srgbClr val="000000"/>
                </a:solidFill>
                <a:latin typeface="Montserrat Semi" charset="0"/>
                <a:ea typeface="Montserrat Semi" charset="0"/>
                <a:cs typeface="Montserrat Semi" charset="0"/>
                <a:sym typeface="Poppins Medium" charset="0"/>
              </a:rPr>
              <a:t>GitHub Projects</a:t>
            </a:r>
            <a:endParaRPr lang="x-none" altLang="x-none" sz="2800" b="1" dirty="0">
              <a:solidFill>
                <a:srgbClr val="000000"/>
              </a:solidFill>
              <a:latin typeface="Montserrat Semi" charset="0"/>
              <a:ea typeface="Montserrat Semi" charset="0"/>
              <a:cs typeface="Montserrat Semi" charset="0"/>
              <a:sym typeface="Poppins Medium" charset="0"/>
            </a:endParaRPr>
          </a:p>
        </p:txBody>
      </p:sp>
      <p:sp>
        <p:nvSpPr>
          <p:cNvPr id="96" name="Rectangle 95">
            <a:extLst>
              <a:ext uri="{FF2B5EF4-FFF2-40B4-BE49-F238E27FC236}">
                <a16:creationId xmlns:a16="http://schemas.microsoft.com/office/drawing/2014/main" id="{8DF7E27E-0E66-488A-9076-E420BBFBF5D4}"/>
              </a:ext>
            </a:extLst>
          </p:cNvPr>
          <p:cNvSpPr/>
          <p:nvPr/>
        </p:nvSpPr>
        <p:spPr bwMode="auto">
          <a:xfrm>
            <a:off x="7480025" y="10266183"/>
            <a:ext cx="4420756" cy="1682064"/>
          </a:xfrm>
          <a:prstGeom prst="rect">
            <a:avLst/>
          </a:prstGeom>
        </p:spPr>
        <p:txBody>
          <a:bodyPr wrap="square">
            <a:spAutoFit/>
          </a:bodyPr>
          <a:lstStyle/>
          <a:p>
            <a:pPr>
              <a:lnSpc>
                <a:spcPct val="180000"/>
              </a:lnSpc>
              <a:defRPr/>
            </a:pPr>
            <a:r>
              <a:rPr lang="en-US" dirty="0" err="1">
                <a:solidFill>
                  <a:srgbClr val="292829"/>
                </a:solidFill>
                <a:latin typeface="Open Sans" charset="0"/>
                <a:ea typeface="Open Sans" charset="0"/>
                <a:cs typeface="Open Sans" charset="0"/>
              </a:rPr>
              <a:t>Permettez</a:t>
            </a:r>
            <a:r>
              <a:rPr lang="en-US" dirty="0">
                <a:solidFill>
                  <a:srgbClr val="292829"/>
                </a:solidFill>
                <a:latin typeface="Open Sans" charset="0"/>
                <a:ea typeface="Open Sans" charset="0"/>
                <a:cs typeface="Open Sans" charset="0"/>
              </a:rPr>
              <a:t> aux </a:t>
            </a:r>
            <a:r>
              <a:rPr lang="en-US" dirty="0" err="1">
                <a:solidFill>
                  <a:srgbClr val="292829"/>
                </a:solidFill>
                <a:latin typeface="Open Sans" charset="0"/>
                <a:ea typeface="Open Sans" charset="0"/>
                <a:cs typeface="Open Sans" charset="0"/>
              </a:rPr>
              <a:t>utilisateurs</a:t>
            </a:r>
            <a:r>
              <a:rPr lang="en-US" dirty="0">
                <a:solidFill>
                  <a:srgbClr val="292829"/>
                </a:solidFill>
                <a:latin typeface="Open Sans" charset="0"/>
                <a:ea typeface="Open Sans" charset="0"/>
                <a:cs typeface="Open Sans" charset="0"/>
              </a:rPr>
              <a:t> de GitHub de </a:t>
            </a:r>
            <a:r>
              <a:rPr lang="en-US" dirty="0" err="1">
                <a:solidFill>
                  <a:srgbClr val="292829"/>
                </a:solidFill>
                <a:latin typeface="Open Sans" charset="0"/>
                <a:ea typeface="Open Sans" charset="0"/>
                <a:cs typeface="Open Sans" charset="0"/>
              </a:rPr>
              <a:t>vous</a:t>
            </a:r>
            <a:r>
              <a:rPr lang="en-US" dirty="0">
                <a:solidFill>
                  <a:srgbClr val="292829"/>
                </a:solidFill>
                <a:latin typeface="Open Sans" charset="0"/>
                <a:ea typeface="Open Sans" charset="0"/>
                <a:cs typeface="Open Sans" charset="0"/>
              </a:rPr>
              <a:t> </a:t>
            </a:r>
            <a:r>
              <a:rPr lang="en-US" dirty="0" err="1">
                <a:solidFill>
                  <a:srgbClr val="292829"/>
                </a:solidFill>
                <a:latin typeface="Open Sans" charset="0"/>
                <a:ea typeface="Open Sans" charset="0"/>
                <a:cs typeface="Open Sans" charset="0"/>
              </a:rPr>
              <a:t>paraîner</a:t>
            </a:r>
            <a:r>
              <a:rPr lang="en-US" dirty="0">
                <a:solidFill>
                  <a:srgbClr val="292829"/>
                </a:solidFill>
                <a:latin typeface="Open Sans" charset="0"/>
                <a:ea typeface="Open Sans" charset="0"/>
                <a:cs typeface="Open Sans" charset="0"/>
              </a:rPr>
              <a:t> </a:t>
            </a:r>
            <a:r>
              <a:rPr lang="en-US" dirty="0" err="1">
                <a:solidFill>
                  <a:srgbClr val="292829"/>
                </a:solidFill>
                <a:latin typeface="Open Sans" charset="0"/>
                <a:ea typeface="Open Sans" charset="0"/>
                <a:cs typeface="Open Sans" charset="0"/>
              </a:rPr>
              <a:t>vous</a:t>
            </a:r>
            <a:r>
              <a:rPr lang="en-US" dirty="0">
                <a:solidFill>
                  <a:srgbClr val="292829"/>
                </a:solidFill>
                <a:latin typeface="Open Sans" charset="0"/>
                <a:ea typeface="Open Sans" charset="0"/>
                <a:cs typeface="Open Sans" charset="0"/>
              </a:rPr>
              <a:t> et </a:t>
            </a:r>
            <a:r>
              <a:rPr lang="en-US" dirty="0" err="1">
                <a:solidFill>
                  <a:srgbClr val="292829"/>
                </a:solidFill>
                <a:latin typeface="Open Sans" charset="0"/>
                <a:ea typeface="Open Sans" charset="0"/>
                <a:cs typeface="Open Sans" charset="0"/>
              </a:rPr>
              <a:t>vos</a:t>
            </a:r>
            <a:r>
              <a:rPr lang="en-US" dirty="0">
                <a:solidFill>
                  <a:srgbClr val="292829"/>
                </a:solidFill>
                <a:latin typeface="Open Sans" charset="0"/>
                <a:ea typeface="Open Sans" charset="0"/>
                <a:cs typeface="Open Sans" charset="0"/>
              </a:rPr>
              <a:t> </a:t>
            </a:r>
            <a:r>
              <a:rPr lang="en-US" dirty="0" err="1">
                <a:solidFill>
                  <a:srgbClr val="292829"/>
                </a:solidFill>
                <a:latin typeface="Open Sans" charset="0"/>
                <a:ea typeface="Open Sans" charset="0"/>
                <a:cs typeface="Open Sans" charset="0"/>
              </a:rPr>
              <a:t>projets</a:t>
            </a:r>
            <a:r>
              <a:rPr lang="en-US" dirty="0">
                <a:solidFill>
                  <a:srgbClr val="292829"/>
                </a:solidFill>
                <a:latin typeface="Open Sans" charset="0"/>
                <a:ea typeface="Open Sans" charset="0"/>
                <a:cs typeface="Open Sans" charset="0"/>
              </a:rPr>
              <a:t>.</a:t>
            </a:r>
          </a:p>
        </p:txBody>
      </p:sp>
      <p:sp>
        <p:nvSpPr>
          <p:cNvPr id="97" name="Text Box 3">
            <a:extLst>
              <a:ext uri="{FF2B5EF4-FFF2-40B4-BE49-F238E27FC236}">
                <a16:creationId xmlns:a16="http://schemas.microsoft.com/office/drawing/2014/main" id="{21C0B9D1-8073-488F-B0B5-E8E1FBCE788B}"/>
              </a:ext>
            </a:extLst>
          </p:cNvPr>
          <p:cNvSpPr txBox="1">
            <a:spLocks/>
          </p:cNvSpPr>
          <p:nvPr/>
        </p:nvSpPr>
        <p:spPr bwMode="auto">
          <a:xfrm>
            <a:off x="7504088" y="9546103"/>
            <a:ext cx="46657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2800" b="1" dirty="0">
                <a:solidFill>
                  <a:srgbClr val="000000"/>
                </a:solidFill>
                <a:latin typeface="Montserrat Semi" charset="0"/>
                <a:ea typeface="Montserrat Semi" charset="0"/>
                <a:cs typeface="Montserrat Semi" charset="0"/>
                <a:sym typeface="Poppins Medium" charset="0"/>
              </a:rPr>
              <a:t>GitHub Sponsors</a:t>
            </a:r>
            <a:endParaRPr lang="x-none" altLang="x-none" sz="2800" b="1" dirty="0">
              <a:solidFill>
                <a:srgbClr val="000000"/>
              </a:solidFill>
              <a:latin typeface="Montserrat Semi" charset="0"/>
              <a:ea typeface="Montserrat Semi" charset="0"/>
              <a:cs typeface="Montserrat Semi" charset="0"/>
              <a:sym typeface="Poppins Medium" charset="0"/>
            </a:endParaRPr>
          </a:p>
        </p:txBody>
      </p:sp>
      <p:sp>
        <p:nvSpPr>
          <p:cNvPr id="101" name="Rectangle 100">
            <a:extLst>
              <a:ext uri="{FF2B5EF4-FFF2-40B4-BE49-F238E27FC236}">
                <a16:creationId xmlns:a16="http://schemas.microsoft.com/office/drawing/2014/main" id="{BD03AF50-EC61-4E0E-8234-13BB203BC263}"/>
              </a:ext>
            </a:extLst>
          </p:cNvPr>
          <p:cNvSpPr/>
          <p:nvPr/>
        </p:nvSpPr>
        <p:spPr bwMode="auto">
          <a:xfrm>
            <a:off x="2177729" y="5945703"/>
            <a:ext cx="4420756" cy="1682064"/>
          </a:xfrm>
          <a:prstGeom prst="rect">
            <a:avLst/>
          </a:prstGeom>
        </p:spPr>
        <p:txBody>
          <a:bodyPr wrap="square">
            <a:spAutoFit/>
          </a:bodyPr>
          <a:lstStyle/>
          <a:p>
            <a:pPr>
              <a:lnSpc>
                <a:spcPct val="180000"/>
              </a:lnSpc>
              <a:defRPr/>
            </a:pPr>
            <a:r>
              <a:rPr lang="en-US" dirty="0">
                <a:solidFill>
                  <a:srgbClr val="292829"/>
                </a:solidFill>
                <a:latin typeface="Open Sans" charset="0"/>
                <a:ea typeface="Open Sans" charset="0"/>
                <a:cs typeface="Open Sans" charset="0"/>
              </a:rPr>
              <a:t>Une extension au Markdown </a:t>
            </a:r>
            <a:r>
              <a:rPr lang="en-US" dirty="0" err="1">
                <a:solidFill>
                  <a:srgbClr val="292829"/>
                </a:solidFill>
                <a:latin typeface="Open Sans" charset="0"/>
                <a:ea typeface="Open Sans" charset="0"/>
                <a:cs typeface="Open Sans" charset="0"/>
              </a:rPr>
              <a:t>permettant</a:t>
            </a:r>
            <a:r>
              <a:rPr lang="en-US" dirty="0">
                <a:solidFill>
                  <a:srgbClr val="292829"/>
                </a:solidFill>
                <a:latin typeface="Open Sans" charset="0"/>
                <a:ea typeface="Open Sans" charset="0"/>
                <a:cs typeface="Open Sans" charset="0"/>
              </a:rPr>
              <a:t> de le </a:t>
            </a:r>
            <a:r>
              <a:rPr lang="en-US" dirty="0" err="1">
                <a:solidFill>
                  <a:srgbClr val="292829"/>
                </a:solidFill>
                <a:latin typeface="Open Sans" charset="0"/>
                <a:ea typeface="Open Sans" charset="0"/>
                <a:cs typeface="Open Sans" charset="0"/>
              </a:rPr>
              <a:t>rendre</a:t>
            </a:r>
            <a:r>
              <a:rPr lang="en-US" dirty="0">
                <a:solidFill>
                  <a:srgbClr val="292829"/>
                </a:solidFill>
                <a:latin typeface="Open Sans" charset="0"/>
                <a:ea typeface="Open Sans" charset="0"/>
                <a:cs typeface="Open Sans" charset="0"/>
              </a:rPr>
              <a:t> son </a:t>
            </a:r>
            <a:r>
              <a:rPr lang="en-US" dirty="0" err="1">
                <a:solidFill>
                  <a:srgbClr val="292829"/>
                </a:solidFill>
                <a:latin typeface="Open Sans" charset="0"/>
                <a:ea typeface="Open Sans" charset="0"/>
                <a:cs typeface="Open Sans" charset="0"/>
              </a:rPr>
              <a:t>contenu</a:t>
            </a:r>
            <a:r>
              <a:rPr lang="en-US" dirty="0">
                <a:solidFill>
                  <a:srgbClr val="292829"/>
                </a:solidFill>
                <a:latin typeface="Open Sans" charset="0"/>
                <a:ea typeface="Open Sans" charset="0"/>
                <a:cs typeface="Open Sans" charset="0"/>
              </a:rPr>
              <a:t> beaucoup plus riche.</a:t>
            </a:r>
          </a:p>
        </p:txBody>
      </p:sp>
      <p:sp>
        <p:nvSpPr>
          <p:cNvPr id="102" name="Text Box 3">
            <a:extLst>
              <a:ext uri="{FF2B5EF4-FFF2-40B4-BE49-F238E27FC236}">
                <a16:creationId xmlns:a16="http://schemas.microsoft.com/office/drawing/2014/main" id="{29C7953C-2E97-47F4-8203-8F32D5DB06E8}"/>
              </a:ext>
            </a:extLst>
          </p:cNvPr>
          <p:cNvSpPr txBox="1">
            <a:spLocks/>
          </p:cNvSpPr>
          <p:nvPr/>
        </p:nvSpPr>
        <p:spPr bwMode="auto">
          <a:xfrm>
            <a:off x="2201792" y="5225623"/>
            <a:ext cx="46657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2800" b="1" dirty="0">
                <a:solidFill>
                  <a:srgbClr val="000000"/>
                </a:solidFill>
                <a:latin typeface="Montserrat Semi" charset="0"/>
                <a:ea typeface="Montserrat Semi" charset="0"/>
                <a:cs typeface="Montserrat Semi" charset="0"/>
                <a:sym typeface="Poppins Medium" charset="0"/>
              </a:rPr>
              <a:t>GitHub Flavored Markdown</a:t>
            </a:r>
            <a:endParaRPr lang="x-none" altLang="x-none" sz="2800" b="1" dirty="0">
              <a:solidFill>
                <a:srgbClr val="000000"/>
              </a:solidFill>
              <a:latin typeface="Montserrat Semi" charset="0"/>
              <a:ea typeface="Montserrat Semi" charset="0"/>
              <a:cs typeface="Montserrat Semi" charset="0"/>
              <a:sym typeface="Poppins Medium" charset="0"/>
            </a:endParaRPr>
          </a:p>
        </p:txBody>
      </p:sp>
      <p:sp>
        <p:nvSpPr>
          <p:cNvPr id="103" name="Rectangle 102">
            <a:extLst>
              <a:ext uri="{FF2B5EF4-FFF2-40B4-BE49-F238E27FC236}">
                <a16:creationId xmlns:a16="http://schemas.microsoft.com/office/drawing/2014/main" id="{B197AB36-2A40-4513-900E-D30F4F615457}"/>
              </a:ext>
            </a:extLst>
          </p:cNvPr>
          <p:cNvSpPr/>
          <p:nvPr/>
        </p:nvSpPr>
        <p:spPr bwMode="auto">
          <a:xfrm>
            <a:off x="7480025" y="5945703"/>
            <a:ext cx="4420756" cy="1682064"/>
          </a:xfrm>
          <a:prstGeom prst="rect">
            <a:avLst/>
          </a:prstGeom>
        </p:spPr>
        <p:txBody>
          <a:bodyPr wrap="square">
            <a:spAutoFit/>
          </a:bodyPr>
          <a:lstStyle/>
          <a:p>
            <a:pPr>
              <a:lnSpc>
                <a:spcPct val="180000"/>
              </a:lnSpc>
              <a:defRPr/>
            </a:pPr>
            <a:r>
              <a:rPr lang="en-US" dirty="0">
                <a:solidFill>
                  <a:srgbClr val="292829"/>
                </a:solidFill>
                <a:latin typeface="Open Sans" charset="0"/>
                <a:ea typeface="Open Sans" charset="0"/>
                <a:cs typeface="Open Sans" charset="0"/>
              </a:rPr>
              <a:t>Guider et </a:t>
            </a:r>
            <a:r>
              <a:rPr lang="en-US" dirty="0" err="1">
                <a:solidFill>
                  <a:srgbClr val="292829"/>
                </a:solidFill>
                <a:latin typeface="Open Sans" charset="0"/>
                <a:ea typeface="Open Sans" charset="0"/>
                <a:cs typeface="Open Sans" charset="0"/>
              </a:rPr>
              <a:t>uniformiser</a:t>
            </a:r>
            <a:r>
              <a:rPr lang="en-US" dirty="0">
                <a:solidFill>
                  <a:srgbClr val="292829"/>
                </a:solidFill>
                <a:latin typeface="Open Sans" charset="0"/>
                <a:ea typeface="Open Sans" charset="0"/>
                <a:cs typeface="Open Sans" charset="0"/>
              </a:rPr>
              <a:t> les contributions </a:t>
            </a:r>
            <a:r>
              <a:rPr lang="en-US" dirty="0" err="1">
                <a:solidFill>
                  <a:srgbClr val="292829"/>
                </a:solidFill>
                <a:latin typeface="Open Sans" charset="0"/>
                <a:ea typeface="Open Sans" charset="0"/>
                <a:cs typeface="Open Sans" charset="0"/>
              </a:rPr>
              <a:t>en</a:t>
            </a:r>
            <a:r>
              <a:rPr lang="en-US" dirty="0">
                <a:solidFill>
                  <a:srgbClr val="292829"/>
                </a:solidFill>
                <a:latin typeface="Open Sans" charset="0"/>
                <a:ea typeface="Open Sans" charset="0"/>
                <a:cs typeface="Open Sans" charset="0"/>
              </a:rPr>
              <a:t> </a:t>
            </a:r>
            <a:r>
              <a:rPr lang="en-US" dirty="0" err="1">
                <a:solidFill>
                  <a:srgbClr val="292829"/>
                </a:solidFill>
                <a:latin typeface="Open Sans" charset="0"/>
                <a:ea typeface="Open Sans" charset="0"/>
                <a:cs typeface="Open Sans" charset="0"/>
              </a:rPr>
              <a:t>proposant</a:t>
            </a:r>
            <a:r>
              <a:rPr lang="en-US" dirty="0">
                <a:solidFill>
                  <a:srgbClr val="292829"/>
                </a:solidFill>
                <a:latin typeface="Open Sans" charset="0"/>
                <a:ea typeface="Open Sans" charset="0"/>
                <a:cs typeface="Open Sans" charset="0"/>
              </a:rPr>
              <a:t> des </a:t>
            </a:r>
            <a:r>
              <a:rPr lang="en-US" dirty="0" err="1">
                <a:solidFill>
                  <a:srgbClr val="292829"/>
                </a:solidFill>
                <a:latin typeface="Open Sans" charset="0"/>
                <a:ea typeface="Open Sans" charset="0"/>
                <a:cs typeface="Open Sans" charset="0"/>
              </a:rPr>
              <a:t>modèles</a:t>
            </a:r>
            <a:r>
              <a:rPr lang="en-US" dirty="0">
                <a:solidFill>
                  <a:srgbClr val="292829"/>
                </a:solidFill>
                <a:latin typeface="Open Sans" charset="0"/>
                <a:ea typeface="Open Sans" charset="0"/>
                <a:cs typeface="Open Sans" charset="0"/>
              </a:rPr>
              <a:t> </a:t>
            </a:r>
            <a:r>
              <a:rPr lang="en-US" dirty="0" err="1">
                <a:solidFill>
                  <a:srgbClr val="292829"/>
                </a:solidFill>
                <a:latin typeface="Open Sans" charset="0"/>
                <a:ea typeface="Open Sans" charset="0"/>
                <a:cs typeface="Open Sans" charset="0"/>
              </a:rPr>
              <a:t>d’</a:t>
            </a:r>
            <a:r>
              <a:rPr lang="en-US" i="1" dirty="0" err="1">
                <a:solidFill>
                  <a:srgbClr val="292829"/>
                </a:solidFill>
                <a:latin typeface="Open Sans" charset="0"/>
                <a:ea typeface="Open Sans" charset="0"/>
                <a:cs typeface="Open Sans" charset="0"/>
              </a:rPr>
              <a:t>issue</a:t>
            </a:r>
            <a:r>
              <a:rPr lang="en-US" dirty="0">
                <a:solidFill>
                  <a:srgbClr val="292829"/>
                </a:solidFill>
                <a:latin typeface="Open Sans" charset="0"/>
                <a:ea typeface="Open Sans" charset="0"/>
                <a:cs typeface="Open Sans" charset="0"/>
              </a:rPr>
              <a:t> et/</a:t>
            </a:r>
            <a:r>
              <a:rPr lang="en-US" dirty="0" err="1">
                <a:solidFill>
                  <a:srgbClr val="292829"/>
                </a:solidFill>
                <a:latin typeface="Open Sans" charset="0"/>
                <a:ea typeface="Open Sans" charset="0"/>
                <a:cs typeface="Open Sans" charset="0"/>
              </a:rPr>
              <a:t>ou</a:t>
            </a:r>
            <a:r>
              <a:rPr lang="en-US" dirty="0">
                <a:solidFill>
                  <a:srgbClr val="292829"/>
                </a:solidFill>
                <a:latin typeface="Open Sans" charset="0"/>
                <a:ea typeface="Open Sans" charset="0"/>
                <a:cs typeface="Open Sans" charset="0"/>
              </a:rPr>
              <a:t> </a:t>
            </a:r>
            <a:r>
              <a:rPr lang="fr-FR" i="1" dirty="0">
                <a:solidFill>
                  <a:srgbClr val="292829"/>
                </a:solidFill>
                <a:latin typeface="Open Sans" charset="0"/>
                <a:ea typeface="Open Sans" charset="0"/>
                <a:cs typeface="Open Sans" charset="0"/>
              </a:rPr>
              <a:t>pull </a:t>
            </a:r>
            <a:r>
              <a:rPr lang="fr-FR" i="1" dirty="0" err="1">
                <a:solidFill>
                  <a:srgbClr val="292829"/>
                </a:solidFill>
                <a:latin typeface="Open Sans" charset="0"/>
                <a:ea typeface="Open Sans" charset="0"/>
                <a:cs typeface="Open Sans" charset="0"/>
              </a:rPr>
              <a:t>request</a:t>
            </a:r>
            <a:r>
              <a:rPr lang="en-US" dirty="0">
                <a:solidFill>
                  <a:srgbClr val="292829"/>
                </a:solidFill>
                <a:latin typeface="Open Sans" charset="0"/>
                <a:ea typeface="Open Sans" charset="0"/>
                <a:cs typeface="Open Sans" charset="0"/>
              </a:rPr>
              <a:t>.</a:t>
            </a:r>
          </a:p>
        </p:txBody>
      </p:sp>
      <p:sp>
        <p:nvSpPr>
          <p:cNvPr id="104" name="Text Box 3">
            <a:extLst>
              <a:ext uri="{FF2B5EF4-FFF2-40B4-BE49-F238E27FC236}">
                <a16:creationId xmlns:a16="http://schemas.microsoft.com/office/drawing/2014/main" id="{E6FA4A9C-3F01-4C29-9E2A-FBFA31F8E285}"/>
              </a:ext>
            </a:extLst>
          </p:cNvPr>
          <p:cNvSpPr txBox="1">
            <a:spLocks/>
          </p:cNvSpPr>
          <p:nvPr/>
        </p:nvSpPr>
        <p:spPr bwMode="auto">
          <a:xfrm>
            <a:off x="7504088" y="5225623"/>
            <a:ext cx="46657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2800" b="1" dirty="0" err="1">
                <a:solidFill>
                  <a:srgbClr val="000000"/>
                </a:solidFill>
                <a:latin typeface="Montserrat Semi" charset="0"/>
                <a:ea typeface="Montserrat Semi" charset="0"/>
                <a:cs typeface="Montserrat Semi" charset="0"/>
                <a:sym typeface="Poppins Medium" charset="0"/>
              </a:rPr>
              <a:t>Modèle</a:t>
            </a:r>
            <a:r>
              <a:rPr lang="en-US" altLang="x-none" sz="2800" b="1" dirty="0">
                <a:solidFill>
                  <a:srgbClr val="000000"/>
                </a:solidFill>
                <a:latin typeface="Montserrat Semi" charset="0"/>
                <a:ea typeface="Montserrat Semi" charset="0"/>
                <a:cs typeface="Montserrat Semi" charset="0"/>
                <a:sym typeface="Poppins Medium" charset="0"/>
              </a:rPr>
              <a:t> </a:t>
            </a:r>
            <a:r>
              <a:rPr lang="en-US" altLang="x-none" sz="2800" b="1" dirty="0" err="1">
                <a:solidFill>
                  <a:srgbClr val="000000"/>
                </a:solidFill>
                <a:latin typeface="Montserrat Semi" charset="0"/>
                <a:ea typeface="Montserrat Semi" charset="0"/>
                <a:cs typeface="Montserrat Semi" charset="0"/>
                <a:sym typeface="Poppins Medium" charset="0"/>
              </a:rPr>
              <a:t>d’</a:t>
            </a:r>
            <a:r>
              <a:rPr lang="en-US" altLang="x-none" sz="2800" b="1" i="1" dirty="0" err="1">
                <a:solidFill>
                  <a:srgbClr val="000000"/>
                </a:solidFill>
                <a:latin typeface="Montserrat Semi" charset="0"/>
                <a:ea typeface="Montserrat Semi" charset="0"/>
                <a:cs typeface="Montserrat Semi" charset="0"/>
                <a:sym typeface="Poppins Medium" charset="0"/>
              </a:rPr>
              <a:t>issue</a:t>
            </a:r>
            <a:r>
              <a:rPr lang="en-US" altLang="x-none" sz="2800" b="1" dirty="0">
                <a:solidFill>
                  <a:srgbClr val="000000"/>
                </a:solidFill>
                <a:latin typeface="Montserrat Semi" charset="0"/>
                <a:ea typeface="Montserrat Semi" charset="0"/>
                <a:cs typeface="Montserrat Semi" charset="0"/>
                <a:sym typeface="Poppins Medium" charset="0"/>
              </a:rPr>
              <a:t> et </a:t>
            </a:r>
            <a:r>
              <a:rPr lang="en-US" altLang="x-none" sz="2800" b="1" i="1" dirty="0">
                <a:solidFill>
                  <a:srgbClr val="000000"/>
                </a:solidFill>
                <a:latin typeface="Montserrat Semi" charset="0"/>
                <a:ea typeface="Montserrat Semi" charset="0"/>
                <a:cs typeface="Montserrat Semi" charset="0"/>
                <a:sym typeface="Poppins Medium" charset="0"/>
              </a:rPr>
              <a:t>pull request</a:t>
            </a:r>
            <a:endParaRPr lang="x-none" altLang="x-none" sz="2800" b="1" i="1" dirty="0">
              <a:solidFill>
                <a:srgbClr val="000000"/>
              </a:solidFill>
              <a:latin typeface="Montserrat Semi" charset="0"/>
              <a:ea typeface="Montserrat Semi" charset="0"/>
              <a:cs typeface="Montserrat Semi" charset="0"/>
              <a:sym typeface="Poppins Medium" charset="0"/>
            </a:endParaRPr>
          </a:p>
        </p:txBody>
      </p:sp>
      <p:sp>
        <p:nvSpPr>
          <p:cNvPr id="107" name="Rectangle 106">
            <a:extLst>
              <a:ext uri="{FF2B5EF4-FFF2-40B4-BE49-F238E27FC236}">
                <a16:creationId xmlns:a16="http://schemas.microsoft.com/office/drawing/2014/main" id="{0F4334B0-D647-4D70-934B-17A2D3C4169F}"/>
              </a:ext>
            </a:extLst>
          </p:cNvPr>
          <p:cNvSpPr/>
          <p:nvPr/>
        </p:nvSpPr>
        <p:spPr bwMode="auto">
          <a:xfrm>
            <a:off x="13052349" y="5945703"/>
            <a:ext cx="4420756" cy="1682064"/>
          </a:xfrm>
          <a:prstGeom prst="rect">
            <a:avLst/>
          </a:prstGeom>
        </p:spPr>
        <p:txBody>
          <a:bodyPr wrap="square">
            <a:spAutoFit/>
          </a:bodyPr>
          <a:lstStyle/>
          <a:p>
            <a:pPr>
              <a:lnSpc>
                <a:spcPct val="180000"/>
              </a:lnSpc>
              <a:defRPr/>
            </a:pPr>
            <a:r>
              <a:rPr lang="fr-FR" dirty="0">
                <a:solidFill>
                  <a:srgbClr val="292829"/>
                </a:solidFill>
                <a:latin typeface="Open Sans" charset="0"/>
                <a:ea typeface="Open Sans" charset="0"/>
                <a:cs typeface="Open Sans" charset="0"/>
              </a:rPr>
              <a:t>Hébergez le site Internet de votre projet gratuitement, toujours Open-Source.</a:t>
            </a:r>
          </a:p>
        </p:txBody>
      </p:sp>
      <p:sp>
        <p:nvSpPr>
          <p:cNvPr id="117" name="Text Box 3">
            <a:extLst>
              <a:ext uri="{FF2B5EF4-FFF2-40B4-BE49-F238E27FC236}">
                <a16:creationId xmlns:a16="http://schemas.microsoft.com/office/drawing/2014/main" id="{3849D011-F0E0-4BE8-A672-1EB16BC7CE64}"/>
              </a:ext>
            </a:extLst>
          </p:cNvPr>
          <p:cNvSpPr txBox="1">
            <a:spLocks/>
          </p:cNvSpPr>
          <p:nvPr/>
        </p:nvSpPr>
        <p:spPr bwMode="auto">
          <a:xfrm>
            <a:off x="13076412" y="5225623"/>
            <a:ext cx="46657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2800" b="1" dirty="0">
                <a:solidFill>
                  <a:srgbClr val="000000"/>
                </a:solidFill>
                <a:latin typeface="Montserrat Semi" charset="0"/>
                <a:ea typeface="Montserrat Semi" charset="0"/>
                <a:cs typeface="Montserrat Semi" charset="0"/>
                <a:sym typeface="Poppins Medium" charset="0"/>
              </a:rPr>
              <a:t>GitHub Pages</a:t>
            </a:r>
            <a:endParaRPr lang="x-none" altLang="x-none" sz="2800" b="1" i="1" dirty="0">
              <a:solidFill>
                <a:srgbClr val="000000"/>
              </a:solidFill>
              <a:latin typeface="Montserrat Semi" charset="0"/>
              <a:ea typeface="Montserrat Semi" charset="0"/>
              <a:cs typeface="Montserrat Semi" charset="0"/>
              <a:sym typeface="Poppins Medium" charset="0"/>
            </a:endParaRPr>
          </a:p>
        </p:txBody>
      </p:sp>
      <p:sp>
        <p:nvSpPr>
          <p:cNvPr id="131" name="Rectangle 130">
            <a:extLst>
              <a:ext uri="{FF2B5EF4-FFF2-40B4-BE49-F238E27FC236}">
                <a16:creationId xmlns:a16="http://schemas.microsoft.com/office/drawing/2014/main" id="{E8F37AC2-FB86-4912-A9CC-0F8AD372EFA1}"/>
              </a:ext>
            </a:extLst>
          </p:cNvPr>
          <p:cNvSpPr/>
          <p:nvPr/>
        </p:nvSpPr>
        <p:spPr bwMode="auto">
          <a:xfrm>
            <a:off x="13056406" y="10235145"/>
            <a:ext cx="4536194" cy="1682064"/>
          </a:xfrm>
          <a:prstGeom prst="rect">
            <a:avLst/>
          </a:prstGeom>
        </p:spPr>
        <p:txBody>
          <a:bodyPr wrap="square">
            <a:spAutoFit/>
          </a:bodyPr>
          <a:lstStyle/>
          <a:p>
            <a:pPr>
              <a:lnSpc>
                <a:spcPct val="180000"/>
              </a:lnSpc>
              <a:defRPr/>
            </a:pPr>
            <a:r>
              <a:rPr lang="en-US" dirty="0" err="1">
                <a:solidFill>
                  <a:srgbClr val="292829"/>
                </a:solidFill>
                <a:latin typeface="Open Sans" charset="0"/>
                <a:ea typeface="Open Sans" charset="0"/>
                <a:cs typeface="Open Sans" charset="0"/>
              </a:rPr>
              <a:t>Ecrivez</a:t>
            </a:r>
            <a:r>
              <a:rPr lang="en-US" dirty="0">
                <a:solidFill>
                  <a:srgbClr val="292829"/>
                </a:solidFill>
                <a:latin typeface="Open Sans" charset="0"/>
                <a:ea typeface="Open Sans" charset="0"/>
                <a:cs typeface="Open Sans" charset="0"/>
              </a:rPr>
              <a:t> la documentation de </a:t>
            </a:r>
            <a:r>
              <a:rPr lang="en-US" dirty="0" err="1">
                <a:solidFill>
                  <a:srgbClr val="292829"/>
                </a:solidFill>
                <a:latin typeface="Open Sans" charset="0"/>
                <a:ea typeface="Open Sans" charset="0"/>
                <a:cs typeface="Open Sans" charset="0"/>
              </a:rPr>
              <a:t>votre</a:t>
            </a:r>
            <a:r>
              <a:rPr lang="en-US" dirty="0">
                <a:solidFill>
                  <a:srgbClr val="292829"/>
                </a:solidFill>
                <a:latin typeface="Open Sans" charset="0"/>
                <a:ea typeface="Open Sans" charset="0"/>
                <a:cs typeface="Open Sans" charset="0"/>
              </a:rPr>
              <a:t> </a:t>
            </a:r>
            <a:r>
              <a:rPr lang="en-US" dirty="0" err="1">
                <a:solidFill>
                  <a:srgbClr val="292829"/>
                </a:solidFill>
                <a:latin typeface="Open Sans" charset="0"/>
                <a:ea typeface="Open Sans" charset="0"/>
                <a:cs typeface="Open Sans" charset="0"/>
              </a:rPr>
              <a:t>projet</a:t>
            </a:r>
            <a:r>
              <a:rPr lang="en-US" dirty="0">
                <a:solidFill>
                  <a:srgbClr val="292829"/>
                </a:solidFill>
                <a:latin typeface="Open Sans" charset="0"/>
                <a:ea typeface="Open Sans" charset="0"/>
                <a:cs typeface="Open Sans" charset="0"/>
              </a:rPr>
              <a:t> pour </a:t>
            </a:r>
            <a:r>
              <a:rPr lang="en-US" dirty="0" err="1">
                <a:solidFill>
                  <a:srgbClr val="292829"/>
                </a:solidFill>
                <a:latin typeface="Open Sans" charset="0"/>
                <a:ea typeface="Open Sans" charset="0"/>
                <a:cs typeface="Open Sans" charset="0"/>
              </a:rPr>
              <a:t>répondre</a:t>
            </a:r>
            <a:r>
              <a:rPr lang="en-US" dirty="0">
                <a:solidFill>
                  <a:srgbClr val="292829"/>
                </a:solidFill>
                <a:latin typeface="Open Sans" charset="0"/>
                <a:ea typeface="Open Sans" charset="0"/>
                <a:cs typeface="Open Sans" charset="0"/>
              </a:rPr>
              <a:t> aux </a:t>
            </a:r>
            <a:r>
              <a:rPr lang="en-US" dirty="0" err="1">
                <a:solidFill>
                  <a:srgbClr val="292829"/>
                </a:solidFill>
                <a:latin typeface="Open Sans" charset="0"/>
                <a:ea typeface="Open Sans" charset="0"/>
                <a:cs typeface="Open Sans" charset="0"/>
              </a:rPr>
              <a:t>attentes</a:t>
            </a:r>
            <a:r>
              <a:rPr lang="en-US" dirty="0">
                <a:solidFill>
                  <a:srgbClr val="292829"/>
                </a:solidFill>
                <a:latin typeface="Open Sans" charset="0"/>
                <a:ea typeface="Open Sans" charset="0"/>
                <a:cs typeface="Open Sans" charset="0"/>
              </a:rPr>
              <a:t> et interrogations de </a:t>
            </a:r>
            <a:r>
              <a:rPr lang="en-US" dirty="0" err="1">
                <a:solidFill>
                  <a:srgbClr val="292829"/>
                </a:solidFill>
                <a:latin typeface="Open Sans" charset="0"/>
                <a:ea typeface="Open Sans" charset="0"/>
                <a:cs typeface="Open Sans" charset="0"/>
              </a:rPr>
              <a:t>vos</a:t>
            </a:r>
            <a:r>
              <a:rPr lang="en-US" dirty="0">
                <a:solidFill>
                  <a:srgbClr val="292829"/>
                </a:solidFill>
                <a:latin typeface="Open Sans" charset="0"/>
                <a:ea typeface="Open Sans" charset="0"/>
                <a:cs typeface="Open Sans" charset="0"/>
              </a:rPr>
              <a:t> </a:t>
            </a:r>
            <a:r>
              <a:rPr lang="en-US" dirty="0" err="1">
                <a:solidFill>
                  <a:srgbClr val="292829"/>
                </a:solidFill>
                <a:latin typeface="Open Sans" charset="0"/>
                <a:ea typeface="Open Sans" charset="0"/>
                <a:cs typeface="Open Sans" charset="0"/>
              </a:rPr>
              <a:t>utilisateurs</a:t>
            </a:r>
            <a:r>
              <a:rPr lang="en-US" dirty="0">
                <a:solidFill>
                  <a:srgbClr val="292829"/>
                </a:solidFill>
                <a:latin typeface="Open Sans" charset="0"/>
                <a:ea typeface="Open Sans" charset="0"/>
                <a:cs typeface="Open Sans" charset="0"/>
              </a:rPr>
              <a:t>.</a:t>
            </a:r>
          </a:p>
        </p:txBody>
      </p:sp>
      <p:sp>
        <p:nvSpPr>
          <p:cNvPr id="136" name="Text Box 3">
            <a:extLst>
              <a:ext uri="{FF2B5EF4-FFF2-40B4-BE49-F238E27FC236}">
                <a16:creationId xmlns:a16="http://schemas.microsoft.com/office/drawing/2014/main" id="{90FF9FF3-5588-4882-A7AF-75E3F473985D}"/>
              </a:ext>
            </a:extLst>
          </p:cNvPr>
          <p:cNvSpPr txBox="1">
            <a:spLocks/>
          </p:cNvSpPr>
          <p:nvPr/>
        </p:nvSpPr>
        <p:spPr bwMode="auto">
          <a:xfrm>
            <a:off x="13080469" y="9515065"/>
            <a:ext cx="46657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2800" b="1" dirty="0">
                <a:solidFill>
                  <a:srgbClr val="000000"/>
                </a:solidFill>
                <a:latin typeface="Montserrat Semi" charset="0"/>
                <a:ea typeface="Montserrat Semi" charset="0"/>
                <a:cs typeface="Montserrat Semi" charset="0"/>
                <a:sym typeface="Poppins Medium" charset="0"/>
              </a:rPr>
              <a:t>GitHub Wiki</a:t>
            </a:r>
            <a:endParaRPr lang="x-none" altLang="x-none" sz="2800" b="1" i="1" dirty="0">
              <a:solidFill>
                <a:srgbClr val="000000"/>
              </a:solidFill>
              <a:latin typeface="Montserrat Semi" charset="0"/>
              <a:ea typeface="Montserrat Semi" charset="0"/>
              <a:cs typeface="Montserrat Semi" charset="0"/>
              <a:sym typeface="Poppins Medium" charset="0"/>
            </a:endParaRPr>
          </a:p>
        </p:txBody>
      </p:sp>
      <p:sp>
        <p:nvSpPr>
          <p:cNvPr id="139" name="Rectangle 138">
            <a:extLst>
              <a:ext uri="{FF2B5EF4-FFF2-40B4-BE49-F238E27FC236}">
                <a16:creationId xmlns:a16="http://schemas.microsoft.com/office/drawing/2014/main" id="{6CC91240-F08E-4D86-A0DC-C24C99C8A925}"/>
              </a:ext>
            </a:extLst>
          </p:cNvPr>
          <p:cNvSpPr/>
          <p:nvPr/>
        </p:nvSpPr>
        <p:spPr bwMode="auto">
          <a:xfrm>
            <a:off x="18355654" y="5945703"/>
            <a:ext cx="4536194" cy="1682064"/>
          </a:xfrm>
          <a:prstGeom prst="rect">
            <a:avLst/>
          </a:prstGeom>
        </p:spPr>
        <p:txBody>
          <a:bodyPr wrap="square">
            <a:spAutoFit/>
          </a:bodyPr>
          <a:lstStyle/>
          <a:p>
            <a:pPr>
              <a:lnSpc>
                <a:spcPct val="180000"/>
              </a:lnSpc>
              <a:defRPr/>
            </a:pPr>
            <a:r>
              <a:rPr lang="fr-FR" dirty="0">
                <a:solidFill>
                  <a:srgbClr val="292829"/>
                </a:solidFill>
                <a:latin typeface="Open Sans" charset="0"/>
                <a:ea typeface="Open Sans" charset="0"/>
                <a:cs typeface="Open Sans" charset="0"/>
              </a:rPr>
              <a:t>Ajoutez des extensions, gratuites ou payantes, aux workflows de vos projets en un clic.</a:t>
            </a:r>
          </a:p>
        </p:txBody>
      </p:sp>
      <p:sp>
        <p:nvSpPr>
          <p:cNvPr id="140" name="Text Box 3">
            <a:extLst>
              <a:ext uri="{FF2B5EF4-FFF2-40B4-BE49-F238E27FC236}">
                <a16:creationId xmlns:a16="http://schemas.microsoft.com/office/drawing/2014/main" id="{D4619FBE-4F65-41B8-B125-65F2BDC6E43D}"/>
              </a:ext>
            </a:extLst>
          </p:cNvPr>
          <p:cNvSpPr txBox="1">
            <a:spLocks/>
          </p:cNvSpPr>
          <p:nvPr/>
        </p:nvSpPr>
        <p:spPr bwMode="auto">
          <a:xfrm>
            <a:off x="18379717" y="5225623"/>
            <a:ext cx="46657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2800" b="1" dirty="0">
                <a:solidFill>
                  <a:srgbClr val="000000"/>
                </a:solidFill>
                <a:latin typeface="Montserrat Semi" charset="0"/>
                <a:ea typeface="Montserrat Semi" charset="0"/>
                <a:cs typeface="Montserrat Semi" charset="0"/>
                <a:sym typeface="Poppins Medium" charset="0"/>
              </a:rPr>
              <a:t>GitHub Marketplace</a:t>
            </a:r>
            <a:endParaRPr lang="x-none" altLang="x-none" sz="2800" b="1" i="1" dirty="0">
              <a:solidFill>
                <a:srgbClr val="000000"/>
              </a:solidFill>
              <a:latin typeface="Montserrat Semi" charset="0"/>
              <a:ea typeface="Montserrat Semi" charset="0"/>
              <a:cs typeface="Montserrat Semi" charset="0"/>
              <a:sym typeface="Poppins Medium" charset="0"/>
            </a:endParaRPr>
          </a:p>
        </p:txBody>
      </p:sp>
      <p:sp>
        <p:nvSpPr>
          <p:cNvPr id="150" name="Shape">
            <a:extLst>
              <a:ext uri="{FF2B5EF4-FFF2-40B4-BE49-F238E27FC236}">
                <a16:creationId xmlns:a16="http://schemas.microsoft.com/office/drawing/2014/main" id="{72F5548A-2815-4219-96DC-6ACD6AC1D048}"/>
              </a:ext>
            </a:extLst>
          </p:cNvPr>
          <p:cNvSpPr/>
          <p:nvPr/>
        </p:nvSpPr>
        <p:spPr>
          <a:xfrm>
            <a:off x="18431409" y="4121696"/>
            <a:ext cx="800394" cy="799856"/>
          </a:xfrm>
          <a:custGeom>
            <a:avLst/>
            <a:gdLst/>
            <a:ahLst/>
            <a:cxnLst>
              <a:cxn ang="0">
                <a:pos x="wd2" y="hd2"/>
              </a:cxn>
              <a:cxn ang="5400000">
                <a:pos x="wd2" y="hd2"/>
              </a:cxn>
              <a:cxn ang="10800000">
                <a:pos x="wd2" y="hd2"/>
              </a:cxn>
              <a:cxn ang="16200000">
                <a:pos x="wd2" y="hd2"/>
              </a:cxn>
            </a:cxnLst>
            <a:rect l="0" t="0" r="r" b="b"/>
            <a:pathLst>
              <a:path w="21600" h="21600" extrusionOk="0">
                <a:moveTo>
                  <a:pt x="10750" y="0"/>
                </a:moveTo>
                <a:cubicBezTo>
                  <a:pt x="7422" y="0"/>
                  <a:pt x="4700" y="2591"/>
                  <a:pt x="4485" y="5867"/>
                </a:cubicBezTo>
                <a:lnTo>
                  <a:pt x="0" y="5867"/>
                </a:lnTo>
                <a:lnTo>
                  <a:pt x="0" y="21600"/>
                </a:lnTo>
                <a:lnTo>
                  <a:pt x="21600" y="21600"/>
                </a:lnTo>
                <a:lnTo>
                  <a:pt x="21600" y="5867"/>
                </a:lnTo>
                <a:lnTo>
                  <a:pt x="17016" y="5867"/>
                </a:lnTo>
                <a:cubicBezTo>
                  <a:pt x="16802" y="2591"/>
                  <a:pt x="14079" y="0"/>
                  <a:pt x="10750" y="0"/>
                </a:cubicBezTo>
                <a:close/>
                <a:moveTo>
                  <a:pt x="10758" y="933"/>
                </a:moveTo>
                <a:cubicBezTo>
                  <a:pt x="13588" y="933"/>
                  <a:pt x="15912" y="3101"/>
                  <a:pt x="16167" y="5867"/>
                </a:cubicBezTo>
                <a:lnTo>
                  <a:pt x="5349" y="5867"/>
                </a:lnTo>
                <a:cubicBezTo>
                  <a:pt x="5603" y="3101"/>
                  <a:pt x="7927" y="933"/>
                  <a:pt x="10758" y="933"/>
                </a:cubicBezTo>
                <a:close/>
                <a:moveTo>
                  <a:pt x="851" y="6752"/>
                </a:moveTo>
                <a:lnTo>
                  <a:pt x="4470" y="6752"/>
                </a:lnTo>
                <a:lnTo>
                  <a:pt x="4470" y="9459"/>
                </a:lnTo>
                <a:lnTo>
                  <a:pt x="5324" y="9459"/>
                </a:lnTo>
                <a:lnTo>
                  <a:pt x="5324" y="6752"/>
                </a:lnTo>
                <a:lnTo>
                  <a:pt x="16191" y="6752"/>
                </a:lnTo>
                <a:lnTo>
                  <a:pt x="16191" y="9459"/>
                </a:lnTo>
                <a:lnTo>
                  <a:pt x="17032" y="9459"/>
                </a:lnTo>
                <a:lnTo>
                  <a:pt x="17032" y="6752"/>
                </a:lnTo>
                <a:lnTo>
                  <a:pt x="20749" y="6752"/>
                </a:lnTo>
                <a:lnTo>
                  <a:pt x="20749" y="16722"/>
                </a:lnTo>
                <a:lnTo>
                  <a:pt x="851" y="16722"/>
                </a:lnTo>
                <a:lnTo>
                  <a:pt x="851" y="6752"/>
                </a:lnTo>
                <a:close/>
                <a:moveTo>
                  <a:pt x="851" y="17551"/>
                </a:moveTo>
                <a:lnTo>
                  <a:pt x="20749" y="17551"/>
                </a:lnTo>
                <a:lnTo>
                  <a:pt x="20749" y="20716"/>
                </a:lnTo>
                <a:lnTo>
                  <a:pt x="851" y="20716"/>
                </a:lnTo>
                <a:lnTo>
                  <a:pt x="851" y="17551"/>
                </a:ln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 name="Shape">
            <a:extLst>
              <a:ext uri="{FF2B5EF4-FFF2-40B4-BE49-F238E27FC236}">
                <a16:creationId xmlns:a16="http://schemas.microsoft.com/office/drawing/2014/main" id="{976783AC-D26D-4E0A-89B5-544E67D3B090}"/>
              </a:ext>
            </a:extLst>
          </p:cNvPr>
          <p:cNvSpPr/>
          <p:nvPr/>
        </p:nvSpPr>
        <p:spPr>
          <a:xfrm>
            <a:off x="2215922" y="4112149"/>
            <a:ext cx="807613" cy="8094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0360"/>
                </a:lnTo>
                <a:lnTo>
                  <a:pt x="20713" y="10360"/>
                </a:lnTo>
                <a:lnTo>
                  <a:pt x="20713" y="20713"/>
                </a:lnTo>
                <a:lnTo>
                  <a:pt x="887" y="20713"/>
                </a:lnTo>
                <a:lnTo>
                  <a:pt x="887" y="887"/>
                </a:lnTo>
                <a:lnTo>
                  <a:pt x="11262" y="887"/>
                </a:lnTo>
                <a:lnTo>
                  <a:pt x="11262" y="0"/>
                </a:lnTo>
                <a:lnTo>
                  <a:pt x="0" y="0"/>
                </a:lnTo>
                <a:close/>
                <a:moveTo>
                  <a:pt x="16302" y="930"/>
                </a:moveTo>
                <a:lnTo>
                  <a:pt x="6336" y="10875"/>
                </a:lnTo>
                <a:lnTo>
                  <a:pt x="6327" y="15367"/>
                </a:lnTo>
                <a:lnTo>
                  <a:pt x="10810" y="15339"/>
                </a:lnTo>
                <a:lnTo>
                  <a:pt x="20777" y="5394"/>
                </a:lnTo>
                <a:lnTo>
                  <a:pt x="16302" y="930"/>
                </a:lnTo>
                <a:close/>
                <a:moveTo>
                  <a:pt x="16270" y="2183"/>
                </a:moveTo>
                <a:lnTo>
                  <a:pt x="19502" y="5408"/>
                </a:lnTo>
                <a:lnTo>
                  <a:pt x="18194" y="6715"/>
                </a:lnTo>
                <a:lnTo>
                  <a:pt x="14962" y="3490"/>
                </a:lnTo>
                <a:lnTo>
                  <a:pt x="16270" y="2183"/>
                </a:lnTo>
                <a:close/>
                <a:moveTo>
                  <a:pt x="14364" y="4088"/>
                </a:moveTo>
                <a:lnTo>
                  <a:pt x="17596" y="7313"/>
                </a:lnTo>
                <a:lnTo>
                  <a:pt x="10459" y="14449"/>
                </a:lnTo>
                <a:lnTo>
                  <a:pt x="7221" y="14469"/>
                </a:lnTo>
                <a:lnTo>
                  <a:pt x="7227" y="11223"/>
                </a:lnTo>
                <a:lnTo>
                  <a:pt x="14364" y="4088"/>
                </a:ln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4" name="Shape">
            <a:extLst>
              <a:ext uri="{FF2B5EF4-FFF2-40B4-BE49-F238E27FC236}">
                <a16:creationId xmlns:a16="http://schemas.microsoft.com/office/drawing/2014/main" id="{C799A7B7-ACE1-4EF9-A8C3-2BF8D8BE4D9E}"/>
              </a:ext>
            </a:extLst>
          </p:cNvPr>
          <p:cNvSpPr/>
          <p:nvPr/>
        </p:nvSpPr>
        <p:spPr>
          <a:xfrm>
            <a:off x="7568650" y="4112149"/>
            <a:ext cx="809700" cy="809403"/>
          </a:xfrm>
          <a:custGeom>
            <a:avLst/>
            <a:gdLst/>
            <a:ahLst/>
            <a:cxnLst>
              <a:cxn ang="0">
                <a:pos x="wd2" y="hd2"/>
              </a:cxn>
              <a:cxn ang="5400000">
                <a:pos x="wd2" y="hd2"/>
              </a:cxn>
              <a:cxn ang="10800000">
                <a:pos x="wd2" y="hd2"/>
              </a:cxn>
              <a:cxn ang="16200000">
                <a:pos x="wd2" y="hd2"/>
              </a:cxn>
            </a:cxnLst>
            <a:rect l="0" t="0" r="r" b="b"/>
            <a:pathLst>
              <a:path w="21600" h="21600" extrusionOk="0">
                <a:moveTo>
                  <a:pt x="4483" y="0"/>
                </a:moveTo>
                <a:lnTo>
                  <a:pt x="4483" y="3572"/>
                </a:lnTo>
                <a:lnTo>
                  <a:pt x="5408" y="3572"/>
                </a:lnTo>
                <a:lnTo>
                  <a:pt x="5408" y="926"/>
                </a:lnTo>
                <a:lnTo>
                  <a:pt x="20675" y="926"/>
                </a:lnTo>
                <a:lnTo>
                  <a:pt x="20675" y="16198"/>
                </a:lnTo>
                <a:lnTo>
                  <a:pt x="18128" y="16198"/>
                </a:lnTo>
                <a:lnTo>
                  <a:pt x="18128" y="17124"/>
                </a:lnTo>
                <a:lnTo>
                  <a:pt x="21600" y="17124"/>
                </a:lnTo>
                <a:lnTo>
                  <a:pt x="21600" y="0"/>
                </a:lnTo>
                <a:lnTo>
                  <a:pt x="4483" y="0"/>
                </a:lnTo>
                <a:close/>
                <a:moveTo>
                  <a:pt x="0" y="4476"/>
                </a:moveTo>
                <a:lnTo>
                  <a:pt x="0" y="21600"/>
                </a:lnTo>
                <a:lnTo>
                  <a:pt x="17117" y="21600"/>
                </a:lnTo>
                <a:lnTo>
                  <a:pt x="17117" y="4476"/>
                </a:lnTo>
                <a:lnTo>
                  <a:pt x="0" y="4476"/>
                </a:lnTo>
                <a:close/>
                <a:moveTo>
                  <a:pt x="925" y="5402"/>
                </a:moveTo>
                <a:lnTo>
                  <a:pt x="16192" y="5402"/>
                </a:lnTo>
                <a:lnTo>
                  <a:pt x="16192" y="20673"/>
                </a:lnTo>
                <a:lnTo>
                  <a:pt x="925" y="20673"/>
                </a:lnTo>
                <a:lnTo>
                  <a:pt x="925" y="5402"/>
                </a:ln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6" name="Shape">
            <a:extLst>
              <a:ext uri="{FF2B5EF4-FFF2-40B4-BE49-F238E27FC236}">
                <a16:creationId xmlns:a16="http://schemas.microsoft.com/office/drawing/2014/main" id="{89E4B6A4-A6D9-464A-AC91-E40615CFA72D}"/>
              </a:ext>
            </a:extLst>
          </p:cNvPr>
          <p:cNvSpPr/>
          <p:nvPr/>
        </p:nvSpPr>
        <p:spPr>
          <a:xfrm>
            <a:off x="13132161" y="4164080"/>
            <a:ext cx="804846" cy="8048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864" y="864"/>
                </a:moveTo>
                <a:lnTo>
                  <a:pt x="20736" y="864"/>
                </a:lnTo>
                <a:lnTo>
                  <a:pt x="20736" y="20736"/>
                </a:lnTo>
                <a:lnTo>
                  <a:pt x="864" y="20736"/>
                </a:lnTo>
                <a:lnTo>
                  <a:pt x="864" y="864"/>
                </a:lnTo>
                <a:close/>
                <a:moveTo>
                  <a:pt x="13910" y="3650"/>
                </a:moveTo>
                <a:cubicBezTo>
                  <a:pt x="13343" y="3650"/>
                  <a:pt x="12776" y="3867"/>
                  <a:pt x="12343" y="4300"/>
                </a:cubicBezTo>
                <a:cubicBezTo>
                  <a:pt x="11477" y="5166"/>
                  <a:pt x="11477" y="6570"/>
                  <a:pt x="12343" y="7436"/>
                </a:cubicBezTo>
                <a:cubicBezTo>
                  <a:pt x="13209" y="8302"/>
                  <a:pt x="14613" y="8302"/>
                  <a:pt x="15478" y="7436"/>
                </a:cubicBezTo>
                <a:cubicBezTo>
                  <a:pt x="16344" y="6570"/>
                  <a:pt x="16344" y="5166"/>
                  <a:pt x="15478" y="4300"/>
                </a:cubicBezTo>
                <a:cubicBezTo>
                  <a:pt x="15046" y="3867"/>
                  <a:pt x="14478" y="3650"/>
                  <a:pt x="13910" y="3650"/>
                </a:cubicBezTo>
                <a:close/>
                <a:moveTo>
                  <a:pt x="13910" y="4523"/>
                </a:moveTo>
                <a:cubicBezTo>
                  <a:pt x="14254" y="4523"/>
                  <a:pt x="14598" y="4655"/>
                  <a:pt x="14861" y="4918"/>
                </a:cubicBezTo>
                <a:cubicBezTo>
                  <a:pt x="15386" y="5442"/>
                  <a:pt x="15386" y="6293"/>
                  <a:pt x="14861" y="6818"/>
                </a:cubicBezTo>
                <a:cubicBezTo>
                  <a:pt x="14336" y="7343"/>
                  <a:pt x="13485" y="7343"/>
                  <a:pt x="12960" y="6818"/>
                </a:cubicBezTo>
                <a:cubicBezTo>
                  <a:pt x="12435" y="6293"/>
                  <a:pt x="12435" y="5442"/>
                  <a:pt x="12960" y="4918"/>
                </a:cubicBezTo>
                <a:cubicBezTo>
                  <a:pt x="13222" y="4655"/>
                  <a:pt x="13566" y="4523"/>
                  <a:pt x="13910" y="4523"/>
                </a:cubicBezTo>
                <a:close/>
                <a:moveTo>
                  <a:pt x="13892" y="10178"/>
                </a:moveTo>
                <a:lnTo>
                  <a:pt x="10558" y="13512"/>
                </a:lnTo>
                <a:lnTo>
                  <a:pt x="8562" y="11516"/>
                </a:lnTo>
                <a:lnTo>
                  <a:pt x="2816" y="17262"/>
                </a:lnTo>
                <a:lnTo>
                  <a:pt x="3427" y="17873"/>
                </a:lnTo>
                <a:lnTo>
                  <a:pt x="8562" y="12738"/>
                </a:lnTo>
                <a:lnTo>
                  <a:pt x="14571" y="18748"/>
                </a:lnTo>
                <a:lnTo>
                  <a:pt x="15182" y="18137"/>
                </a:lnTo>
                <a:lnTo>
                  <a:pt x="11169" y="14123"/>
                </a:lnTo>
                <a:lnTo>
                  <a:pt x="13893" y="11400"/>
                </a:lnTo>
                <a:lnTo>
                  <a:pt x="18087" y="15594"/>
                </a:lnTo>
                <a:lnTo>
                  <a:pt x="18697" y="14983"/>
                </a:lnTo>
                <a:lnTo>
                  <a:pt x="13892" y="10178"/>
                </a:ln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3" name="Shape">
            <a:extLst>
              <a:ext uri="{FF2B5EF4-FFF2-40B4-BE49-F238E27FC236}">
                <a16:creationId xmlns:a16="http://schemas.microsoft.com/office/drawing/2014/main" id="{FD4FBC6F-2543-4EAB-928B-12F0D27AF489}"/>
              </a:ext>
            </a:extLst>
          </p:cNvPr>
          <p:cNvSpPr/>
          <p:nvPr/>
        </p:nvSpPr>
        <p:spPr>
          <a:xfrm>
            <a:off x="13132161" y="8431660"/>
            <a:ext cx="816040" cy="815631"/>
          </a:xfrm>
          <a:custGeom>
            <a:avLst/>
            <a:gdLst/>
            <a:ahLst/>
            <a:cxnLst>
              <a:cxn ang="0">
                <a:pos x="wd2" y="hd2"/>
              </a:cxn>
              <a:cxn ang="5400000">
                <a:pos x="wd2" y="hd2"/>
              </a:cxn>
              <a:cxn ang="10800000">
                <a:pos x="wd2" y="hd2"/>
              </a:cxn>
              <a:cxn ang="16200000">
                <a:pos x="wd2" y="hd2"/>
              </a:cxn>
            </a:cxnLst>
            <a:rect l="0" t="0" r="r" b="b"/>
            <a:pathLst>
              <a:path w="21588" h="21600" extrusionOk="0">
                <a:moveTo>
                  <a:pt x="2051" y="0"/>
                </a:moveTo>
                <a:cubicBezTo>
                  <a:pt x="974" y="80"/>
                  <a:pt x="110" y="924"/>
                  <a:pt x="4" y="2001"/>
                </a:cubicBezTo>
                <a:cubicBezTo>
                  <a:pt x="2" y="2023"/>
                  <a:pt x="2" y="2045"/>
                  <a:pt x="1" y="2068"/>
                </a:cubicBezTo>
                <a:lnTo>
                  <a:pt x="0" y="2068"/>
                </a:lnTo>
                <a:cubicBezTo>
                  <a:pt x="0" y="2071"/>
                  <a:pt x="0" y="2073"/>
                  <a:pt x="0" y="2076"/>
                </a:cubicBezTo>
                <a:cubicBezTo>
                  <a:pt x="0" y="2079"/>
                  <a:pt x="0" y="2081"/>
                  <a:pt x="0" y="2084"/>
                </a:cubicBezTo>
                <a:cubicBezTo>
                  <a:pt x="0" y="5300"/>
                  <a:pt x="0" y="8516"/>
                  <a:pt x="0" y="11732"/>
                </a:cubicBezTo>
                <a:cubicBezTo>
                  <a:pt x="0" y="13376"/>
                  <a:pt x="0" y="15021"/>
                  <a:pt x="0" y="16666"/>
                </a:cubicBezTo>
                <a:cubicBezTo>
                  <a:pt x="0" y="17531"/>
                  <a:pt x="0" y="18396"/>
                  <a:pt x="0" y="19261"/>
                </a:cubicBezTo>
                <a:cubicBezTo>
                  <a:pt x="-12" y="19908"/>
                  <a:pt x="249" y="20529"/>
                  <a:pt x="718" y="20974"/>
                </a:cubicBezTo>
                <a:cubicBezTo>
                  <a:pt x="1136" y="21370"/>
                  <a:pt x="1688" y="21593"/>
                  <a:pt x="2263" y="21600"/>
                </a:cubicBezTo>
                <a:cubicBezTo>
                  <a:pt x="3307" y="21600"/>
                  <a:pt x="4352" y="21600"/>
                  <a:pt x="5397" y="21600"/>
                </a:cubicBezTo>
                <a:cubicBezTo>
                  <a:pt x="7195" y="21600"/>
                  <a:pt x="8994" y="21600"/>
                  <a:pt x="10793" y="21600"/>
                </a:cubicBezTo>
                <a:cubicBezTo>
                  <a:pt x="14391" y="21600"/>
                  <a:pt x="17989" y="21600"/>
                  <a:pt x="21587" y="21600"/>
                </a:cubicBezTo>
                <a:lnTo>
                  <a:pt x="21588" y="3611"/>
                </a:lnTo>
                <a:cubicBezTo>
                  <a:pt x="20797" y="3599"/>
                  <a:pt x="20180" y="2921"/>
                  <a:pt x="20241" y="2131"/>
                </a:cubicBezTo>
                <a:cubicBezTo>
                  <a:pt x="20296" y="1428"/>
                  <a:pt x="20883" y="885"/>
                  <a:pt x="21588" y="887"/>
                </a:cubicBezTo>
                <a:lnTo>
                  <a:pt x="21582" y="5"/>
                </a:lnTo>
                <a:lnTo>
                  <a:pt x="2051" y="0"/>
                </a:lnTo>
                <a:close/>
                <a:moveTo>
                  <a:pt x="19793" y="876"/>
                </a:moveTo>
                <a:cubicBezTo>
                  <a:pt x="19534" y="1241"/>
                  <a:pt x="19379" y="1676"/>
                  <a:pt x="19360" y="2135"/>
                </a:cubicBezTo>
                <a:cubicBezTo>
                  <a:pt x="19339" y="2668"/>
                  <a:pt x="19502" y="3183"/>
                  <a:pt x="19806" y="3604"/>
                </a:cubicBezTo>
                <a:lnTo>
                  <a:pt x="2246" y="3608"/>
                </a:lnTo>
                <a:cubicBezTo>
                  <a:pt x="1880" y="3603"/>
                  <a:pt x="1551" y="3455"/>
                  <a:pt x="1309" y="3218"/>
                </a:cubicBezTo>
                <a:cubicBezTo>
                  <a:pt x="1059" y="2974"/>
                  <a:pt x="902" y="2636"/>
                  <a:pt x="895" y="2261"/>
                </a:cubicBezTo>
                <a:cubicBezTo>
                  <a:pt x="895" y="2246"/>
                  <a:pt x="895" y="2230"/>
                  <a:pt x="895" y="2215"/>
                </a:cubicBezTo>
                <a:cubicBezTo>
                  <a:pt x="895" y="2199"/>
                  <a:pt x="895" y="2184"/>
                  <a:pt x="895" y="2168"/>
                </a:cubicBezTo>
                <a:cubicBezTo>
                  <a:pt x="913" y="1813"/>
                  <a:pt x="1067" y="1493"/>
                  <a:pt x="1305" y="1261"/>
                </a:cubicBezTo>
                <a:cubicBezTo>
                  <a:pt x="1532" y="1040"/>
                  <a:pt x="1836" y="898"/>
                  <a:pt x="2173" y="878"/>
                </a:cubicBezTo>
                <a:lnTo>
                  <a:pt x="19793" y="876"/>
                </a:lnTo>
                <a:close/>
                <a:moveTo>
                  <a:pt x="895" y="4035"/>
                </a:moveTo>
                <a:cubicBezTo>
                  <a:pt x="1058" y="4158"/>
                  <a:pt x="1238" y="4261"/>
                  <a:pt x="1432" y="4339"/>
                </a:cubicBezTo>
                <a:cubicBezTo>
                  <a:pt x="1625" y="4416"/>
                  <a:pt x="1833" y="4467"/>
                  <a:pt x="2051" y="4488"/>
                </a:cubicBezTo>
                <a:lnTo>
                  <a:pt x="20667" y="4498"/>
                </a:lnTo>
                <a:lnTo>
                  <a:pt x="20667" y="20722"/>
                </a:lnTo>
                <a:cubicBezTo>
                  <a:pt x="17372" y="20722"/>
                  <a:pt x="14077" y="20722"/>
                  <a:pt x="10781" y="20722"/>
                </a:cubicBezTo>
                <a:cubicBezTo>
                  <a:pt x="9133" y="20722"/>
                  <a:pt x="7486" y="20722"/>
                  <a:pt x="5838" y="20722"/>
                </a:cubicBezTo>
                <a:cubicBezTo>
                  <a:pt x="5014" y="20722"/>
                  <a:pt x="4190" y="20722"/>
                  <a:pt x="3367" y="20722"/>
                </a:cubicBezTo>
                <a:cubicBezTo>
                  <a:pt x="2980" y="20722"/>
                  <a:pt x="2594" y="20722"/>
                  <a:pt x="2207" y="20722"/>
                </a:cubicBezTo>
                <a:cubicBezTo>
                  <a:pt x="1716" y="20685"/>
                  <a:pt x="1279" y="20397"/>
                  <a:pt x="1051" y="19959"/>
                </a:cubicBezTo>
                <a:cubicBezTo>
                  <a:pt x="952" y="19768"/>
                  <a:pt x="898" y="19556"/>
                  <a:pt x="895" y="19340"/>
                </a:cubicBezTo>
                <a:cubicBezTo>
                  <a:pt x="895" y="18229"/>
                  <a:pt x="895" y="17118"/>
                  <a:pt x="895" y="16008"/>
                </a:cubicBezTo>
                <a:cubicBezTo>
                  <a:pt x="895" y="14436"/>
                  <a:pt x="895" y="12864"/>
                  <a:pt x="895" y="11293"/>
                </a:cubicBezTo>
                <a:cubicBezTo>
                  <a:pt x="895" y="8873"/>
                  <a:pt x="895" y="6454"/>
                  <a:pt x="895" y="4035"/>
                </a:cubicBezTo>
                <a:close/>
                <a:moveTo>
                  <a:pt x="5447" y="7651"/>
                </a:moveTo>
                <a:lnTo>
                  <a:pt x="5447" y="8563"/>
                </a:lnTo>
                <a:lnTo>
                  <a:pt x="15734" y="8563"/>
                </a:lnTo>
                <a:lnTo>
                  <a:pt x="15734" y="7651"/>
                </a:lnTo>
                <a:lnTo>
                  <a:pt x="5447" y="7651"/>
                </a:lnTo>
                <a:close/>
                <a:moveTo>
                  <a:pt x="5447" y="10760"/>
                </a:moveTo>
                <a:lnTo>
                  <a:pt x="5447" y="11672"/>
                </a:lnTo>
                <a:lnTo>
                  <a:pt x="12619" y="11672"/>
                </a:lnTo>
                <a:lnTo>
                  <a:pt x="12619" y="10760"/>
                </a:lnTo>
                <a:lnTo>
                  <a:pt x="5447" y="10760"/>
                </a:ln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4" name="Shape">
            <a:extLst>
              <a:ext uri="{FF2B5EF4-FFF2-40B4-BE49-F238E27FC236}">
                <a16:creationId xmlns:a16="http://schemas.microsoft.com/office/drawing/2014/main" id="{E9F00267-C7DF-4E0C-A38A-81257D0F1C45}"/>
              </a:ext>
            </a:extLst>
          </p:cNvPr>
          <p:cNvSpPr/>
          <p:nvPr/>
        </p:nvSpPr>
        <p:spPr>
          <a:xfrm>
            <a:off x="7568650" y="8446074"/>
            <a:ext cx="861677" cy="786801"/>
          </a:xfrm>
          <a:custGeom>
            <a:avLst/>
            <a:gdLst/>
            <a:ahLst/>
            <a:cxnLst>
              <a:cxn ang="0">
                <a:pos x="wd2" y="hd2"/>
              </a:cxn>
              <a:cxn ang="5400000">
                <a:pos x="wd2" y="hd2"/>
              </a:cxn>
              <a:cxn ang="10800000">
                <a:pos x="wd2" y="hd2"/>
              </a:cxn>
              <a:cxn ang="16200000">
                <a:pos x="wd2" y="hd2"/>
              </a:cxn>
            </a:cxnLst>
            <a:rect l="0" t="0" r="r" b="b"/>
            <a:pathLst>
              <a:path w="21538" h="21570" extrusionOk="0">
                <a:moveTo>
                  <a:pt x="6134" y="0"/>
                </a:moveTo>
                <a:cubicBezTo>
                  <a:pt x="4371" y="1"/>
                  <a:pt x="2593" y="770"/>
                  <a:pt x="1360" y="2391"/>
                </a:cubicBezTo>
                <a:cubicBezTo>
                  <a:pt x="406" y="3646"/>
                  <a:pt x="-24" y="5199"/>
                  <a:pt x="1" y="6731"/>
                </a:cubicBezTo>
                <a:cubicBezTo>
                  <a:pt x="27" y="8297"/>
                  <a:pt x="528" y="9857"/>
                  <a:pt x="1510" y="11132"/>
                </a:cubicBezTo>
                <a:lnTo>
                  <a:pt x="10847" y="21570"/>
                </a:lnTo>
                <a:lnTo>
                  <a:pt x="20076" y="11132"/>
                </a:lnTo>
                <a:cubicBezTo>
                  <a:pt x="21010" y="9851"/>
                  <a:pt x="21494" y="8315"/>
                  <a:pt x="21535" y="6772"/>
                </a:cubicBezTo>
                <a:cubicBezTo>
                  <a:pt x="21576" y="5230"/>
                  <a:pt x="21175" y="3657"/>
                  <a:pt x="20226" y="2391"/>
                </a:cubicBezTo>
                <a:cubicBezTo>
                  <a:pt x="19028" y="792"/>
                  <a:pt x="17297" y="35"/>
                  <a:pt x="15580" y="2"/>
                </a:cubicBezTo>
                <a:cubicBezTo>
                  <a:pt x="13860" y="-30"/>
                  <a:pt x="12122" y="664"/>
                  <a:pt x="10793" y="2114"/>
                </a:cubicBezTo>
                <a:cubicBezTo>
                  <a:pt x="9502" y="700"/>
                  <a:pt x="7816" y="-1"/>
                  <a:pt x="6134" y="0"/>
                </a:cubicBezTo>
                <a:close/>
                <a:moveTo>
                  <a:pt x="6237" y="1013"/>
                </a:moveTo>
                <a:cubicBezTo>
                  <a:pt x="6422" y="1012"/>
                  <a:pt x="6607" y="1021"/>
                  <a:pt x="6791" y="1040"/>
                </a:cubicBezTo>
                <a:cubicBezTo>
                  <a:pt x="8295" y="1193"/>
                  <a:pt x="9745" y="1979"/>
                  <a:pt x="10779" y="3369"/>
                </a:cubicBezTo>
                <a:cubicBezTo>
                  <a:pt x="11789" y="2048"/>
                  <a:pt x="13230" y="1212"/>
                  <a:pt x="14795" y="1040"/>
                </a:cubicBezTo>
                <a:cubicBezTo>
                  <a:pt x="16327" y="872"/>
                  <a:pt x="17875" y="1364"/>
                  <a:pt x="18998" y="2529"/>
                </a:cubicBezTo>
                <a:cubicBezTo>
                  <a:pt x="20101" y="3675"/>
                  <a:pt x="20631" y="5220"/>
                  <a:pt x="20637" y="6755"/>
                </a:cubicBezTo>
                <a:cubicBezTo>
                  <a:pt x="20644" y="8312"/>
                  <a:pt x="20115" y="9875"/>
                  <a:pt x="19034" y="11078"/>
                </a:cubicBezTo>
                <a:lnTo>
                  <a:pt x="10793" y="19910"/>
                </a:lnTo>
                <a:lnTo>
                  <a:pt x="2552" y="11078"/>
                </a:lnTo>
                <a:cubicBezTo>
                  <a:pt x="267" y="8774"/>
                  <a:pt x="282" y="4808"/>
                  <a:pt x="2588" y="2529"/>
                </a:cubicBezTo>
                <a:cubicBezTo>
                  <a:pt x="3632" y="1498"/>
                  <a:pt x="4939" y="1017"/>
                  <a:pt x="6237" y="1013"/>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5" name="Shape">
            <a:extLst>
              <a:ext uri="{FF2B5EF4-FFF2-40B4-BE49-F238E27FC236}">
                <a16:creationId xmlns:a16="http://schemas.microsoft.com/office/drawing/2014/main" id="{298BF950-F31D-4A8A-8560-F4FF46501E49}"/>
              </a:ext>
            </a:extLst>
          </p:cNvPr>
          <p:cNvSpPr/>
          <p:nvPr/>
        </p:nvSpPr>
        <p:spPr>
          <a:xfrm>
            <a:off x="2215922" y="8431660"/>
            <a:ext cx="813037" cy="815631"/>
          </a:xfrm>
          <a:custGeom>
            <a:avLst/>
            <a:gdLst/>
            <a:ahLst/>
            <a:cxnLst>
              <a:cxn ang="0">
                <a:pos x="wd2" y="hd2"/>
              </a:cxn>
              <a:cxn ang="5400000">
                <a:pos x="wd2" y="hd2"/>
              </a:cxn>
              <a:cxn ang="10800000">
                <a:pos x="wd2" y="hd2"/>
              </a:cxn>
              <a:cxn ang="16200000">
                <a:pos x="wd2" y="hd2"/>
              </a:cxn>
            </a:cxnLst>
            <a:rect l="0" t="0" r="r" b="b"/>
            <a:pathLst>
              <a:path w="21600" h="21600" extrusionOk="0">
                <a:moveTo>
                  <a:pt x="4031" y="0"/>
                </a:moveTo>
                <a:lnTo>
                  <a:pt x="4031" y="1824"/>
                </a:lnTo>
                <a:lnTo>
                  <a:pt x="0" y="1824"/>
                </a:lnTo>
                <a:lnTo>
                  <a:pt x="0" y="21600"/>
                </a:lnTo>
                <a:lnTo>
                  <a:pt x="21600" y="21600"/>
                </a:lnTo>
                <a:lnTo>
                  <a:pt x="21600" y="1824"/>
                </a:lnTo>
                <a:lnTo>
                  <a:pt x="17562" y="1824"/>
                </a:lnTo>
                <a:lnTo>
                  <a:pt x="17562" y="0"/>
                </a:lnTo>
                <a:lnTo>
                  <a:pt x="16658" y="0"/>
                </a:lnTo>
                <a:lnTo>
                  <a:pt x="16658" y="1824"/>
                </a:lnTo>
                <a:lnTo>
                  <a:pt x="4934" y="1824"/>
                </a:lnTo>
                <a:lnTo>
                  <a:pt x="4934" y="0"/>
                </a:lnTo>
                <a:lnTo>
                  <a:pt x="4031" y="0"/>
                </a:lnTo>
                <a:close/>
                <a:moveTo>
                  <a:pt x="857" y="2709"/>
                </a:moveTo>
                <a:lnTo>
                  <a:pt x="4031" y="2709"/>
                </a:lnTo>
                <a:lnTo>
                  <a:pt x="4031" y="3641"/>
                </a:lnTo>
                <a:lnTo>
                  <a:pt x="4934" y="3641"/>
                </a:lnTo>
                <a:lnTo>
                  <a:pt x="4934" y="2709"/>
                </a:lnTo>
                <a:lnTo>
                  <a:pt x="16658" y="2709"/>
                </a:lnTo>
                <a:lnTo>
                  <a:pt x="16658" y="3641"/>
                </a:lnTo>
                <a:lnTo>
                  <a:pt x="17562" y="3641"/>
                </a:lnTo>
                <a:lnTo>
                  <a:pt x="17562" y="2709"/>
                </a:lnTo>
                <a:lnTo>
                  <a:pt x="20734" y="2709"/>
                </a:lnTo>
                <a:lnTo>
                  <a:pt x="20734" y="6334"/>
                </a:lnTo>
                <a:lnTo>
                  <a:pt x="857" y="6334"/>
                </a:lnTo>
                <a:lnTo>
                  <a:pt x="857" y="2709"/>
                </a:lnTo>
                <a:close/>
                <a:moveTo>
                  <a:pt x="857" y="7235"/>
                </a:moveTo>
                <a:lnTo>
                  <a:pt x="20734" y="7235"/>
                </a:lnTo>
                <a:lnTo>
                  <a:pt x="20734" y="20715"/>
                </a:lnTo>
                <a:lnTo>
                  <a:pt x="857" y="20715"/>
                </a:lnTo>
                <a:lnTo>
                  <a:pt x="857" y="7235"/>
                </a:lnTo>
                <a:close/>
                <a:moveTo>
                  <a:pt x="6752" y="9482"/>
                </a:moveTo>
                <a:lnTo>
                  <a:pt x="6752" y="11243"/>
                </a:lnTo>
                <a:lnTo>
                  <a:pt x="8525" y="11243"/>
                </a:lnTo>
                <a:lnTo>
                  <a:pt x="8525" y="9482"/>
                </a:lnTo>
                <a:lnTo>
                  <a:pt x="6752" y="9482"/>
                </a:lnTo>
                <a:close/>
                <a:moveTo>
                  <a:pt x="9908" y="9482"/>
                </a:moveTo>
                <a:lnTo>
                  <a:pt x="9908" y="11243"/>
                </a:lnTo>
                <a:lnTo>
                  <a:pt x="11681" y="11243"/>
                </a:lnTo>
                <a:lnTo>
                  <a:pt x="11681" y="9482"/>
                </a:lnTo>
                <a:lnTo>
                  <a:pt x="9908" y="9482"/>
                </a:lnTo>
                <a:close/>
                <a:moveTo>
                  <a:pt x="13065" y="9482"/>
                </a:moveTo>
                <a:lnTo>
                  <a:pt x="13065" y="11243"/>
                </a:lnTo>
                <a:lnTo>
                  <a:pt x="14839" y="11243"/>
                </a:lnTo>
                <a:lnTo>
                  <a:pt x="14839" y="9482"/>
                </a:lnTo>
                <a:lnTo>
                  <a:pt x="13065" y="9482"/>
                </a:lnTo>
                <a:close/>
                <a:moveTo>
                  <a:pt x="16222" y="9482"/>
                </a:moveTo>
                <a:lnTo>
                  <a:pt x="16222" y="11243"/>
                </a:lnTo>
                <a:lnTo>
                  <a:pt x="17995" y="11243"/>
                </a:lnTo>
                <a:lnTo>
                  <a:pt x="17995" y="9482"/>
                </a:lnTo>
                <a:lnTo>
                  <a:pt x="16222" y="9482"/>
                </a:lnTo>
                <a:close/>
                <a:moveTo>
                  <a:pt x="3595" y="12612"/>
                </a:moveTo>
                <a:lnTo>
                  <a:pt x="3595" y="14373"/>
                </a:lnTo>
                <a:lnTo>
                  <a:pt x="5368" y="14373"/>
                </a:lnTo>
                <a:lnTo>
                  <a:pt x="5368" y="12612"/>
                </a:lnTo>
                <a:lnTo>
                  <a:pt x="3595" y="12612"/>
                </a:lnTo>
                <a:close/>
                <a:moveTo>
                  <a:pt x="6752" y="12612"/>
                </a:moveTo>
                <a:lnTo>
                  <a:pt x="6752" y="14373"/>
                </a:lnTo>
                <a:lnTo>
                  <a:pt x="8525" y="14373"/>
                </a:lnTo>
                <a:lnTo>
                  <a:pt x="8525" y="12612"/>
                </a:lnTo>
                <a:lnTo>
                  <a:pt x="6752" y="12612"/>
                </a:lnTo>
                <a:close/>
                <a:moveTo>
                  <a:pt x="9908" y="12612"/>
                </a:moveTo>
                <a:lnTo>
                  <a:pt x="9908" y="14373"/>
                </a:lnTo>
                <a:lnTo>
                  <a:pt x="11681" y="14373"/>
                </a:lnTo>
                <a:lnTo>
                  <a:pt x="11681" y="12612"/>
                </a:lnTo>
                <a:lnTo>
                  <a:pt x="9908" y="12612"/>
                </a:lnTo>
                <a:close/>
                <a:moveTo>
                  <a:pt x="13065" y="12612"/>
                </a:moveTo>
                <a:lnTo>
                  <a:pt x="13065" y="14373"/>
                </a:lnTo>
                <a:lnTo>
                  <a:pt x="14839" y="14373"/>
                </a:lnTo>
                <a:lnTo>
                  <a:pt x="14839" y="12612"/>
                </a:lnTo>
                <a:lnTo>
                  <a:pt x="13065" y="12612"/>
                </a:lnTo>
                <a:close/>
                <a:moveTo>
                  <a:pt x="16222" y="12612"/>
                </a:moveTo>
                <a:lnTo>
                  <a:pt x="16222" y="14373"/>
                </a:lnTo>
                <a:lnTo>
                  <a:pt x="17995" y="14373"/>
                </a:lnTo>
                <a:lnTo>
                  <a:pt x="17995" y="12612"/>
                </a:lnTo>
                <a:lnTo>
                  <a:pt x="16222" y="12612"/>
                </a:lnTo>
                <a:close/>
                <a:moveTo>
                  <a:pt x="3595" y="15742"/>
                </a:moveTo>
                <a:lnTo>
                  <a:pt x="3595" y="17503"/>
                </a:lnTo>
                <a:lnTo>
                  <a:pt x="5368" y="17503"/>
                </a:lnTo>
                <a:lnTo>
                  <a:pt x="5368" y="15742"/>
                </a:lnTo>
                <a:lnTo>
                  <a:pt x="3595" y="15742"/>
                </a:lnTo>
                <a:close/>
                <a:moveTo>
                  <a:pt x="6752" y="15742"/>
                </a:moveTo>
                <a:lnTo>
                  <a:pt x="6752" y="17503"/>
                </a:lnTo>
                <a:lnTo>
                  <a:pt x="8525" y="17503"/>
                </a:lnTo>
                <a:lnTo>
                  <a:pt x="8525" y="15742"/>
                </a:lnTo>
                <a:lnTo>
                  <a:pt x="6752" y="15742"/>
                </a:lnTo>
                <a:close/>
                <a:moveTo>
                  <a:pt x="9908" y="15742"/>
                </a:moveTo>
                <a:lnTo>
                  <a:pt x="9908" y="17503"/>
                </a:lnTo>
                <a:lnTo>
                  <a:pt x="11681" y="17503"/>
                </a:lnTo>
                <a:lnTo>
                  <a:pt x="11681" y="15742"/>
                </a:lnTo>
                <a:lnTo>
                  <a:pt x="9908" y="15742"/>
                </a:lnTo>
                <a:close/>
                <a:moveTo>
                  <a:pt x="13065" y="15742"/>
                </a:moveTo>
                <a:lnTo>
                  <a:pt x="13065" y="17503"/>
                </a:lnTo>
                <a:lnTo>
                  <a:pt x="14839" y="17503"/>
                </a:lnTo>
                <a:lnTo>
                  <a:pt x="14839" y="15742"/>
                </a:lnTo>
                <a:lnTo>
                  <a:pt x="13065" y="15742"/>
                </a:ln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571542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33DB7C3-77AE-48B1-8BA7-5BFDF2CEFAAC}"/>
              </a:ext>
            </a:extLst>
          </p:cNvPr>
          <p:cNvSpPr>
            <a:spLocks noGrp="1"/>
          </p:cNvSpPr>
          <p:nvPr>
            <p:ph type="title"/>
          </p:nvPr>
        </p:nvSpPr>
        <p:spPr>
          <a:xfrm>
            <a:off x="2439926" y="5768975"/>
            <a:ext cx="19504148" cy="1737097"/>
          </a:xfrm>
        </p:spPr>
        <p:txBody>
          <a:bodyPr/>
          <a:lstStyle/>
          <a:p>
            <a:pPr algn="ctr"/>
            <a:r>
              <a:rPr lang="fr-FR" noProof="0" dirty="0">
                <a:latin typeface="Open Sans" panose="020B0606030504020204" pitchFamily="34" charset="0"/>
                <a:ea typeface="Open Sans" panose="020B0606030504020204" pitchFamily="34" charset="0"/>
                <a:cs typeface="Open Sans" panose="020B0606030504020204" pitchFamily="34" charset="0"/>
              </a:rPr>
              <a:t>Regardons plus en détail</a:t>
            </a:r>
            <a:endParaRPr lang="fr-FR" noProof="0" dirty="0"/>
          </a:p>
        </p:txBody>
      </p:sp>
    </p:spTree>
    <p:extLst>
      <p:ext uri="{BB962C8B-B14F-4D97-AF65-F5344CB8AC3E}">
        <p14:creationId xmlns:p14="http://schemas.microsoft.com/office/powerpoint/2010/main" val="346654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33DB7C3-77AE-48B1-8BA7-5BFDF2CEFAAC}"/>
              </a:ext>
            </a:extLst>
          </p:cNvPr>
          <p:cNvSpPr>
            <a:spLocks noGrp="1"/>
          </p:cNvSpPr>
          <p:nvPr>
            <p:ph type="title"/>
          </p:nvPr>
        </p:nvSpPr>
        <p:spPr>
          <a:xfrm>
            <a:off x="2439926" y="5768975"/>
            <a:ext cx="19504148" cy="2457177"/>
          </a:xfrm>
        </p:spPr>
        <p:txBody>
          <a:bodyPr/>
          <a:lstStyle/>
          <a:p>
            <a:pPr algn="ctr"/>
            <a:r>
              <a:rPr lang="fr-FR" noProof="0" dirty="0">
                <a:latin typeface="Open Sans" panose="020B0606030504020204" pitchFamily="34" charset="0"/>
                <a:ea typeface="Open Sans" panose="020B0606030504020204" pitchFamily="34" charset="0"/>
                <a:cs typeface="Open Sans" panose="020B0606030504020204" pitchFamily="34" charset="0"/>
              </a:rPr>
              <a:t>Merci !</a:t>
            </a:r>
            <a:br>
              <a:rPr lang="fr-FR" noProof="0" dirty="0">
                <a:latin typeface="Open Sans" panose="020B0606030504020204" pitchFamily="34" charset="0"/>
                <a:ea typeface="Open Sans" panose="020B0606030504020204" pitchFamily="34" charset="0"/>
                <a:cs typeface="Open Sans" panose="020B0606030504020204" pitchFamily="34" charset="0"/>
              </a:rPr>
            </a:br>
            <a:r>
              <a:rPr lang="fr-FR" sz="4800" b="0" dirty="0">
                <a:latin typeface="Merriweather" panose="00000500000000000000" pitchFamily="2" charset="0"/>
                <a:hlinkClick r:id="rId3">
                  <a:extLst>
                    <a:ext uri="{A12FA001-AC4F-418D-AE19-62706E023703}">
                      <ahyp:hlinkClr xmlns:ahyp="http://schemas.microsoft.com/office/drawing/2018/hyperlinkcolor" val="tx"/>
                    </a:ext>
                  </a:extLst>
                </a:hlinkClick>
              </a:rPr>
              <a:t>https://github.com/IamBlueSlime/TalkOpenSource</a:t>
            </a:r>
            <a:endParaRPr lang="fr-FR" b="0" noProof="0" dirty="0"/>
          </a:p>
        </p:txBody>
      </p:sp>
    </p:spTree>
    <p:extLst>
      <p:ext uri="{BB962C8B-B14F-4D97-AF65-F5344CB8AC3E}">
        <p14:creationId xmlns:p14="http://schemas.microsoft.com/office/powerpoint/2010/main" val="78338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que 4">
            <a:extLst>
              <a:ext uri="{FF2B5EF4-FFF2-40B4-BE49-F238E27FC236}">
                <a16:creationId xmlns:a16="http://schemas.microsoft.com/office/drawing/2014/main" id="{59A428BE-E5E2-42A7-93F2-232BDB054F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843" y="1851161"/>
            <a:ext cx="18816314" cy="10013677"/>
          </a:xfrm>
          <a:prstGeom prst="rect">
            <a:avLst/>
          </a:prstGeom>
        </p:spPr>
      </p:pic>
    </p:spTree>
    <p:extLst>
      <p:ext uri="{BB962C8B-B14F-4D97-AF65-F5344CB8AC3E}">
        <p14:creationId xmlns:p14="http://schemas.microsoft.com/office/powerpoint/2010/main" val="2552136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E1F7CD-0D80-4785-B31E-43EACB39B3E0}"/>
              </a:ext>
            </a:extLst>
          </p:cNvPr>
          <p:cNvSpPr>
            <a:spLocks noGrp="1"/>
          </p:cNvSpPr>
          <p:nvPr>
            <p:ph type="title"/>
          </p:nvPr>
        </p:nvSpPr>
        <p:spPr>
          <a:xfrm>
            <a:off x="2182888" y="1715565"/>
            <a:ext cx="19504148" cy="2178050"/>
          </a:xfrm>
        </p:spPr>
        <p:txBody>
          <a:bodyPr/>
          <a:lstStyle/>
          <a:p>
            <a:r>
              <a:rPr lang="fr-FR" noProof="0" dirty="0">
                <a:latin typeface="Open Sans" panose="020B0606030504020204" pitchFamily="34" charset="0"/>
                <a:ea typeface="Open Sans" panose="020B0606030504020204" pitchFamily="34" charset="0"/>
                <a:cs typeface="Open Sans" panose="020B0606030504020204" pitchFamily="34" charset="0"/>
              </a:rPr>
              <a:t>Avant tout : pourquoi ?</a:t>
            </a:r>
          </a:p>
        </p:txBody>
      </p:sp>
      <p:sp>
        <p:nvSpPr>
          <p:cNvPr id="3" name="Espace réservé du contenu 2">
            <a:extLst>
              <a:ext uri="{FF2B5EF4-FFF2-40B4-BE49-F238E27FC236}">
                <a16:creationId xmlns:a16="http://schemas.microsoft.com/office/drawing/2014/main" id="{44DF0E39-C819-4718-8F79-BC8D2722E5B7}"/>
              </a:ext>
            </a:extLst>
          </p:cNvPr>
          <p:cNvSpPr>
            <a:spLocks noGrp="1"/>
          </p:cNvSpPr>
          <p:nvPr>
            <p:ph idx="1"/>
          </p:nvPr>
        </p:nvSpPr>
        <p:spPr>
          <a:xfrm>
            <a:off x="2201253" y="3645460"/>
            <a:ext cx="9342675" cy="2876294"/>
          </a:xfrm>
        </p:spPr>
        <p:txBody>
          <a:bodyPr>
            <a:noAutofit/>
          </a:bodyPr>
          <a:lstStyle/>
          <a:p>
            <a:pPr marL="457200" indent="-457200">
              <a:buFont typeface="Arial" panose="020B0604020202020204" pitchFamily="34" charset="0"/>
              <a:buChar char="•"/>
            </a:pPr>
            <a:r>
              <a:rPr lang="fr-FR" sz="3200" noProof="0" dirty="0">
                <a:latin typeface="Merriweather" panose="00000500000000000000" pitchFamily="2" charset="0"/>
              </a:rPr>
              <a:t>Vous avez créé du </a:t>
            </a:r>
            <a:r>
              <a:rPr lang="fr-FR" sz="3200" b="1" noProof="0" dirty="0">
                <a:latin typeface="Merriweather" panose="00000500000000000000" pitchFamily="2" charset="0"/>
              </a:rPr>
              <a:t>contenu</a:t>
            </a:r>
            <a:r>
              <a:rPr lang="fr-FR" sz="3200" noProof="0" dirty="0">
                <a:latin typeface="Merriweather" panose="00000500000000000000" pitchFamily="2" charset="0"/>
              </a:rPr>
              <a:t> ;</a:t>
            </a:r>
          </a:p>
          <a:p>
            <a:pPr marL="457200" indent="-457200">
              <a:buFont typeface="Arial" panose="020B0604020202020204" pitchFamily="34" charset="0"/>
              <a:buChar char="•"/>
            </a:pPr>
            <a:r>
              <a:rPr lang="fr-FR" sz="3200" noProof="0" dirty="0">
                <a:latin typeface="Merriweather" panose="00000500000000000000" pitchFamily="2" charset="0"/>
              </a:rPr>
              <a:t>Que vous voulez </a:t>
            </a:r>
            <a:r>
              <a:rPr lang="fr-FR" sz="3200" b="1" noProof="0" dirty="0">
                <a:latin typeface="Merriweather" panose="00000500000000000000" pitchFamily="2" charset="0"/>
              </a:rPr>
              <a:t>partager</a:t>
            </a:r>
            <a:r>
              <a:rPr lang="fr-FR" sz="3200" noProof="0" dirty="0">
                <a:latin typeface="Merriweather" panose="00000500000000000000" pitchFamily="2" charset="0"/>
              </a:rPr>
              <a:t> ;</a:t>
            </a:r>
          </a:p>
          <a:p>
            <a:pPr marL="457200" indent="-457200">
              <a:buFont typeface="Arial" panose="020B0604020202020204" pitchFamily="34" charset="0"/>
              <a:buChar char="•"/>
            </a:pPr>
            <a:r>
              <a:rPr lang="fr-FR" sz="3200" noProof="0" dirty="0">
                <a:latin typeface="Merriweather" panose="00000500000000000000" pitchFamily="2" charset="0"/>
              </a:rPr>
              <a:t>Et qui pourra </a:t>
            </a:r>
            <a:r>
              <a:rPr lang="fr-FR" sz="3200" b="1" noProof="0" dirty="0">
                <a:latin typeface="Merriweather" panose="00000500000000000000" pitchFamily="2" charset="0"/>
              </a:rPr>
              <a:t>intéresser</a:t>
            </a:r>
            <a:r>
              <a:rPr lang="fr-FR" sz="3200" noProof="0" dirty="0">
                <a:latin typeface="Merriweather" panose="00000500000000000000" pitchFamily="2" charset="0"/>
              </a:rPr>
              <a:t>.</a:t>
            </a:r>
          </a:p>
        </p:txBody>
      </p:sp>
      <p:sp>
        <p:nvSpPr>
          <p:cNvPr id="4" name="Espace réservé du numéro de diapositive 3">
            <a:extLst>
              <a:ext uri="{FF2B5EF4-FFF2-40B4-BE49-F238E27FC236}">
                <a16:creationId xmlns:a16="http://schemas.microsoft.com/office/drawing/2014/main" id="{FA883F7F-FC5B-4A95-9A14-963993D01115}"/>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67437F-5B4D-4663-97D5-FEB68C8D986C}" type="slidenum">
              <a:rPr lang="fr-FR" smtClean="0"/>
              <a:pPr/>
              <a:t>3</a:t>
            </a:fld>
            <a:endParaRPr lang="fr-FR"/>
          </a:p>
        </p:txBody>
      </p:sp>
      <p:pic>
        <p:nvPicPr>
          <p:cNvPr id="6" name="Graphique 5">
            <a:extLst>
              <a:ext uri="{FF2B5EF4-FFF2-40B4-BE49-F238E27FC236}">
                <a16:creationId xmlns:a16="http://schemas.microsoft.com/office/drawing/2014/main" id="{D8A73A96-EE34-4D1A-B309-28F10609E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36216" y="5596837"/>
            <a:ext cx="8209354" cy="3414242"/>
          </a:xfrm>
          <a:prstGeom prst="rect">
            <a:avLst/>
          </a:prstGeom>
        </p:spPr>
      </p:pic>
      <p:sp>
        <p:nvSpPr>
          <p:cNvPr id="7" name="Espace réservé du contenu 2">
            <a:extLst>
              <a:ext uri="{FF2B5EF4-FFF2-40B4-BE49-F238E27FC236}">
                <a16:creationId xmlns:a16="http://schemas.microsoft.com/office/drawing/2014/main" id="{5A0BAA4B-66C9-485F-818B-05B5EF672A35}"/>
              </a:ext>
            </a:extLst>
          </p:cNvPr>
          <p:cNvSpPr txBox="1">
            <a:spLocks/>
          </p:cNvSpPr>
          <p:nvPr/>
        </p:nvSpPr>
        <p:spPr bwMode="auto">
          <a:xfrm>
            <a:off x="2178534" y="6835171"/>
            <a:ext cx="9342675" cy="1145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noAutofit/>
          </a:bodyPr>
          <a:lstStyle>
            <a:lvl1pPr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sz="3200" b="1" dirty="0">
                <a:latin typeface="Merriweather" panose="00000500000000000000" pitchFamily="2" charset="0"/>
              </a:rPr>
              <a:t>Partager</a:t>
            </a:r>
            <a:r>
              <a:rPr lang="fr-FR" sz="3200" dirty="0">
                <a:latin typeface="Merriweather" panose="00000500000000000000" pitchFamily="2" charset="0"/>
              </a:rPr>
              <a:t> c’est aussi </a:t>
            </a:r>
            <a:r>
              <a:rPr lang="fr-FR" sz="3200" b="1" dirty="0">
                <a:latin typeface="Merriweather" panose="00000500000000000000" pitchFamily="2" charset="0"/>
              </a:rPr>
              <a:t>recevoir</a:t>
            </a:r>
            <a:r>
              <a:rPr lang="fr-FR" sz="3200" dirty="0">
                <a:latin typeface="Merriweather" panose="00000500000000000000" pitchFamily="2" charset="0"/>
              </a:rPr>
              <a:t>.</a:t>
            </a:r>
          </a:p>
        </p:txBody>
      </p:sp>
      <p:sp>
        <p:nvSpPr>
          <p:cNvPr id="8" name="Espace réservé du contenu 2">
            <a:extLst>
              <a:ext uri="{FF2B5EF4-FFF2-40B4-BE49-F238E27FC236}">
                <a16:creationId xmlns:a16="http://schemas.microsoft.com/office/drawing/2014/main" id="{A7214A67-71C9-4C2F-A2FC-39CA664A6667}"/>
              </a:ext>
            </a:extLst>
          </p:cNvPr>
          <p:cNvSpPr txBox="1">
            <a:spLocks/>
          </p:cNvSpPr>
          <p:nvPr/>
        </p:nvSpPr>
        <p:spPr bwMode="auto">
          <a:xfrm>
            <a:off x="2208367" y="8117075"/>
            <a:ext cx="9342675" cy="2876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noAutofit/>
          </a:bodyPr>
          <a:lstStyle>
            <a:lvl1pPr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1pPr>
            <a:lvl2pPr indent="2286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2pPr>
            <a:lvl3pPr indent="4572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3pPr>
            <a:lvl4pPr indent="6858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4pPr>
            <a:lvl5pPr indent="914400" algn="just" defTabSz="825500" rtl="0" eaLnBrk="0" fontAlgn="base" hangingPunct="0">
              <a:lnSpc>
                <a:spcPct val="180000"/>
              </a:lnSpc>
              <a:spcBef>
                <a:spcPct val="0"/>
              </a:spcBef>
              <a:spcAft>
                <a:spcPct val="0"/>
              </a:spcAft>
              <a:defRPr sz="2200" kern="1200">
                <a:solidFill>
                  <a:schemeClr val="bg2"/>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sz="3200" dirty="0">
                <a:latin typeface="Merriweather" panose="00000500000000000000" pitchFamily="2" charset="0"/>
              </a:rPr>
              <a:t>Aujourd’hui, les </a:t>
            </a:r>
            <a:r>
              <a:rPr lang="fr-FR" sz="3200" b="1" dirty="0">
                <a:latin typeface="Merriweather" panose="00000500000000000000" pitchFamily="2" charset="0"/>
              </a:rPr>
              <a:t>recruteurs</a:t>
            </a:r>
            <a:r>
              <a:rPr lang="fr-FR" sz="3200" dirty="0">
                <a:latin typeface="Merriweather" panose="00000500000000000000" pitchFamily="2" charset="0"/>
              </a:rPr>
              <a:t> utilisent les contributions </a:t>
            </a:r>
            <a:r>
              <a:rPr lang="fr-FR" sz="3200" i="1" dirty="0">
                <a:latin typeface="Merriweather" panose="00000500000000000000" pitchFamily="2" charset="0"/>
              </a:rPr>
              <a:t>Open-Source</a:t>
            </a:r>
            <a:r>
              <a:rPr lang="fr-FR" sz="3200" dirty="0">
                <a:latin typeface="Merriweather" panose="00000500000000000000" pitchFamily="2" charset="0"/>
              </a:rPr>
              <a:t> au même titre qu’un CV.</a:t>
            </a:r>
          </a:p>
        </p:txBody>
      </p:sp>
    </p:spTree>
    <p:extLst>
      <p:ext uri="{BB962C8B-B14F-4D97-AF65-F5344CB8AC3E}">
        <p14:creationId xmlns:p14="http://schemas.microsoft.com/office/powerpoint/2010/main" val="62565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OK Hand on Twitter Twemoji 12.0">
            <a:extLst>
              <a:ext uri="{FF2B5EF4-FFF2-40B4-BE49-F238E27FC236}">
                <a16:creationId xmlns:a16="http://schemas.microsoft.com/office/drawing/2014/main" id="{739260DC-8E2A-461B-BB8F-596C75E0D5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05902" y="4971902"/>
            <a:ext cx="3772195" cy="3772195"/>
          </a:xfrm>
          <a:prstGeom prst="rect">
            <a:avLst/>
          </a:prstGeom>
          <a:noFill/>
          <a:extLst>
            <a:ext uri="{909E8E84-426E-40DD-AFC4-6F175D3DCCD1}">
              <a14:hiddenFill xmlns:a14="http://schemas.microsoft.com/office/drawing/2010/main">
                <a:solidFill>
                  <a:srgbClr val="FFFFFF"/>
                </a:solidFill>
              </a14:hiddenFill>
            </a:ext>
          </a:extLst>
        </p:spPr>
      </p:pic>
      <p:sp>
        <p:nvSpPr>
          <p:cNvPr id="9" name="Titre 1">
            <a:extLst>
              <a:ext uri="{FF2B5EF4-FFF2-40B4-BE49-F238E27FC236}">
                <a16:creationId xmlns:a16="http://schemas.microsoft.com/office/drawing/2014/main" id="{3D6DAE46-36EC-480B-B926-BE71B8ABB2C7}"/>
              </a:ext>
            </a:extLst>
          </p:cNvPr>
          <p:cNvSpPr>
            <a:spLocks noGrp="1"/>
          </p:cNvSpPr>
          <p:nvPr>
            <p:ph type="title"/>
          </p:nvPr>
        </p:nvSpPr>
        <p:spPr>
          <a:xfrm>
            <a:off x="2182888" y="1715565"/>
            <a:ext cx="19504148" cy="2178050"/>
          </a:xfrm>
        </p:spPr>
        <p:txBody>
          <a:bodyPr/>
          <a:lstStyle/>
          <a:p>
            <a:r>
              <a:rPr lang="fr-FR" noProof="0" dirty="0">
                <a:latin typeface="Open Sans" panose="020B0606030504020204" pitchFamily="34" charset="0"/>
                <a:ea typeface="Open Sans" panose="020B0606030504020204" pitchFamily="34" charset="0"/>
                <a:cs typeface="Open Sans" panose="020B0606030504020204" pitchFamily="34" charset="0"/>
              </a:rPr>
              <a:t>Partager et recevoir</a:t>
            </a:r>
          </a:p>
        </p:txBody>
      </p:sp>
    </p:spTree>
    <p:extLst>
      <p:ext uri="{BB962C8B-B14F-4D97-AF65-F5344CB8AC3E}">
        <p14:creationId xmlns:p14="http://schemas.microsoft.com/office/powerpoint/2010/main" val="1588901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3D6DAE46-36EC-480B-B926-BE71B8ABB2C7}"/>
              </a:ext>
            </a:extLst>
          </p:cNvPr>
          <p:cNvSpPr>
            <a:spLocks noGrp="1"/>
          </p:cNvSpPr>
          <p:nvPr>
            <p:ph type="title"/>
          </p:nvPr>
        </p:nvSpPr>
        <p:spPr>
          <a:xfrm>
            <a:off x="2182888" y="1715565"/>
            <a:ext cx="19504148" cy="2178050"/>
          </a:xfrm>
        </p:spPr>
        <p:txBody>
          <a:bodyPr/>
          <a:lstStyle/>
          <a:p>
            <a:r>
              <a:rPr lang="fr-FR" noProof="0" dirty="0">
                <a:latin typeface="Open Sans" panose="020B0606030504020204" pitchFamily="34" charset="0"/>
                <a:ea typeface="Open Sans" panose="020B0606030504020204" pitchFamily="34" charset="0"/>
                <a:cs typeface="Open Sans" panose="020B0606030504020204" pitchFamily="34" charset="0"/>
              </a:rPr>
              <a:t>Partager et recevoir</a:t>
            </a:r>
          </a:p>
        </p:txBody>
      </p:sp>
      <p:pic>
        <p:nvPicPr>
          <p:cNvPr id="4" name="Picture 2" descr="Crossed Fingers on Twitter Twemoji 12.0">
            <a:extLst>
              <a:ext uri="{FF2B5EF4-FFF2-40B4-BE49-F238E27FC236}">
                <a16:creationId xmlns:a16="http://schemas.microsoft.com/office/drawing/2014/main" id="{FBDF2197-7BF8-4ABB-8852-F02ADD989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903" y="4971903"/>
            <a:ext cx="3772194" cy="377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E1F7CD-0D80-4785-B31E-43EACB39B3E0}"/>
              </a:ext>
            </a:extLst>
          </p:cNvPr>
          <p:cNvSpPr>
            <a:spLocks noGrp="1"/>
          </p:cNvSpPr>
          <p:nvPr>
            <p:ph type="title"/>
          </p:nvPr>
        </p:nvSpPr>
        <p:spPr>
          <a:xfrm>
            <a:off x="2182888" y="1715565"/>
            <a:ext cx="19504148" cy="2178050"/>
          </a:xfrm>
        </p:spPr>
        <p:txBody>
          <a:bodyPr/>
          <a:lstStyle/>
          <a:p>
            <a:r>
              <a:rPr lang="fr-FR" noProof="0" dirty="0">
                <a:latin typeface="Open Sans" panose="020B0606030504020204" pitchFamily="34" charset="0"/>
                <a:ea typeface="Open Sans" panose="020B0606030504020204" pitchFamily="34" charset="0"/>
                <a:cs typeface="Open Sans" panose="020B0606030504020204" pitchFamily="34" charset="0"/>
              </a:rPr>
              <a:t>Partager et recevoir</a:t>
            </a:r>
          </a:p>
        </p:txBody>
      </p:sp>
      <p:sp>
        <p:nvSpPr>
          <p:cNvPr id="3" name="Espace réservé du contenu 2">
            <a:extLst>
              <a:ext uri="{FF2B5EF4-FFF2-40B4-BE49-F238E27FC236}">
                <a16:creationId xmlns:a16="http://schemas.microsoft.com/office/drawing/2014/main" id="{44DF0E39-C819-4718-8F79-BC8D2722E5B7}"/>
              </a:ext>
            </a:extLst>
          </p:cNvPr>
          <p:cNvSpPr>
            <a:spLocks noGrp="1"/>
          </p:cNvSpPr>
          <p:nvPr>
            <p:ph idx="1"/>
          </p:nvPr>
        </p:nvSpPr>
        <p:spPr>
          <a:xfrm>
            <a:off x="2201253" y="3645460"/>
            <a:ext cx="11142875" cy="8109084"/>
          </a:xfrm>
        </p:spPr>
        <p:txBody>
          <a:bodyPr>
            <a:noAutofit/>
          </a:bodyPr>
          <a:lstStyle/>
          <a:p>
            <a:pPr marL="457200" indent="-457200">
              <a:buFont typeface="Arial" panose="020B0604020202020204" pitchFamily="34" charset="0"/>
              <a:buChar char="•"/>
            </a:pPr>
            <a:r>
              <a:rPr lang="fr-FR" sz="3200" noProof="0" dirty="0">
                <a:solidFill>
                  <a:srgbClr val="FF0000"/>
                </a:solidFill>
                <a:latin typeface="Merriweather" panose="00000500000000000000" pitchFamily="2" charset="0"/>
              </a:rPr>
              <a:t>Nous ne sommes </a:t>
            </a:r>
            <a:r>
              <a:rPr lang="fr-FR" sz="3200" b="1" noProof="0" dirty="0">
                <a:solidFill>
                  <a:srgbClr val="FF0000"/>
                </a:solidFill>
                <a:latin typeface="Merriweather" panose="00000500000000000000" pitchFamily="2" charset="0"/>
              </a:rPr>
              <a:t>pas parfaits </a:t>
            </a:r>
            <a:r>
              <a:rPr lang="fr-FR" sz="3200" noProof="0" dirty="0">
                <a:solidFill>
                  <a:srgbClr val="FF0000"/>
                </a:solidFill>
                <a:latin typeface="Merriweather" panose="00000500000000000000" pitchFamily="2" charset="0"/>
              </a:rPr>
              <a:t>;</a:t>
            </a:r>
            <a:endParaRPr lang="fr-FR" sz="3200" noProof="0" dirty="0">
              <a:latin typeface="Merriweather" panose="00000500000000000000" pitchFamily="2" charset="0"/>
            </a:endParaRPr>
          </a:p>
          <a:p>
            <a:pPr marL="457200" indent="-457200">
              <a:buFont typeface="Arial" panose="020B0604020202020204" pitchFamily="34" charset="0"/>
              <a:buChar char="•"/>
            </a:pPr>
            <a:r>
              <a:rPr lang="fr-FR" sz="3200" noProof="0" dirty="0">
                <a:latin typeface="Merriweather" panose="00000500000000000000" pitchFamily="2" charset="0"/>
              </a:rPr>
              <a:t>Notre travail peut </a:t>
            </a:r>
            <a:r>
              <a:rPr lang="fr-FR" sz="3200" b="1" noProof="0" dirty="0">
                <a:latin typeface="Merriweather" panose="00000500000000000000" pitchFamily="2" charset="0"/>
              </a:rPr>
              <a:t>intéresser</a:t>
            </a:r>
            <a:r>
              <a:rPr lang="fr-FR" sz="3200" noProof="0" dirty="0">
                <a:latin typeface="Merriweather" panose="00000500000000000000" pitchFamily="2" charset="0"/>
              </a:rPr>
              <a:t>.</a:t>
            </a:r>
          </a:p>
          <a:p>
            <a:endParaRPr lang="fr-FR" sz="3200" noProof="0" dirty="0">
              <a:latin typeface="Merriweather" panose="00000500000000000000" pitchFamily="2" charset="0"/>
            </a:endParaRPr>
          </a:p>
          <a:p>
            <a:r>
              <a:rPr lang="fr-FR" sz="3200" noProof="0" dirty="0">
                <a:latin typeface="Merriweather" panose="00000500000000000000" pitchFamily="2" charset="0"/>
              </a:rPr>
              <a:t>Une autre personne pourrait être tout aussi </a:t>
            </a:r>
            <a:r>
              <a:rPr lang="fr-FR" sz="3200" b="1" noProof="0" dirty="0">
                <a:latin typeface="Merriweather" panose="00000500000000000000" pitchFamily="2" charset="0"/>
              </a:rPr>
              <a:t>passionnée</a:t>
            </a:r>
            <a:r>
              <a:rPr lang="fr-FR" sz="3200" noProof="0" dirty="0">
                <a:latin typeface="Merriweather" panose="00000500000000000000" pitchFamily="2" charset="0"/>
              </a:rPr>
              <a:t> que vous sur votre projet. </a:t>
            </a:r>
            <a:r>
              <a:rPr lang="fr-FR" sz="3200" i="1" noProof="0" dirty="0">
                <a:latin typeface="Merriweather" panose="00000500000000000000" pitchFamily="2" charset="0"/>
              </a:rPr>
              <a:t>Pourquoi ne pas en profiter ?</a:t>
            </a:r>
          </a:p>
          <a:p>
            <a:pPr marL="457200" indent="-457200">
              <a:buFont typeface="Arial" panose="020B0604020202020204" pitchFamily="34" charset="0"/>
              <a:buChar char="•"/>
            </a:pPr>
            <a:r>
              <a:rPr lang="fr-FR" sz="3200" noProof="0" dirty="0">
                <a:latin typeface="Merriweather" panose="00000500000000000000" pitchFamily="2" charset="0"/>
              </a:rPr>
              <a:t>Un regard </a:t>
            </a:r>
            <a:r>
              <a:rPr lang="fr-FR" sz="3200" b="1" noProof="0" dirty="0">
                <a:latin typeface="Merriweather" panose="00000500000000000000" pitchFamily="2" charset="0"/>
              </a:rPr>
              <a:t>neuf</a:t>
            </a:r>
            <a:r>
              <a:rPr lang="fr-FR" sz="3200" noProof="0" dirty="0">
                <a:latin typeface="Merriweather" panose="00000500000000000000" pitchFamily="2" charset="0"/>
              </a:rPr>
              <a:t> ;</a:t>
            </a:r>
          </a:p>
          <a:p>
            <a:pPr marL="457200" indent="-457200">
              <a:buFont typeface="Arial" panose="020B0604020202020204" pitchFamily="34" charset="0"/>
              <a:buChar char="•"/>
            </a:pPr>
            <a:r>
              <a:rPr lang="fr-FR" sz="3200" noProof="0" dirty="0">
                <a:latin typeface="Merriweather" panose="00000500000000000000" pitchFamily="2" charset="0"/>
              </a:rPr>
              <a:t>De nouvelles </a:t>
            </a:r>
            <a:r>
              <a:rPr lang="fr-FR" sz="3200" b="1" noProof="0" dirty="0">
                <a:latin typeface="Merriweather" panose="00000500000000000000" pitchFamily="2" charset="0"/>
              </a:rPr>
              <a:t>compétences</a:t>
            </a:r>
            <a:r>
              <a:rPr lang="fr-FR" sz="3200" noProof="0" dirty="0">
                <a:latin typeface="Merriweather" panose="00000500000000000000" pitchFamily="2" charset="0"/>
              </a:rPr>
              <a:t> ;</a:t>
            </a:r>
          </a:p>
          <a:p>
            <a:pPr marL="457200" indent="-457200">
              <a:buFont typeface="Arial" panose="020B0604020202020204" pitchFamily="34" charset="0"/>
              <a:buChar char="•"/>
            </a:pPr>
            <a:r>
              <a:rPr lang="fr-FR" sz="3200" noProof="0" dirty="0">
                <a:latin typeface="Merriweather" panose="00000500000000000000" pitchFamily="2" charset="0"/>
              </a:rPr>
              <a:t>De l’</a:t>
            </a:r>
            <a:r>
              <a:rPr lang="fr-FR" sz="3200" b="1" noProof="0" dirty="0">
                <a:latin typeface="Merriweather" panose="00000500000000000000" pitchFamily="2" charset="0"/>
              </a:rPr>
              <a:t>aide</a:t>
            </a:r>
            <a:r>
              <a:rPr lang="fr-FR" sz="3200" noProof="0" dirty="0">
                <a:latin typeface="Merriweather" panose="00000500000000000000" pitchFamily="2" charset="0"/>
              </a:rPr>
              <a:t> et du </a:t>
            </a:r>
            <a:r>
              <a:rPr lang="fr-FR" sz="3200" b="1" noProof="0" dirty="0">
                <a:latin typeface="Merriweather" panose="00000500000000000000" pitchFamily="2" charset="0"/>
              </a:rPr>
              <a:t>support</a:t>
            </a:r>
            <a:r>
              <a:rPr lang="fr-FR" sz="3200" noProof="0" dirty="0">
                <a:latin typeface="Merriweather" panose="00000500000000000000" pitchFamily="2" charset="0"/>
              </a:rPr>
              <a:t>.</a:t>
            </a:r>
          </a:p>
        </p:txBody>
      </p:sp>
      <p:sp>
        <p:nvSpPr>
          <p:cNvPr id="4" name="Espace réservé du numéro de diapositive 3">
            <a:extLst>
              <a:ext uri="{FF2B5EF4-FFF2-40B4-BE49-F238E27FC236}">
                <a16:creationId xmlns:a16="http://schemas.microsoft.com/office/drawing/2014/main" id="{FA883F7F-FC5B-4A95-9A14-963993D01115}"/>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67437F-5B4D-4663-97D5-FEB68C8D986C}" type="slidenum">
              <a:rPr lang="fr-FR" smtClean="0"/>
              <a:pPr/>
              <a:t>6</a:t>
            </a:fld>
            <a:endParaRPr lang="fr-FR" dirty="0"/>
          </a:p>
        </p:txBody>
      </p:sp>
      <p:pic>
        <p:nvPicPr>
          <p:cNvPr id="7" name="Graphique 6">
            <a:extLst>
              <a:ext uri="{FF2B5EF4-FFF2-40B4-BE49-F238E27FC236}">
                <a16:creationId xmlns:a16="http://schemas.microsoft.com/office/drawing/2014/main" id="{D6B34AE3-A007-4869-84AF-0B6B3AAFE2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419160" y="3739452"/>
            <a:ext cx="8214000" cy="6237096"/>
          </a:xfrm>
          <a:prstGeom prst="rect">
            <a:avLst/>
          </a:prstGeom>
        </p:spPr>
      </p:pic>
    </p:spTree>
    <p:extLst>
      <p:ext uri="{BB962C8B-B14F-4D97-AF65-F5344CB8AC3E}">
        <p14:creationId xmlns:p14="http://schemas.microsoft.com/office/powerpoint/2010/main" val="86611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A23D0A68-158F-4804-ADEA-D00CFFE16A46}"/>
              </a:ext>
            </a:extLst>
          </p:cNvPr>
          <p:cNvPicPr>
            <a:picLocks noChangeAspect="1"/>
          </p:cNvPicPr>
          <p:nvPr/>
        </p:nvPicPr>
        <p:blipFill>
          <a:blip r:embed="rId2"/>
          <a:stretch>
            <a:fillRect/>
          </a:stretch>
        </p:blipFill>
        <p:spPr>
          <a:xfrm>
            <a:off x="5156512" y="1710081"/>
            <a:ext cx="14070976" cy="10295837"/>
          </a:xfrm>
          <a:prstGeom prst="rect">
            <a:avLst/>
          </a:prstGeom>
        </p:spPr>
      </p:pic>
    </p:spTree>
    <p:extLst>
      <p:ext uri="{BB962C8B-B14F-4D97-AF65-F5344CB8AC3E}">
        <p14:creationId xmlns:p14="http://schemas.microsoft.com/office/powerpoint/2010/main" val="126787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3">
            <a:extLst>
              <a:ext uri="{FF2B5EF4-FFF2-40B4-BE49-F238E27FC236}">
                <a16:creationId xmlns:a16="http://schemas.microsoft.com/office/drawing/2014/main" id="{65597C44-8D9E-4849-9ED2-2E27601EE45A}"/>
              </a:ext>
            </a:extLst>
          </p:cNvPr>
          <p:cNvSpPr txBox="1">
            <a:spLocks/>
          </p:cNvSpPr>
          <p:nvPr/>
        </p:nvSpPr>
        <p:spPr bwMode="auto">
          <a:xfrm>
            <a:off x="3335016" y="6222469"/>
            <a:ext cx="734823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4400" b="1" dirty="0">
                <a:solidFill>
                  <a:srgbClr val="000000"/>
                </a:solidFill>
                <a:latin typeface="Montserrat Semi" charset="0"/>
                <a:ea typeface="Montserrat Semi" charset="0"/>
                <a:cs typeface="Montserrat Semi" charset="0"/>
                <a:sym typeface="Poppins Medium" charset="0"/>
              </a:rPr>
              <a:t>+31 millions de </a:t>
            </a:r>
            <a:r>
              <a:rPr lang="fr-FR" altLang="x-none" sz="4400" b="1" dirty="0">
                <a:solidFill>
                  <a:srgbClr val="000000"/>
                </a:solidFill>
                <a:latin typeface="Montserrat Semi" charset="0"/>
                <a:ea typeface="Montserrat Semi" charset="0"/>
                <a:cs typeface="Montserrat Semi" charset="0"/>
                <a:sym typeface="Poppins Medium" charset="0"/>
              </a:rPr>
              <a:t>développeurs</a:t>
            </a:r>
          </a:p>
        </p:txBody>
      </p:sp>
      <p:sp>
        <p:nvSpPr>
          <p:cNvPr id="16" name="Text Box 3">
            <a:extLst>
              <a:ext uri="{FF2B5EF4-FFF2-40B4-BE49-F238E27FC236}">
                <a16:creationId xmlns:a16="http://schemas.microsoft.com/office/drawing/2014/main" id="{458480D1-DA61-4997-8D9E-724DBE350946}"/>
              </a:ext>
            </a:extLst>
          </p:cNvPr>
          <p:cNvSpPr txBox="1">
            <a:spLocks/>
          </p:cNvSpPr>
          <p:nvPr/>
        </p:nvSpPr>
        <p:spPr bwMode="auto">
          <a:xfrm>
            <a:off x="3335016" y="7513161"/>
            <a:ext cx="734823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en-US" altLang="x-none" sz="4400" b="1" dirty="0">
                <a:solidFill>
                  <a:srgbClr val="000000"/>
                </a:solidFill>
                <a:latin typeface="Montserrat Semi" charset="0"/>
                <a:ea typeface="Montserrat Semi" charset="0"/>
                <a:cs typeface="Montserrat Semi" charset="0"/>
                <a:sym typeface="Poppins Medium" charset="0"/>
              </a:rPr>
              <a:t>+96 millions de </a:t>
            </a:r>
            <a:r>
              <a:rPr lang="fr-FR" altLang="x-none" sz="4400" b="1" dirty="0">
                <a:solidFill>
                  <a:srgbClr val="000000"/>
                </a:solidFill>
                <a:latin typeface="Montserrat Semi" charset="0"/>
                <a:ea typeface="Montserrat Semi" charset="0"/>
                <a:cs typeface="Montserrat Semi" charset="0"/>
                <a:sym typeface="Poppins Medium" charset="0"/>
              </a:rPr>
              <a:t>dépôts</a:t>
            </a:r>
          </a:p>
        </p:txBody>
      </p:sp>
      <p:sp>
        <p:nvSpPr>
          <p:cNvPr id="19" name="Text Box 3">
            <a:extLst>
              <a:ext uri="{FF2B5EF4-FFF2-40B4-BE49-F238E27FC236}">
                <a16:creationId xmlns:a16="http://schemas.microsoft.com/office/drawing/2014/main" id="{678CCC03-3812-444B-9D81-1DB1A3D52940}"/>
              </a:ext>
            </a:extLst>
          </p:cNvPr>
          <p:cNvSpPr txBox="1">
            <a:spLocks/>
          </p:cNvSpPr>
          <p:nvPr/>
        </p:nvSpPr>
        <p:spPr bwMode="auto">
          <a:xfrm>
            <a:off x="3335016" y="8803853"/>
            <a:ext cx="734823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20000"/>
              </a:lnSpc>
              <a:defRPr/>
            </a:pPr>
            <a:r>
              <a:rPr lang="fr-FR" altLang="x-none" sz="4400" b="1" dirty="0">
                <a:solidFill>
                  <a:srgbClr val="000000"/>
                </a:solidFill>
                <a:latin typeface="Montserrat Semi" charset="0"/>
                <a:ea typeface="Montserrat Semi" charset="0"/>
                <a:cs typeface="Montserrat Semi" charset="0"/>
                <a:sym typeface="Poppins Medium" charset="0"/>
              </a:rPr>
              <a:t>+200 millions de </a:t>
            </a:r>
            <a:r>
              <a:rPr lang="fr-FR" altLang="x-none" sz="4400" b="1" i="1" dirty="0">
                <a:solidFill>
                  <a:srgbClr val="000000"/>
                </a:solidFill>
                <a:latin typeface="Montserrat Semi" charset="0"/>
                <a:ea typeface="Montserrat Semi" charset="0"/>
                <a:cs typeface="Montserrat Semi" charset="0"/>
                <a:sym typeface="Poppins Medium" charset="0"/>
              </a:rPr>
              <a:t>pull </a:t>
            </a:r>
            <a:r>
              <a:rPr lang="fr-FR" altLang="x-none" sz="4400" b="1" i="1" dirty="0" err="1">
                <a:solidFill>
                  <a:srgbClr val="000000"/>
                </a:solidFill>
                <a:latin typeface="Montserrat Semi" charset="0"/>
                <a:ea typeface="Montserrat Semi" charset="0"/>
                <a:cs typeface="Montserrat Semi" charset="0"/>
                <a:sym typeface="Poppins Medium" charset="0"/>
              </a:rPr>
              <a:t>requests</a:t>
            </a:r>
            <a:endParaRPr lang="fr-FR" altLang="x-none" sz="4400" b="1" i="1" dirty="0">
              <a:solidFill>
                <a:srgbClr val="000000"/>
              </a:solidFill>
              <a:latin typeface="Montserrat Semi" charset="0"/>
              <a:ea typeface="Montserrat Semi" charset="0"/>
              <a:cs typeface="Montserrat Semi" charset="0"/>
              <a:sym typeface="Poppins Medium" charset="0"/>
            </a:endParaRPr>
          </a:p>
        </p:txBody>
      </p:sp>
      <p:sp>
        <p:nvSpPr>
          <p:cNvPr id="21" name="Shape">
            <a:extLst>
              <a:ext uri="{FF2B5EF4-FFF2-40B4-BE49-F238E27FC236}">
                <a16:creationId xmlns:a16="http://schemas.microsoft.com/office/drawing/2014/main" id="{1B5CE579-92FD-426D-AF2D-FA3B2BB01F6C}"/>
              </a:ext>
            </a:extLst>
          </p:cNvPr>
          <p:cNvSpPr/>
          <p:nvPr/>
        </p:nvSpPr>
        <p:spPr>
          <a:xfrm>
            <a:off x="2251474" y="6199858"/>
            <a:ext cx="778267" cy="846933"/>
          </a:xfrm>
          <a:custGeom>
            <a:avLst/>
            <a:gdLst/>
            <a:ahLst/>
            <a:cxnLst>
              <a:cxn ang="0">
                <a:pos x="wd2" y="hd2"/>
              </a:cxn>
              <a:cxn ang="5400000">
                <a:pos x="wd2" y="hd2"/>
              </a:cxn>
              <a:cxn ang="10800000">
                <a:pos x="wd2" y="hd2"/>
              </a:cxn>
              <a:cxn ang="16200000">
                <a:pos x="wd2" y="hd2"/>
              </a:cxn>
            </a:cxnLst>
            <a:rect l="0" t="0" r="r" b="b"/>
            <a:pathLst>
              <a:path w="21384" h="21585" extrusionOk="0">
                <a:moveTo>
                  <a:pt x="10716" y="1"/>
                </a:moveTo>
                <a:cubicBezTo>
                  <a:pt x="9147" y="-15"/>
                  <a:pt x="7629" y="516"/>
                  <a:pt x="6463" y="1490"/>
                </a:cubicBezTo>
                <a:cubicBezTo>
                  <a:pt x="5663" y="2158"/>
                  <a:pt x="5072" y="3013"/>
                  <a:pt x="4750" y="3966"/>
                </a:cubicBezTo>
                <a:cubicBezTo>
                  <a:pt x="4032" y="6089"/>
                  <a:pt x="4608" y="8255"/>
                  <a:pt x="5555" y="10144"/>
                </a:cubicBezTo>
                <a:cubicBezTo>
                  <a:pt x="6012" y="11054"/>
                  <a:pt x="6568" y="11931"/>
                  <a:pt x="7292" y="12701"/>
                </a:cubicBezTo>
                <a:cubicBezTo>
                  <a:pt x="7356" y="12769"/>
                  <a:pt x="7423" y="12835"/>
                  <a:pt x="7489" y="12901"/>
                </a:cubicBezTo>
                <a:cubicBezTo>
                  <a:pt x="5629" y="13155"/>
                  <a:pt x="3903" y="13959"/>
                  <a:pt x="2572" y="15197"/>
                </a:cubicBezTo>
                <a:cubicBezTo>
                  <a:pt x="760" y="16882"/>
                  <a:pt x="-111" y="19200"/>
                  <a:pt x="12" y="21585"/>
                </a:cubicBezTo>
                <a:lnTo>
                  <a:pt x="21370" y="21585"/>
                </a:lnTo>
                <a:cubicBezTo>
                  <a:pt x="21489" y="19678"/>
                  <a:pt x="20896" y="17792"/>
                  <a:pt x="19691" y="16244"/>
                </a:cubicBezTo>
                <a:cubicBezTo>
                  <a:pt x="18298" y="14455"/>
                  <a:pt x="16202" y="13253"/>
                  <a:pt x="13861" y="12891"/>
                </a:cubicBezTo>
                <a:cubicBezTo>
                  <a:pt x="14266" y="12500"/>
                  <a:pt x="14638" y="12069"/>
                  <a:pt x="14960" y="11613"/>
                </a:cubicBezTo>
                <a:cubicBezTo>
                  <a:pt x="15763" y="10477"/>
                  <a:pt x="16298" y="9192"/>
                  <a:pt x="16640" y="7851"/>
                </a:cubicBezTo>
                <a:cubicBezTo>
                  <a:pt x="16940" y="6671"/>
                  <a:pt x="17084" y="5453"/>
                  <a:pt x="16771" y="4293"/>
                </a:cubicBezTo>
                <a:cubicBezTo>
                  <a:pt x="16477" y="3205"/>
                  <a:pt x="15801" y="2236"/>
                  <a:pt x="14878" y="1490"/>
                </a:cubicBezTo>
                <a:cubicBezTo>
                  <a:pt x="13722" y="554"/>
                  <a:pt x="12250" y="16"/>
                  <a:pt x="10716" y="1"/>
                </a:cubicBezTo>
                <a:close/>
                <a:moveTo>
                  <a:pt x="10691" y="884"/>
                </a:moveTo>
                <a:cubicBezTo>
                  <a:pt x="11872" y="890"/>
                  <a:pt x="13016" y="1264"/>
                  <a:pt x="13948" y="1938"/>
                </a:cubicBezTo>
                <a:cubicBezTo>
                  <a:pt x="14846" y="2586"/>
                  <a:pt x="15494" y="3474"/>
                  <a:pt x="15794" y="4473"/>
                </a:cubicBezTo>
                <a:cubicBezTo>
                  <a:pt x="16126" y="5573"/>
                  <a:pt x="16020" y="6741"/>
                  <a:pt x="15718" y="7869"/>
                </a:cubicBezTo>
                <a:cubicBezTo>
                  <a:pt x="15423" y="8965"/>
                  <a:pt x="14924" y="10025"/>
                  <a:pt x="14294" y="10950"/>
                </a:cubicBezTo>
                <a:cubicBezTo>
                  <a:pt x="13968" y="11429"/>
                  <a:pt x="13599" y="11878"/>
                  <a:pt x="13185" y="12278"/>
                </a:cubicBezTo>
                <a:cubicBezTo>
                  <a:pt x="12788" y="12661"/>
                  <a:pt x="12346" y="13002"/>
                  <a:pt x="11803" y="13237"/>
                </a:cubicBezTo>
                <a:cubicBezTo>
                  <a:pt x="11448" y="13391"/>
                  <a:pt x="11065" y="13485"/>
                  <a:pt x="10676" y="13481"/>
                </a:cubicBezTo>
                <a:cubicBezTo>
                  <a:pt x="10304" y="13476"/>
                  <a:pt x="9941" y="13381"/>
                  <a:pt x="9599" y="13237"/>
                </a:cubicBezTo>
                <a:cubicBezTo>
                  <a:pt x="8547" y="12793"/>
                  <a:pt x="7801" y="11949"/>
                  <a:pt x="7200" y="11057"/>
                </a:cubicBezTo>
                <a:cubicBezTo>
                  <a:pt x="6575" y="10130"/>
                  <a:pt x="6078" y="9121"/>
                  <a:pt x="5741" y="8051"/>
                </a:cubicBezTo>
                <a:cubicBezTo>
                  <a:pt x="5378" y="6893"/>
                  <a:pt x="5217" y="5688"/>
                  <a:pt x="5529" y="4549"/>
                </a:cubicBezTo>
                <a:cubicBezTo>
                  <a:pt x="5810" y="3523"/>
                  <a:pt x="6461" y="2605"/>
                  <a:pt x="7382" y="1938"/>
                </a:cubicBezTo>
                <a:cubicBezTo>
                  <a:pt x="8327" y="1252"/>
                  <a:pt x="9491" y="878"/>
                  <a:pt x="10691" y="884"/>
                </a:cubicBezTo>
                <a:close/>
                <a:moveTo>
                  <a:pt x="8418" y="13662"/>
                </a:moveTo>
                <a:cubicBezTo>
                  <a:pt x="8850" y="13944"/>
                  <a:pt x="9330" y="14162"/>
                  <a:pt x="9864" y="14267"/>
                </a:cubicBezTo>
                <a:cubicBezTo>
                  <a:pt x="10167" y="14327"/>
                  <a:pt x="10477" y="14346"/>
                  <a:pt x="10787" y="14339"/>
                </a:cubicBezTo>
                <a:cubicBezTo>
                  <a:pt x="11106" y="14332"/>
                  <a:pt x="11425" y="14298"/>
                  <a:pt x="11732" y="14217"/>
                </a:cubicBezTo>
                <a:cubicBezTo>
                  <a:pt x="12174" y="14102"/>
                  <a:pt x="12567" y="13906"/>
                  <a:pt x="12927" y="13664"/>
                </a:cubicBezTo>
                <a:cubicBezTo>
                  <a:pt x="13911" y="13761"/>
                  <a:pt x="14863" y="14001"/>
                  <a:pt x="15748" y="14372"/>
                </a:cubicBezTo>
                <a:cubicBezTo>
                  <a:pt x="16748" y="14790"/>
                  <a:pt x="17671" y="15374"/>
                  <a:pt x="18418" y="16147"/>
                </a:cubicBezTo>
                <a:cubicBezTo>
                  <a:pt x="19022" y="16771"/>
                  <a:pt x="19484" y="17493"/>
                  <a:pt x="19806" y="18263"/>
                </a:cubicBezTo>
                <a:cubicBezTo>
                  <a:pt x="20130" y="19038"/>
                  <a:pt x="20315" y="19865"/>
                  <a:pt x="20344" y="20710"/>
                </a:cubicBezTo>
                <a:lnTo>
                  <a:pt x="1018" y="20710"/>
                </a:lnTo>
                <a:cubicBezTo>
                  <a:pt x="1033" y="18992"/>
                  <a:pt x="1739" y="17342"/>
                  <a:pt x="2996" y="16080"/>
                </a:cubicBezTo>
                <a:cubicBezTo>
                  <a:pt x="3755" y="15319"/>
                  <a:pt x="4677" y="14734"/>
                  <a:pt x="5679" y="14324"/>
                </a:cubicBezTo>
                <a:cubicBezTo>
                  <a:pt x="6541" y="13970"/>
                  <a:pt x="7465" y="13745"/>
                  <a:pt x="8418" y="13662"/>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2" name="Shape">
            <a:extLst>
              <a:ext uri="{FF2B5EF4-FFF2-40B4-BE49-F238E27FC236}">
                <a16:creationId xmlns:a16="http://schemas.microsoft.com/office/drawing/2014/main" id="{F7112183-FDBD-4087-AA41-C57FA1DB9EAF}"/>
              </a:ext>
            </a:extLst>
          </p:cNvPr>
          <p:cNvSpPr/>
          <p:nvPr/>
        </p:nvSpPr>
        <p:spPr>
          <a:xfrm>
            <a:off x="2251474" y="8932892"/>
            <a:ext cx="776976" cy="7786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0360"/>
                </a:lnTo>
                <a:lnTo>
                  <a:pt x="20713" y="10360"/>
                </a:lnTo>
                <a:lnTo>
                  <a:pt x="20713" y="20713"/>
                </a:lnTo>
                <a:lnTo>
                  <a:pt x="887" y="20713"/>
                </a:lnTo>
                <a:lnTo>
                  <a:pt x="887" y="887"/>
                </a:lnTo>
                <a:lnTo>
                  <a:pt x="11262" y="887"/>
                </a:lnTo>
                <a:lnTo>
                  <a:pt x="11262" y="0"/>
                </a:lnTo>
                <a:lnTo>
                  <a:pt x="0" y="0"/>
                </a:lnTo>
                <a:close/>
                <a:moveTo>
                  <a:pt x="16302" y="930"/>
                </a:moveTo>
                <a:lnTo>
                  <a:pt x="6336" y="10875"/>
                </a:lnTo>
                <a:lnTo>
                  <a:pt x="6327" y="15367"/>
                </a:lnTo>
                <a:lnTo>
                  <a:pt x="10810" y="15339"/>
                </a:lnTo>
                <a:lnTo>
                  <a:pt x="20777" y="5394"/>
                </a:lnTo>
                <a:lnTo>
                  <a:pt x="16302" y="930"/>
                </a:lnTo>
                <a:close/>
                <a:moveTo>
                  <a:pt x="16270" y="2183"/>
                </a:moveTo>
                <a:lnTo>
                  <a:pt x="19502" y="5408"/>
                </a:lnTo>
                <a:lnTo>
                  <a:pt x="18194" y="6715"/>
                </a:lnTo>
                <a:lnTo>
                  <a:pt x="14962" y="3490"/>
                </a:lnTo>
                <a:lnTo>
                  <a:pt x="16270" y="2183"/>
                </a:lnTo>
                <a:close/>
                <a:moveTo>
                  <a:pt x="14364" y="4088"/>
                </a:moveTo>
                <a:lnTo>
                  <a:pt x="17596" y="7313"/>
                </a:lnTo>
                <a:lnTo>
                  <a:pt x="10459" y="14449"/>
                </a:lnTo>
                <a:lnTo>
                  <a:pt x="7221" y="14469"/>
                </a:lnTo>
                <a:lnTo>
                  <a:pt x="7227" y="11223"/>
                </a:lnTo>
                <a:lnTo>
                  <a:pt x="14364" y="4088"/>
                </a:ln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3" name="Shape">
            <a:extLst>
              <a:ext uri="{FF2B5EF4-FFF2-40B4-BE49-F238E27FC236}">
                <a16:creationId xmlns:a16="http://schemas.microsoft.com/office/drawing/2014/main" id="{0A71FD98-E1DB-4812-A90A-6CB40EDE22C0}"/>
              </a:ext>
            </a:extLst>
          </p:cNvPr>
          <p:cNvSpPr/>
          <p:nvPr/>
        </p:nvSpPr>
        <p:spPr>
          <a:xfrm>
            <a:off x="2251474" y="7627050"/>
            <a:ext cx="778267" cy="7786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877" y="878"/>
                </a:moveTo>
                <a:lnTo>
                  <a:pt x="20722" y="878"/>
                </a:lnTo>
                <a:lnTo>
                  <a:pt x="20722" y="5446"/>
                </a:lnTo>
                <a:lnTo>
                  <a:pt x="877" y="5446"/>
                </a:lnTo>
                <a:lnTo>
                  <a:pt x="877" y="878"/>
                </a:lnTo>
                <a:close/>
                <a:moveTo>
                  <a:pt x="3171" y="2277"/>
                </a:moveTo>
                <a:lnTo>
                  <a:pt x="3171" y="4061"/>
                </a:lnTo>
                <a:lnTo>
                  <a:pt x="4956" y="4061"/>
                </a:lnTo>
                <a:lnTo>
                  <a:pt x="4956" y="2277"/>
                </a:lnTo>
                <a:lnTo>
                  <a:pt x="3171" y="2277"/>
                </a:lnTo>
                <a:close/>
                <a:moveTo>
                  <a:pt x="6325" y="2277"/>
                </a:moveTo>
                <a:lnTo>
                  <a:pt x="6325" y="4061"/>
                </a:lnTo>
                <a:lnTo>
                  <a:pt x="8110" y="4061"/>
                </a:lnTo>
                <a:lnTo>
                  <a:pt x="8110" y="2277"/>
                </a:lnTo>
                <a:lnTo>
                  <a:pt x="6325" y="2277"/>
                </a:lnTo>
                <a:close/>
                <a:moveTo>
                  <a:pt x="9479" y="2277"/>
                </a:moveTo>
                <a:lnTo>
                  <a:pt x="9479" y="4061"/>
                </a:lnTo>
                <a:lnTo>
                  <a:pt x="11263" y="4061"/>
                </a:lnTo>
                <a:lnTo>
                  <a:pt x="11263" y="2277"/>
                </a:lnTo>
                <a:lnTo>
                  <a:pt x="9479" y="2277"/>
                </a:lnTo>
                <a:close/>
                <a:moveTo>
                  <a:pt x="877" y="6318"/>
                </a:moveTo>
                <a:lnTo>
                  <a:pt x="20722" y="6318"/>
                </a:lnTo>
                <a:lnTo>
                  <a:pt x="20722" y="20722"/>
                </a:lnTo>
                <a:lnTo>
                  <a:pt x="877" y="20722"/>
                </a:lnTo>
                <a:lnTo>
                  <a:pt x="877" y="6318"/>
                </a:ln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5" name="Titre 1">
            <a:extLst>
              <a:ext uri="{FF2B5EF4-FFF2-40B4-BE49-F238E27FC236}">
                <a16:creationId xmlns:a16="http://schemas.microsoft.com/office/drawing/2014/main" id="{51036298-265F-4E67-BA01-BBA152986C4D}"/>
              </a:ext>
            </a:extLst>
          </p:cNvPr>
          <p:cNvSpPr txBox="1">
            <a:spLocks/>
          </p:cNvSpPr>
          <p:nvPr/>
        </p:nvSpPr>
        <p:spPr>
          <a:xfrm>
            <a:off x="2182888" y="1715564"/>
            <a:ext cx="19874208" cy="3256337"/>
          </a:xfrm>
          <a:prstGeom prst="rect">
            <a:avLst/>
          </a:prstGeom>
        </p:spPr>
        <p:txBody>
          <a:bodyPr/>
          <a:lstStyle>
            <a:lvl1pPr algn="l" defTabSz="825500" rtl="0" eaLnBrk="0" fontAlgn="base" hangingPunct="0">
              <a:spcBef>
                <a:spcPct val="0"/>
              </a:spcBef>
              <a:spcAft>
                <a:spcPct val="0"/>
              </a:spcAft>
              <a:defRPr sz="10000" b="1" i="0" kern="1200">
                <a:solidFill>
                  <a:schemeClr val="bg1"/>
                </a:solidFill>
                <a:latin typeface="Montserrat Semi" charset="0"/>
                <a:ea typeface="Montserrat Semi" charset="0"/>
                <a:cs typeface="Montserrat Semi" charset="0"/>
                <a:sym typeface="Poppins Medium" charset="0"/>
              </a:defRPr>
            </a:lvl1pPr>
            <a:lvl2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2pPr>
            <a:lvl3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3pPr>
            <a:lvl4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4pPr>
            <a:lvl5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5pPr>
            <a:lvl6pPr marL="4572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6pPr>
            <a:lvl7pPr marL="9144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7pPr>
            <a:lvl8pPr marL="13716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8pPr>
            <a:lvl9pPr marL="18288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9pPr>
          </a:lstStyle>
          <a:p>
            <a:r>
              <a:rPr lang="fr-FR">
                <a:latin typeface="Open Sans" panose="020B0606030504020204" pitchFamily="34" charset="0"/>
                <a:ea typeface="Open Sans" panose="020B0606030504020204" pitchFamily="34" charset="0"/>
                <a:cs typeface="Open Sans" panose="020B0606030504020204" pitchFamily="34" charset="0"/>
              </a:rPr>
              <a:t>GitHub : conçu pour vous et les autres</a:t>
            </a:r>
            <a:endParaRPr lang="fr-FR" dirty="0">
              <a:latin typeface="Open Sans" panose="020B0606030504020204" pitchFamily="34" charset="0"/>
              <a:ea typeface="Open Sans" panose="020B0606030504020204" pitchFamily="34" charset="0"/>
              <a:cs typeface="Open Sans" panose="020B0606030504020204" pitchFamily="34" charset="0"/>
            </a:endParaRPr>
          </a:p>
        </p:txBody>
      </p:sp>
      <p:pic>
        <p:nvPicPr>
          <p:cNvPr id="11" name="Graphique 10">
            <a:extLst>
              <a:ext uri="{FF2B5EF4-FFF2-40B4-BE49-F238E27FC236}">
                <a16:creationId xmlns:a16="http://schemas.microsoft.com/office/drawing/2014/main" id="{A1FBA1B4-BFB7-46C9-B8CD-8F8BF25358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00112" y="5417840"/>
            <a:ext cx="8385572" cy="4522638"/>
          </a:xfrm>
          <a:prstGeom prst="rect">
            <a:avLst/>
          </a:prstGeom>
        </p:spPr>
      </p:pic>
    </p:spTree>
    <p:extLst>
      <p:ext uri="{BB962C8B-B14F-4D97-AF65-F5344CB8AC3E}">
        <p14:creationId xmlns:p14="http://schemas.microsoft.com/office/powerpoint/2010/main" val="1421019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B525AA72-4AC1-429A-9755-F4FAA25B1B21}"/>
              </a:ext>
            </a:extLst>
          </p:cNvPr>
          <p:cNvPicPr>
            <a:picLocks noChangeAspect="1"/>
          </p:cNvPicPr>
          <p:nvPr/>
        </p:nvPicPr>
        <p:blipFill>
          <a:blip r:embed="rId3"/>
          <a:stretch>
            <a:fillRect/>
          </a:stretch>
        </p:blipFill>
        <p:spPr>
          <a:xfrm>
            <a:off x="6962014" y="4871899"/>
            <a:ext cx="10459971" cy="7744401"/>
          </a:xfrm>
          <a:prstGeom prst="rect">
            <a:avLst/>
          </a:prstGeom>
        </p:spPr>
      </p:pic>
      <p:sp>
        <p:nvSpPr>
          <p:cNvPr id="15" name="Rectangle 14">
            <a:extLst>
              <a:ext uri="{FF2B5EF4-FFF2-40B4-BE49-F238E27FC236}">
                <a16:creationId xmlns:a16="http://schemas.microsoft.com/office/drawing/2014/main" id="{8A193844-29A2-44E5-919E-EB94607C8CC3}"/>
              </a:ext>
            </a:extLst>
          </p:cNvPr>
          <p:cNvSpPr/>
          <p:nvPr/>
        </p:nvSpPr>
        <p:spPr bwMode="auto">
          <a:xfrm>
            <a:off x="7910853" y="5410199"/>
            <a:ext cx="4281147" cy="548865"/>
          </a:xfrm>
          <a:prstGeom prst="rect">
            <a:avLst/>
          </a:prstGeom>
          <a:solidFill>
            <a:schemeClr val="tx2"/>
          </a:solidFill>
          <a:ln>
            <a:solidFill>
              <a:srgbClr val="FFFFFF"/>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6" name="Rectangle 15">
            <a:extLst>
              <a:ext uri="{FF2B5EF4-FFF2-40B4-BE49-F238E27FC236}">
                <a16:creationId xmlns:a16="http://schemas.microsoft.com/office/drawing/2014/main" id="{69853E1D-BA79-4412-8EBB-BA704DA36B11}"/>
              </a:ext>
            </a:extLst>
          </p:cNvPr>
          <p:cNvSpPr/>
          <p:nvPr/>
        </p:nvSpPr>
        <p:spPr bwMode="auto">
          <a:xfrm>
            <a:off x="7902359" y="6124083"/>
            <a:ext cx="5409972" cy="548865"/>
          </a:xfrm>
          <a:prstGeom prst="rect">
            <a:avLst/>
          </a:prstGeom>
          <a:solidFill>
            <a:schemeClr val="tx2"/>
          </a:solidFill>
          <a:ln>
            <a:solidFill>
              <a:srgbClr val="FFFFFF"/>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7" name="Rectangle 16">
            <a:extLst>
              <a:ext uri="{FF2B5EF4-FFF2-40B4-BE49-F238E27FC236}">
                <a16:creationId xmlns:a16="http://schemas.microsoft.com/office/drawing/2014/main" id="{1BF20C7E-18C3-4892-98D6-5FE4746D5467}"/>
              </a:ext>
            </a:extLst>
          </p:cNvPr>
          <p:cNvSpPr/>
          <p:nvPr/>
        </p:nvSpPr>
        <p:spPr bwMode="auto">
          <a:xfrm>
            <a:off x="7902359" y="6785992"/>
            <a:ext cx="5409972" cy="548865"/>
          </a:xfrm>
          <a:prstGeom prst="rect">
            <a:avLst/>
          </a:prstGeom>
          <a:solidFill>
            <a:schemeClr val="tx2"/>
          </a:solidFill>
          <a:ln>
            <a:solidFill>
              <a:srgbClr val="FFFFFF"/>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8" name="Rectangle 17">
            <a:extLst>
              <a:ext uri="{FF2B5EF4-FFF2-40B4-BE49-F238E27FC236}">
                <a16:creationId xmlns:a16="http://schemas.microsoft.com/office/drawing/2014/main" id="{DED727E7-19E9-4B06-A153-44DED360673A}"/>
              </a:ext>
            </a:extLst>
          </p:cNvPr>
          <p:cNvSpPr/>
          <p:nvPr/>
        </p:nvSpPr>
        <p:spPr bwMode="auto">
          <a:xfrm>
            <a:off x="7902359" y="7562643"/>
            <a:ext cx="7910136" cy="5053657"/>
          </a:xfrm>
          <a:prstGeom prst="rect">
            <a:avLst/>
          </a:prstGeom>
          <a:solidFill>
            <a:schemeClr val="tx2"/>
          </a:solidFill>
          <a:ln>
            <a:solidFill>
              <a:srgbClr val="FFFFFF"/>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38100" tIns="38100" rIns="38100" bIns="38100" numCol="1" spcCol="0" rtlCol="0" fromWordArt="0" anchor="ctr" anchorCtr="0" forceAA="0" compatLnSpc="1">
            <a:prstTxWarp prst="textNoShape">
              <a:avLst/>
            </a:prstTxWarp>
            <a:no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fr-FR"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20" name="Titre 1">
            <a:extLst>
              <a:ext uri="{FF2B5EF4-FFF2-40B4-BE49-F238E27FC236}">
                <a16:creationId xmlns:a16="http://schemas.microsoft.com/office/drawing/2014/main" id="{EEE599A3-F809-461B-8D91-B849D3EACB14}"/>
              </a:ext>
            </a:extLst>
          </p:cNvPr>
          <p:cNvSpPr txBox="1">
            <a:spLocks/>
          </p:cNvSpPr>
          <p:nvPr/>
        </p:nvSpPr>
        <p:spPr>
          <a:xfrm>
            <a:off x="2182888" y="1715564"/>
            <a:ext cx="19874208" cy="3256337"/>
          </a:xfrm>
          <a:prstGeom prst="rect">
            <a:avLst/>
          </a:prstGeom>
        </p:spPr>
        <p:txBody>
          <a:bodyPr/>
          <a:lstStyle>
            <a:lvl1pPr algn="l" defTabSz="825500" rtl="0" eaLnBrk="0" fontAlgn="base" hangingPunct="0">
              <a:spcBef>
                <a:spcPct val="0"/>
              </a:spcBef>
              <a:spcAft>
                <a:spcPct val="0"/>
              </a:spcAft>
              <a:defRPr sz="10000" b="1" i="0" kern="1200">
                <a:solidFill>
                  <a:schemeClr val="bg1"/>
                </a:solidFill>
                <a:latin typeface="Montserrat Semi" charset="0"/>
                <a:ea typeface="Montserrat Semi" charset="0"/>
                <a:cs typeface="Montserrat Semi" charset="0"/>
                <a:sym typeface="Poppins Medium" charset="0"/>
              </a:defRPr>
            </a:lvl1pPr>
            <a:lvl2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2pPr>
            <a:lvl3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3pPr>
            <a:lvl4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4pPr>
            <a:lvl5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5pPr>
            <a:lvl6pPr marL="4572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6pPr>
            <a:lvl7pPr marL="9144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7pPr>
            <a:lvl8pPr marL="13716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8pPr>
            <a:lvl9pPr marL="18288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9pPr>
          </a:lstStyle>
          <a:p>
            <a:r>
              <a:rPr lang="fr-FR">
                <a:latin typeface="Open Sans" panose="020B0606030504020204" pitchFamily="34" charset="0"/>
                <a:ea typeface="Open Sans" panose="020B0606030504020204" pitchFamily="34" charset="0"/>
                <a:cs typeface="Open Sans" panose="020B0606030504020204" pitchFamily="34" charset="0"/>
              </a:rPr>
              <a:t>GitHub : conçu pour vous et les autres</a:t>
            </a:r>
            <a:endParaRPr lang="fr-FR"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9906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Blue">
      <a:dk1>
        <a:srgbClr val="292729"/>
      </a:dk1>
      <a:lt1>
        <a:srgbClr val="FDFCFF"/>
      </a:lt1>
      <a:dk2>
        <a:srgbClr val="000000"/>
      </a:dk2>
      <a:lt2>
        <a:srgbClr val="FEFFFF"/>
      </a:lt2>
      <a:accent1>
        <a:srgbClr val="F0F4F7"/>
      </a:accent1>
      <a:accent2>
        <a:srgbClr val="C3CBD0"/>
      </a:accent2>
      <a:accent3>
        <a:srgbClr val="406FFD"/>
      </a:accent3>
      <a:accent4>
        <a:srgbClr val="406FFD"/>
      </a:accent4>
      <a:accent5>
        <a:srgbClr val="406FFD"/>
      </a:accent5>
      <a:accent6>
        <a:srgbClr val="406FFD"/>
      </a:accent6>
      <a:hlink>
        <a:srgbClr val="406FFD"/>
      </a:hlink>
      <a:folHlink>
        <a:srgbClr val="3661D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l" defTabSz="825500" rtl="0" eaLnBrk="1" fontAlgn="base" latinLnBrk="0" hangingPunct="0">
          <a:lnSpc>
            <a:spcPct val="100000"/>
          </a:lnSpc>
          <a:spcBef>
            <a:spcPct val="0"/>
          </a:spcBef>
          <a:spcAft>
            <a:spcPct val="0"/>
          </a:spcAft>
          <a:buClrTx/>
          <a:buSzTx/>
          <a:buFontTx/>
          <a:buNone/>
          <a:tabLst/>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l" defTabSz="825500" rtl="0" eaLnBrk="1" fontAlgn="base" latinLnBrk="0" hangingPunct="0">
          <a:lnSpc>
            <a:spcPct val="100000"/>
          </a:lnSpc>
          <a:spcBef>
            <a:spcPct val="0"/>
          </a:spcBef>
          <a:spcAft>
            <a:spcPct val="0"/>
          </a:spcAft>
          <a:buClrTx/>
          <a:buSzTx/>
          <a:buFontTx/>
          <a:buNone/>
          <a:tabLst/>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4394</TotalTime>
  <Words>661</Words>
  <Application>Microsoft Office PowerPoint</Application>
  <PresentationFormat>Personnalisé</PresentationFormat>
  <Paragraphs>82</Paragraphs>
  <Slides>18</Slides>
  <Notes>11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18</vt:i4>
      </vt:variant>
    </vt:vector>
  </HeadingPairs>
  <TitlesOfParts>
    <vt:vector size="29" baseType="lpstr">
      <vt:lpstr>Arial</vt:lpstr>
      <vt:lpstr>Helvetica Neue</vt:lpstr>
      <vt:lpstr>Merriweather</vt:lpstr>
      <vt:lpstr>Montserrat</vt:lpstr>
      <vt:lpstr>Montserrat Semi</vt:lpstr>
      <vt:lpstr>Open Sans</vt:lpstr>
      <vt:lpstr>Open Sans SemiBold</vt:lpstr>
      <vt:lpstr>Poppins</vt:lpstr>
      <vt:lpstr>Poppins Medium</vt:lpstr>
      <vt:lpstr>Roboto</vt:lpstr>
      <vt:lpstr>White</vt:lpstr>
      <vt:lpstr>Présentation PowerPoint</vt:lpstr>
      <vt:lpstr>Présentation PowerPoint</vt:lpstr>
      <vt:lpstr>Avant tout : pourquoi ?</vt:lpstr>
      <vt:lpstr>Partager et recevoir</vt:lpstr>
      <vt:lpstr>Partager et recevoir</vt:lpstr>
      <vt:lpstr>Partager et recevoir</vt:lpstr>
      <vt:lpstr>Présentation PowerPoint</vt:lpstr>
      <vt:lpstr>Présentation PowerPoint</vt:lpstr>
      <vt:lpstr>Présentation PowerPoint</vt:lpstr>
      <vt:lpstr>Présentation PowerPoint</vt:lpstr>
      <vt:lpstr>Faites les bons choix</vt:lpstr>
      <vt:lpstr>Faites les bons choix </vt:lpstr>
      <vt:lpstr>Faites les bons choix</vt:lpstr>
      <vt:lpstr>GitHub : savoir l’utiliser</vt:lpstr>
      <vt:lpstr>GitHub : savoir l’utiliser</vt:lpstr>
      <vt:lpstr>GitHub : savoir l’utiliser</vt:lpstr>
      <vt:lpstr>Regardons plus en détail</vt:lpstr>
      <vt:lpstr>Merci ! https://github.com/IamBlueSlime/TalkOpenSource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Jérémy Levilain</cp:lastModifiedBy>
  <cp:revision>319</cp:revision>
  <dcterms:modified xsi:type="dcterms:W3CDTF">2019-11-27T14:56:17Z</dcterms:modified>
</cp:coreProperties>
</file>