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BBEEA-3D71-DA4D-874B-644FD949637A}" type="datetimeFigureOut">
              <a:rPr kumimoji="1" lang="zh-TW" altLang="en-US" smtClean="0"/>
              <a:t>2021/11/26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0B887-A282-DE40-AC3D-2FA8B1FA462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38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0B887-A282-DE40-AC3D-2FA8B1FA462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80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 </a:t>
            </a:r>
            <a:r>
              <a:rPr lang="en-US" altLang="zh-TW" dirty="0" err="1"/>
              <a:t>lang</a:t>
            </a:r>
            <a:r>
              <a:rPr lang="en-US" altLang="zh-TW" dirty="0"/>
              <a:t>="</a:t>
            </a:r>
            <a:r>
              <a:rPr lang="en-US" altLang="zh-TW" dirty="0" err="1"/>
              <a:t>en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&lt;!-- Required meta tags --&gt;</a:t>
            </a:r>
          </a:p>
          <a:p>
            <a:r>
              <a:rPr lang="en-US" altLang="zh-TW" dirty="0"/>
              <a:t>&lt;meta charset="utf-8"&gt;</a:t>
            </a:r>
          </a:p>
          <a:p>
            <a:r>
              <a:rPr lang="en-US" altLang="zh-TW" dirty="0"/>
              <a:t>&lt;meta name="viewport" content="width=device-width, initial-scale=1, shrink-to-fit=no"&gt;</a:t>
            </a:r>
          </a:p>
          <a:p>
            <a:r>
              <a:rPr lang="en-US" altLang="zh-TW" dirty="0"/>
              <a:t>&lt;!-- Bootstrap CSS --&gt;</a:t>
            </a:r>
          </a:p>
          <a:p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="stylesheet" </a:t>
            </a:r>
            <a:r>
              <a:rPr lang="en-US" altLang="zh-TW" dirty="0" err="1"/>
              <a:t>href</a:t>
            </a:r>
            <a:r>
              <a:rPr lang="en-US" altLang="zh-TW" dirty="0"/>
              <a:t>="https://</a:t>
            </a:r>
            <a:r>
              <a:rPr lang="en-US" altLang="zh-TW" dirty="0" err="1"/>
              <a:t>stackpath.bootstrapcdn.com</a:t>
            </a:r>
            <a:r>
              <a:rPr lang="en-US" altLang="zh-TW" dirty="0"/>
              <a:t>/bootstrap/4.2.1/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bootstrap.min.css</a:t>
            </a:r>
            <a:r>
              <a:rPr lang="en-US" altLang="zh-TW" dirty="0"/>
              <a:t>" integrity="sha384-GJzZqFGwb1QTTN6wy59ffF1BuGJpLSa9DkKMp0DgiMDm4iYMj70gZWKYbI706tWS"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</a:t>
            </a:r>
          </a:p>
          <a:p>
            <a:r>
              <a:rPr lang="en-US" altLang="zh-TW" dirty="0"/>
              <a:t>&lt;title&gt;</a:t>
            </a:r>
            <a:r>
              <a:rPr lang="en-US" altLang="zh-TW" dirty="0" err="1"/>
              <a:t>Vue.js</a:t>
            </a:r>
            <a:r>
              <a:rPr lang="zh-TW" altLang="en-US" dirty="0"/>
              <a:t>範例 </a:t>
            </a:r>
            <a:r>
              <a:rPr lang="en-US" altLang="zh-TW" dirty="0"/>
              <a:t>&lt;/title&gt;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body {</a:t>
            </a:r>
          </a:p>
          <a:p>
            <a:r>
              <a:rPr lang="en-US" altLang="zh-TW" dirty="0"/>
              <a:t>padding-top:30px;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&lt;/style&gt;</a:t>
            </a:r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&lt;div class="container"&gt;</a:t>
            </a:r>
          </a:p>
          <a:p>
            <a:r>
              <a:rPr lang="en-US" altLang="zh-TW" dirty="0"/>
              <a:t>&lt;div class="row"&gt;</a:t>
            </a:r>
          </a:p>
          <a:p>
            <a:r>
              <a:rPr lang="en-US" altLang="zh-TW" dirty="0"/>
              <a:t>&lt;div class="col-12"&gt;</a:t>
            </a:r>
          </a:p>
          <a:p>
            <a:r>
              <a:rPr lang="en-US" altLang="zh-TW" dirty="0"/>
              <a:t>&lt;!--</a:t>
            </a:r>
            <a:r>
              <a:rPr lang="zh-TW" altLang="en-US" dirty="0"/>
              <a:t>自己隨便取一個</a:t>
            </a:r>
            <a:r>
              <a:rPr lang="en-US" altLang="zh-TW" dirty="0"/>
              <a:t>DOM ID</a:t>
            </a:r>
            <a:r>
              <a:rPr lang="zh-TW" altLang="en-US" dirty="0"/>
              <a:t>，此容器內將是</a:t>
            </a:r>
            <a:r>
              <a:rPr lang="en-US" altLang="zh-TW" dirty="0"/>
              <a:t>Vue App</a:t>
            </a:r>
            <a:r>
              <a:rPr lang="zh-TW" altLang="en-US" dirty="0"/>
              <a:t>的作用範圍</a:t>
            </a:r>
            <a:r>
              <a:rPr lang="en-US" altLang="zh-TW" dirty="0"/>
              <a:t>--&gt;</a:t>
            </a:r>
            <a:endParaRPr lang="zh-TW" altLang="en-US" dirty="0"/>
          </a:p>
          <a:p>
            <a:r>
              <a:rPr lang="en-US" altLang="zh-TW" dirty="0"/>
              <a:t>&lt;div id="</a:t>
            </a:r>
            <a:r>
              <a:rPr lang="en-US" altLang="zh-TW" dirty="0" err="1"/>
              <a:t>myApp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&lt;!--</a:t>
            </a:r>
            <a:r>
              <a:rPr lang="zh-TW" altLang="en-US" dirty="0"/>
              <a:t>使用</a:t>
            </a:r>
            <a:r>
              <a:rPr lang="en-US" altLang="zh-TW" dirty="0"/>
              <a:t>v-on</a:t>
            </a:r>
            <a:r>
              <a:rPr lang="zh-TW" altLang="en-US" dirty="0"/>
              <a:t>監聽</a:t>
            </a:r>
            <a:r>
              <a:rPr lang="en-US" altLang="zh-TW" dirty="0"/>
              <a:t>JS</a:t>
            </a:r>
            <a:r>
              <a:rPr lang="zh-TW" altLang="en-US" dirty="0"/>
              <a:t>事件</a:t>
            </a:r>
            <a:r>
              <a:rPr lang="en-US" altLang="zh-TW" dirty="0"/>
              <a:t>--&gt;</a:t>
            </a:r>
            <a:endParaRPr lang="zh-TW" altLang="en-US" dirty="0"/>
          </a:p>
          <a:p>
            <a:r>
              <a:rPr lang="en-US" altLang="zh-TW" dirty="0"/>
              <a:t>&lt;button class="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-primary" </a:t>
            </a:r>
            <a:r>
              <a:rPr lang="en-US" altLang="zh-TW" dirty="0" err="1"/>
              <a:t>v-on:click</a:t>
            </a:r>
            <a:r>
              <a:rPr lang="en-US" altLang="zh-TW" dirty="0"/>
              <a:t>="</a:t>
            </a:r>
            <a:r>
              <a:rPr lang="en-US" altLang="zh-TW" dirty="0" err="1"/>
              <a:t>MyAjaxFunction</a:t>
            </a:r>
            <a:r>
              <a:rPr lang="en-US" altLang="zh-TW" dirty="0"/>
              <a:t>"&gt;</a:t>
            </a:r>
            <a:r>
              <a:rPr lang="zh-TW" altLang="en-US" dirty="0"/>
              <a:t>發出</a:t>
            </a:r>
            <a:r>
              <a:rPr lang="en-US" altLang="zh-TW" dirty="0"/>
              <a:t>Ajax&lt;/button&gt;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&lt;!--</a:t>
            </a:r>
            <a:r>
              <a:rPr lang="zh-TW" altLang="en-US" dirty="0"/>
              <a:t>如果</a:t>
            </a:r>
            <a:r>
              <a:rPr lang="en-US" altLang="zh-TW" dirty="0"/>
              <a:t>users</a:t>
            </a:r>
            <a:r>
              <a:rPr lang="zh-TW" altLang="en-US" dirty="0"/>
              <a:t>集合有資料才渲染</a:t>
            </a:r>
            <a:r>
              <a:rPr lang="en-US" altLang="zh-TW" dirty="0"/>
              <a:t>&lt;table&gt;</a:t>
            </a:r>
            <a:r>
              <a:rPr lang="zh-TW" altLang="en-US" dirty="0"/>
              <a:t>元素，否則移除</a:t>
            </a:r>
            <a:r>
              <a:rPr lang="en-US" altLang="zh-TW" dirty="0"/>
              <a:t>--&gt;</a:t>
            </a:r>
            <a:endParaRPr lang="zh-TW" altLang="en-US" dirty="0"/>
          </a:p>
          <a:p>
            <a:r>
              <a:rPr lang="en-US" altLang="zh-TW" dirty="0"/>
              <a:t>&lt;table v-if="</a:t>
            </a:r>
            <a:r>
              <a:rPr lang="en-US" altLang="zh-TW" dirty="0" err="1"/>
              <a:t>users.length</a:t>
            </a:r>
            <a:r>
              <a:rPr lang="en-US" altLang="zh-TW" dirty="0"/>
              <a:t>&gt;0" class="table table-striped"&gt;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thead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&lt;tr&gt;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&gt;Username&lt;/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&gt;Phone&lt;/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&gt;Email&lt;/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&gt;Website&lt;/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&lt;/tr&gt;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thead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tbody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&lt;!--</a:t>
            </a:r>
            <a:r>
              <a:rPr lang="zh-TW" altLang="en-US" dirty="0"/>
              <a:t>使用</a:t>
            </a:r>
            <a:r>
              <a:rPr lang="en-US" altLang="zh-TW" dirty="0"/>
              <a:t>v-for</a:t>
            </a:r>
            <a:r>
              <a:rPr lang="zh-TW" altLang="en-US" dirty="0"/>
              <a:t>跑迴圈</a:t>
            </a:r>
            <a:r>
              <a:rPr lang="en-US" altLang="zh-TW" dirty="0"/>
              <a:t>--&gt;</a:t>
            </a:r>
            <a:endParaRPr lang="zh-TW" altLang="en-US" dirty="0"/>
          </a:p>
          <a:p>
            <a:r>
              <a:rPr lang="en-US" altLang="zh-TW" dirty="0"/>
              <a:t>&lt;tr v-for="(user , index) in users"&gt;</a:t>
            </a:r>
          </a:p>
          <a:p>
            <a:r>
              <a:rPr lang="en-US" altLang="zh-TW" dirty="0"/>
              <a:t>&lt;td&gt;{{</a:t>
            </a:r>
            <a:r>
              <a:rPr lang="en-US" altLang="zh-TW" dirty="0" err="1"/>
              <a:t>user.username</a:t>
            </a:r>
            <a:r>
              <a:rPr lang="en-US" altLang="zh-TW" dirty="0"/>
              <a:t>}}&lt;/td&gt;</a:t>
            </a:r>
          </a:p>
          <a:p>
            <a:r>
              <a:rPr lang="en-US" altLang="zh-TW" dirty="0"/>
              <a:t>&lt;td&gt;{{</a:t>
            </a:r>
            <a:r>
              <a:rPr lang="en-US" altLang="zh-TW" dirty="0" err="1"/>
              <a:t>user.phone</a:t>
            </a:r>
            <a:r>
              <a:rPr lang="en-US" altLang="zh-TW" dirty="0"/>
              <a:t>}}&lt;/td&gt;</a:t>
            </a:r>
          </a:p>
          <a:p>
            <a:r>
              <a:rPr lang="en-US" altLang="zh-TW" dirty="0"/>
              <a:t>&lt;td&gt;{{</a:t>
            </a:r>
            <a:r>
              <a:rPr lang="en-US" altLang="zh-TW" dirty="0" err="1"/>
              <a:t>user.email</a:t>
            </a:r>
            <a:r>
              <a:rPr lang="en-US" altLang="zh-TW" dirty="0"/>
              <a:t>}}&lt;/td&gt;</a:t>
            </a:r>
          </a:p>
          <a:p>
            <a:r>
              <a:rPr lang="en-US" altLang="zh-TW" dirty="0"/>
              <a:t>&lt;td&gt;{{</a:t>
            </a:r>
            <a:r>
              <a:rPr lang="en-US" altLang="zh-TW" dirty="0" err="1"/>
              <a:t>user.website</a:t>
            </a:r>
            <a:r>
              <a:rPr lang="en-US" altLang="zh-TW" dirty="0"/>
              <a:t>}}&lt;/td&gt;</a:t>
            </a:r>
          </a:p>
          <a:p>
            <a:r>
              <a:rPr lang="en-US" altLang="zh-TW" dirty="0"/>
              <a:t>&lt;/tr&gt;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tbody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&lt;/table&gt;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/&gt; </a:t>
            </a:r>
          </a:p>
          <a:p>
            <a:r>
              <a:rPr lang="en-US" altLang="zh-TW" dirty="0"/>
              <a:t>&lt;/div&gt;</a:t>
            </a:r>
          </a:p>
          <a:p>
            <a:r>
              <a:rPr lang="en-US" altLang="zh-TW" dirty="0"/>
              <a:t>&lt;/div&gt;</a:t>
            </a:r>
          </a:p>
          <a:p>
            <a:r>
              <a:rPr lang="en-US" altLang="zh-TW" dirty="0"/>
              <a:t>&lt;/div&gt;</a:t>
            </a:r>
          </a:p>
          <a:p>
            <a:r>
              <a:rPr lang="en-US" altLang="zh-TW" dirty="0"/>
              <a:t>&lt;/div&gt;</a:t>
            </a:r>
          </a:p>
          <a:p>
            <a:br>
              <a:rPr lang="en-US" altLang="zh-TW" dirty="0"/>
            </a:br>
            <a:r>
              <a:rPr lang="en-US" altLang="zh-TW" dirty="0"/>
              <a:t>&lt;!-- jQuery first, then </a:t>
            </a:r>
            <a:r>
              <a:rPr lang="en-US" altLang="zh-TW" dirty="0" err="1"/>
              <a:t>Popper.js</a:t>
            </a:r>
            <a:r>
              <a:rPr lang="en-US" altLang="zh-TW" dirty="0"/>
              <a:t>, then Bootstrap JS --&gt;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</a:t>
            </a:r>
            <a:r>
              <a:rPr lang="en-US" altLang="zh-TW" dirty="0" err="1"/>
              <a:t>code.jquery.com</a:t>
            </a:r>
            <a:r>
              <a:rPr lang="en-US" altLang="zh-TW" dirty="0"/>
              <a:t>/jquery-3.3.1.min.js"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="anonymous"&gt;&lt;/script&gt;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</a:t>
            </a:r>
            <a:r>
              <a:rPr lang="en-US" altLang="zh-TW" dirty="0" err="1"/>
              <a:t>cdnjs.cloudflare.com</a:t>
            </a:r>
            <a:r>
              <a:rPr lang="en-US" altLang="zh-TW" dirty="0"/>
              <a:t>/ajax/libs/</a:t>
            </a:r>
            <a:r>
              <a:rPr lang="en-US" altLang="zh-TW" dirty="0" err="1"/>
              <a:t>popper.js</a:t>
            </a:r>
            <a:r>
              <a:rPr lang="en-US" altLang="zh-TW" dirty="0"/>
              <a:t>/1.14.6/</a:t>
            </a:r>
            <a:r>
              <a:rPr lang="en-US" altLang="zh-TW" dirty="0" err="1"/>
              <a:t>umd</a:t>
            </a:r>
            <a:r>
              <a:rPr lang="en-US" altLang="zh-TW" dirty="0"/>
              <a:t>/</a:t>
            </a:r>
            <a:r>
              <a:rPr lang="en-US" altLang="zh-TW" dirty="0" err="1"/>
              <a:t>popper.min.js</a:t>
            </a:r>
            <a:r>
              <a:rPr lang="en-US" altLang="zh-TW" dirty="0"/>
              <a:t>" integrity="sha384-wHAiFfRlMFy6i5SRaxvfOCifBUQy1xHdJ/yoi7FRNXMRBu5WHdZYu1hA6ZOblgut"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="anonymous"&gt;&lt;/script&gt;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</a:t>
            </a:r>
            <a:r>
              <a:rPr lang="en-US" altLang="zh-TW" dirty="0" err="1"/>
              <a:t>stackpath.bootstrapcdn.com</a:t>
            </a:r>
            <a:r>
              <a:rPr lang="en-US" altLang="zh-TW" dirty="0"/>
              <a:t>/bootstrap/4.2.1/</a:t>
            </a:r>
            <a:r>
              <a:rPr lang="en-US" altLang="zh-TW" dirty="0" err="1"/>
              <a:t>js</a:t>
            </a:r>
            <a:r>
              <a:rPr lang="en-US" altLang="zh-TW" dirty="0"/>
              <a:t>/</a:t>
            </a:r>
            <a:r>
              <a:rPr lang="en-US" altLang="zh-TW" dirty="0" err="1"/>
              <a:t>bootstrap.min.js</a:t>
            </a:r>
            <a:r>
              <a:rPr lang="en-US" altLang="zh-TW" dirty="0"/>
              <a:t>" integrity="sha384-B0UglyR+jN6CkvvICOB2joaf5I4l3gm9GU6Hc1og6Ls7i6U/mkkaduKaBhlAXv9k"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="anonymous"&gt;&lt;/script&gt;</a:t>
            </a:r>
          </a:p>
          <a:p>
            <a:r>
              <a:rPr lang="en-US" altLang="zh-TW" dirty="0"/>
              <a:t>&lt;!-- </a:t>
            </a:r>
            <a:r>
              <a:rPr lang="zh-TW" altLang="en-US" dirty="0"/>
              <a:t>引用</a:t>
            </a:r>
            <a:r>
              <a:rPr lang="en-US" altLang="zh-TW" dirty="0" err="1"/>
              <a:t>Vue.js</a:t>
            </a:r>
            <a:r>
              <a:rPr lang="en-US" altLang="zh-TW" dirty="0"/>
              <a:t> --&gt;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</a:t>
            </a:r>
            <a:r>
              <a:rPr lang="en-US" altLang="zh-TW" dirty="0" err="1"/>
              <a:t>cdn.jsdelivr.net</a:t>
            </a:r>
            <a:r>
              <a:rPr lang="en-US" altLang="zh-TW" dirty="0"/>
              <a:t>/</a:t>
            </a:r>
            <a:r>
              <a:rPr lang="en-US" altLang="zh-TW" dirty="0" err="1"/>
              <a:t>npm</a:t>
            </a:r>
            <a:r>
              <a:rPr lang="en-US" altLang="zh-TW" dirty="0"/>
              <a:t>/vue@2.5.21/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en-US" altLang="zh-TW" dirty="0" err="1"/>
              <a:t>vue.js</a:t>
            </a:r>
            <a:r>
              <a:rPr lang="en-US" altLang="zh-TW" dirty="0"/>
              <a:t>"&gt;&lt;/script&gt;</a:t>
            </a:r>
          </a:p>
          <a:p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let app = new Vue({</a:t>
            </a:r>
          </a:p>
          <a:p>
            <a:r>
              <a:rPr lang="en-US" altLang="zh-TW" dirty="0"/>
              <a:t>el: '#</a:t>
            </a:r>
            <a:r>
              <a:rPr lang="en-US" altLang="zh-TW" dirty="0" err="1"/>
              <a:t>myApp</a:t>
            </a:r>
            <a:r>
              <a:rPr lang="en-US" altLang="zh-TW" dirty="0"/>
              <a:t>',/*</a:t>
            </a:r>
            <a:r>
              <a:rPr lang="zh-TW" altLang="en-US" dirty="0"/>
              <a:t>定義</a:t>
            </a:r>
            <a:r>
              <a:rPr lang="en-US" altLang="zh-TW" dirty="0"/>
              <a:t>Vue</a:t>
            </a:r>
            <a:r>
              <a:rPr lang="zh-TW" altLang="en-US" dirty="0"/>
              <a:t>作用範圍，</a:t>
            </a:r>
            <a:r>
              <a:rPr lang="en-US" altLang="zh-TW" dirty="0"/>
              <a:t>el</a:t>
            </a:r>
            <a:r>
              <a:rPr lang="zh-TW" altLang="en-US" dirty="0"/>
              <a:t>指的是</a:t>
            </a:r>
            <a:r>
              <a:rPr lang="en-US" altLang="zh-TW" dirty="0"/>
              <a:t>element*/</a:t>
            </a:r>
          </a:p>
          <a:p>
            <a:r>
              <a:rPr lang="en-US" altLang="zh-TW" dirty="0"/>
              <a:t>data: {//data</a:t>
            </a:r>
            <a:r>
              <a:rPr lang="zh-TW" altLang="en-US" dirty="0"/>
              <a:t>是關鍵字</a:t>
            </a:r>
          </a:p>
          <a:p>
            <a:r>
              <a:rPr lang="en-US" altLang="zh-TW" dirty="0"/>
              <a:t>users: [] </a:t>
            </a:r>
          </a:p>
          <a:p>
            <a:r>
              <a:rPr lang="en-US" altLang="zh-TW" dirty="0"/>
              <a:t>},</a:t>
            </a:r>
          </a:p>
          <a:p>
            <a:r>
              <a:rPr lang="en-US" altLang="zh-TW" dirty="0"/>
              <a:t>methods: {//methods</a:t>
            </a:r>
            <a:r>
              <a:rPr lang="zh-TW" altLang="en-US" dirty="0"/>
              <a:t>是關鍵字，通常處理和用戶的互動事件，底下</a:t>
            </a:r>
            <a:r>
              <a:rPr lang="en-US" altLang="zh-TW" dirty="0"/>
              <a:t>function</a:t>
            </a:r>
            <a:r>
              <a:rPr lang="zh-TW" altLang="en-US" dirty="0"/>
              <a:t>，不可使用</a:t>
            </a:r>
            <a:r>
              <a:rPr lang="en-US" altLang="zh-TW" dirty="0"/>
              <a:t>()=&gt;</a:t>
            </a:r>
            <a:r>
              <a:rPr lang="zh-TW" altLang="en-US" dirty="0"/>
              <a:t>箭頭函式宣告，否則</a:t>
            </a:r>
            <a:r>
              <a:rPr lang="en-US" altLang="zh-TW" dirty="0"/>
              <a:t>this</a:t>
            </a:r>
            <a:r>
              <a:rPr lang="zh-TW" altLang="en-US" dirty="0"/>
              <a:t>指向的對象是錯誤的 </a:t>
            </a:r>
          </a:p>
          <a:p>
            <a:r>
              <a:rPr lang="en-US" altLang="zh-TW" dirty="0" err="1"/>
              <a:t>MyAjaxFunction</a:t>
            </a:r>
            <a:r>
              <a:rPr lang="en-US" altLang="zh-TW" dirty="0"/>
              <a:t>: function () {</a:t>
            </a:r>
          </a:p>
          <a:p>
            <a:r>
              <a:rPr lang="en-US" altLang="zh-TW" dirty="0"/>
              <a:t>let </a:t>
            </a:r>
            <a:r>
              <a:rPr lang="en-US" altLang="zh-TW" dirty="0" err="1"/>
              <a:t>vm</a:t>
            </a:r>
            <a:r>
              <a:rPr lang="en-US" altLang="zh-TW" dirty="0"/>
              <a:t> = this;//this</a:t>
            </a:r>
            <a:r>
              <a:rPr lang="zh-TW" altLang="en-US" dirty="0"/>
              <a:t>指的是</a:t>
            </a:r>
            <a:r>
              <a:rPr lang="en-US" altLang="zh-TW" dirty="0"/>
              <a:t>app</a:t>
            </a:r>
            <a:r>
              <a:rPr lang="zh-TW" altLang="en-US" dirty="0"/>
              <a:t>變數，也可以當做</a:t>
            </a:r>
            <a:r>
              <a:rPr lang="en-US" altLang="zh-TW" dirty="0" err="1"/>
              <a:t>ViewModel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$.ajax({ //</a:t>
            </a:r>
            <a:r>
              <a:rPr lang="en-US" altLang="zh-TW" dirty="0" err="1"/>
              <a:t>Vue.js</a:t>
            </a:r>
            <a:r>
              <a:rPr lang="zh-TW" altLang="en-US" dirty="0"/>
              <a:t>不像</a:t>
            </a:r>
            <a:r>
              <a:rPr lang="en-US" altLang="zh-TW" dirty="0"/>
              <a:t>Angular</a:t>
            </a:r>
            <a:r>
              <a:rPr lang="zh-TW" altLang="en-US" dirty="0"/>
              <a:t>內建</a:t>
            </a:r>
            <a:r>
              <a:rPr lang="en-US" altLang="zh-TW" dirty="0"/>
              <a:t>Ajax API</a:t>
            </a:r>
            <a:r>
              <a:rPr lang="zh-TW" altLang="en-US" dirty="0"/>
              <a:t>，</a:t>
            </a:r>
            <a:r>
              <a:rPr lang="en-US" altLang="zh-TW" dirty="0" err="1"/>
              <a:t>Vue.js</a:t>
            </a:r>
            <a:r>
              <a:rPr lang="zh-TW" altLang="en-US" dirty="0"/>
              <a:t>也並不限制使用哪個</a:t>
            </a:r>
            <a:r>
              <a:rPr lang="en-US" altLang="zh-TW" dirty="0"/>
              <a:t>ajax</a:t>
            </a:r>
            <a:r>
              <a:rPr lang="zh-TW" altLang="en-US" dirty="0"/>
              <a:t>框架，所以可以借用</a:t>
            </a:r>
            <a:r>
              <a:rPr lang="en-US" altLang="zh-TW" dirty="0"/>
              <a:t>jQuery Ajax</a:t>
            </a:r>
            <a:r>
              <a:rPr lang="zh-TW" altLang="en-US" dirty="0"/>
              <a:t>來呼叫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: "/users", </a:t>
            </a:r>
          </a:p>
          <a:p>
            <a:r>
              <a:rPr lang="en-US" altLang="zh-TW" dirty="0"/>
              <a:t>method: "get",</a:t>
            </a:r>
          </a:p>
          <a:p>
            <a:r>
              <a:rPr lang="en-US" altLang="zh-TW" dirty="0"/>
              <a:t>//data: { </a:t>
            </a:r>
            <a:r>
              <a:rPr lang="en-US" altLang="zh-TW" dirty="0" err="1"/>
              <a:t>mydata</a:t>
            </a:r>
            <a:r>
              <a:rPr lang="en-US" altLang="zh-TW" dirty="0"/>
              <a:t>: </a:t>
            </a:r>
            <a:r>
              <a:rPr lang="en-US" altLang="zh-TW" dirty="0" err="1"/>
              <a:t>vm.mydata</a:t>
            </a:r>
            <a:r>
              <a:rPr lang="en-US" altLang="zh-TW" dirty="0"/>
              <a:t> }, //</a:t>
            </a:r>
            <a:r>
              <a:rPr lang="zh-TW" altLang="en-US" dirty="0"/>
              <a:t>也可以把</a:t>
            </a:r>
            <a:r>
              <a:rPr lang="en-US" altLang="zh-TW" dirty="0" err="1"/>
              <a:t>ViewModel</a:t>
            </a:r>
            <a:r>
              <a:rPr lang="zh-TW" altLang="en-US" dirty="0"/>
              <a:t>的資料送到後端</a:t>
            </a:r>
          </a:p>
          <a:p>
            <a:r>
              <a:rPr lang="en-US" altLang="zh-TW" dirty="0" err="1"/>
              <a:t>dataType</a:t>
            </a:r>
            <a:r>
              <a:rPr lang="en-US" altLang="zh-TW" dirty="0"/>
              <a:t>: "json",//</a:t>
            </a:r>
            <a:r>
              <a:rPr lang="zh-TW" altLang="en-US" dirty="0"/>
              <a:t>上面網址回傳</a:t>
            </a:r>
            <a:r>
              <a:rPr lang="en-US" altLang="zh-TW" dirty="0"/>
              <a:t>json</a:t>
            </a:r>
            <a:r>
              <a:rPr lang="zh-TW" altLang="en-US" dirty="0"/>
              <a:t>格式資料</a:t>
            </a:r>
          </a:p>
          <a:p>
            <a:r>
              <a:rPr lang="en-US" altLang="zh-TW" dirty="0"/>
              <a:t>success: function (users) {</a:t>
            </a:r>
          </a:p>
          <a:p>
            <a:r>
              <a:rPr lang="en-US" altLang="zh-TW" dirty="0" err="1"/>
              <a:t>vm.users</a:t>
            </a:r>
            <a:r>
              <a:rPr lang="en-US" altLang="zh-TW" dirty="0"/>
              <a:t> = users; //AngularJS</a:t>
            </a:r>
            <a:r>
              <a:rPr lang="zh-TW" altLang="en-US" dirty="0"/>
              <a:t>還得額外呼叫</a:t>
            </a:r>
            <a:r>
              <a:rPr lang="en-US" altLang="zh-TW" dirty="0"/>
              <a:t>$</a:t>
            </a:r>
            <a:r>
              <a:rPr lang="en-US" altLang="zh-TW" dirty="0" err="1"/>
              <a:t>scope.apply</a:t>
            </a:r>
            <a:r>
              <a:rPr lang="en-US" altLang="zh-TW" dirty="0"/>
              <a:t>();</a:t>
            </a:r>
            <a:r>
              <a:rPr lang="zh-TW" altLang="en-US" dirty="0"/>
              <a:t>來套用</a:t>
            </a:r>
            <a:r>
              <a:rPr lang="en-US" altLang="zh-TW" dirty="0" err="1"/>
              <a:t>ViewModel</a:t>
            </a:r>
            <a:r>
              <a:rPr lang="zh-TW" altLang="en-US" dirty="0"/>
              <a:t>的變更，</a:t>
            </a:r>
            <a:r>
              <a:rPr lang="en-US" altLang="zh-TW" dirty="0" err="1"/>
              <a:t>Vue.js</a:t>
            </a:r>
            <a:r>
              <a:rPr lang="zh-TW" altLang="en-US" dirty="0"/>
              <a:t>則不用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/>
              <a:t>&lt;/script&gt;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0B887-A282-DE40-AC3D-2FA8B1FA462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0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0B887-A282-DE40-AC3D-2FA8B1FA462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760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che/" TargetMode="External"/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js/vue.min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whatis/tryit.asp?filename=trywhatis_v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1D149-693E-5044-A97A-A2450C0A2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Vue.js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00FF0B-795E-BA43-8C46-3E51B7301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動態網頁工具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8103B4-651F-C141-A46F-3CBCF0EF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00" b="90000" l="2000" r="98500">
                        <a14:foregroundMark x1="37500" y1="9000" x2="11000" y2="18500"/>
                        <a14:foregroundMark x1="6676" y1="12195" x2="7000" y2="12000"/>
                        <a14:foregroundMark x1="3839" y1="13897" x2="6290" y2="12426"/>
                        <a14:foregroundMark x1="2000" y1="15000" x2="2221" y2="14867"/>
                        <a14:foregroundMark x1="91500" y1="9000" x2="93500" y2="16000"/>
                        <a14:foregroundMark x1="94000" y1="12000" x2="94000" y2="12000"/>
                        <a14:foregroundMark x1="91500" y1="10000" x2="98500" y2="8500"/>
                        <a14:foregroundMark x1="48500" y1="90000" x2="49500" y2="90000"/>
                        <a14:backgroundMark x1="1000" y1="16500" x2="1000" y2="16500"/>
                        <a14:backgroundMark x1="2000" y1="17500" x2="2000" y2="17500"/>
                        <a14:backgroundMark x1="1500" y1="16000" x2="2500" y2="16000"/>
                        <a14:backgroundMark x1="1000" y1="15500" x2="2000" y2="14000"/>
                        <a14:backgroundMark x1="2000" y1="14500" x2="2000" y2="14000"/>
                        <a14:backgroundMark x1="3500" y1="19000" x2="4000" y2="18500"/>
                        <a14:backgroundMark x1="2500" y1="18000" x2="0" y2="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035" y="329327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螢幕擷取畫面, 監視器, 黑色, 桌 的圖片&#10;&#10;自動產生的描述">
            <a:extLst>
              <a:ext uri="{FF2B5EF4-FFF2-40B4-BE49-F238E27FC236}">
                <a16:creationId xmlns:a16="http://schemas.microsoft.com/office/drawing/2014/main" id="{AD415576-2030-A84D-B9E1-45392B6C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452"/>
            <a:ext cx="12192000" cy="5198962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7AFA96C2-48FF-3946-9DD1-7CF8F4AB3E0E}"/>
              </a:ext>
            </a:extLst>
          </p:cNvPr>
          <p:cNvSpPr txBox="1">
            <a:spLocks/>
          </p:cNvSpPr>
          <p:nvPr/>
        </p:nvSpPr>
        <p:spPr>
          <a:xfrm>
            <a:off x="2956237" y="348618"/>
            <a:ext cx="7956560" cy="107834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/>
              <a:t>例</a:t>
            </a:r>
            <a:r>
              <a:rPr kumimoji="1" lang="en-US" altLang="zh-TW"/>
              <a:t>5: Ajax</a:t>
            </a:r>
            <a:br>
              <a:rPr lang="en-US" altLang="zh-TW"/>
            </a:br>
            <a:endParaRPr kumimoji="1" lang="zh-TW" altLang="en-US" dirty="0"/>
          </a:p>
        </p:txBody>
      </p:sp>
      <p:sp>
        <p:nvSpPr>
          <p:cNvPr id="4" name="文字版面配置區 4">
            <a:extLst>
              <a:ext uri="{FF2B5EF4-FFF2-40B4-BE49-F238E27FC236}">
                <a16:creationId xmlns:a16="http://schemas.microsoft.com/office/drawing/2014/main" id="{C382D568-D844-4F4F-86F4-E854796B5A52}"/>
              </a:ext>
            </a:extLst>
          </p:cNvPr>
          <p:cNvSpPr txBox="1">
            <a:spLocks/>
          </p:cNvSpPr>
          <p:nvPr/>
        </p:nvSpPr>
        <p:spPr>
          <a:xfrm>
            <a:off x="1150561" y="257168"/>
            <a:ext cx="3899798" cy="71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Server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60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570DE-FFB6-854B-AEB4-66287B5B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參考資源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0A1EB-2B9E-4E4A-A747-5B95559E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3571" y="4416580"/>
            <a:ext cx="1762022" cy="347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https://youtube/</a:t>
            </a:r>
            <a:endParaRPr lang="zh-TW" altLang="en-US" dirty="0"/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331E923A-4588-4F4E-814F-17169E7E52CE}"/>
              </a:ext>
            </a:extLst>
          </p:cNvPr>
          <p:cNvSpPr txBox="1">
            <a:spLocks/>
          </p:cNvSpPr>
          <p:nvPr/>
        </p:nvSpPr>
        <p:spPr>
          <a:xfrm>
            <a:off x="2343662" y="3516673"/>
            <a:ext cx="7791931" cy="878468"/>
          </a:xfrm>
          <a:prstGeom prst="rect">
            <a:avLst/>
          </a:prstGeom>
        </p:spPr>
        <p:txBody>
          <a:bodyPr vert="horz" wrap="none" lIns="91440" tIns="0" rIns="91440" bIns="45720" rtlCol="0" anchor="b">
            <a:sp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hlinkClick r:id="rId2"/>
              </a:rPr>
              <a:t>https://vuejs.org/v2/guide/</a:t>
            </a:r>
            <a:endParaRPr lang="zh-TW" altLang="en-US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A9FE4108-FF7A-8547-BD98-F9FBD26A87B2}"/>
              </a:ext>
            </a:extLst>
          </p:cNvPr>
          <p:cNvSpPr txBox="1">
            <a:spLocks/>
          </p:cNvSpPr>
          <p:nvPr/>
        </p:nvSpPr>
        <p:spPr>
          <a:xfrm>
            <a:off x="2244857" y="4766339"/>
            <a:ext cx="5096331" cy="350160"/>
          </a:xfrm>
          <a:prstGeom prst="rect">
            <a:avLst/>
          </a:prstGeom>
        </p:spPr>
        <p:txBody>
          <a:bodyPr vert="horz" wrap="none" lIns="91440" tIns="0" rIns="91440" bIns="45720" rtlCol="0" anchor="b">
            <a:sp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虛擬機</a:t>
            </a:r>
            <a:r>
              <a:rPr lang="en-US" altLang="zh-TW" dirty="0"/>
              <a:t>Eclipse Che: </a:t>
            </a:r>
            <a:r>
              <a:rPr lang="en-US" altLang="zh-TW" dirty="0">
                <a:hlinkClick r:id="rId3"/>
              </a:rPr>
              <a:t>https://www.eclipse.org/che/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7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8DFCA-05D9-F146-9FD3-006A5D5D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Vue.js</a:t>
            </a:r>
            <a:r>
              <a:rPr lang="en-US" altLang="zh-TW" dirty="0"/>
              <a:t>?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F4FD5-4EC6-E44F-91D3-8A9FE0DA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6" y="1656678"/>
            <a:ext cx="8311033" cy="4393266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Vue.js</a:t>
            </a:r>
            <a:r>
              <a:rPr lang="en-US" altLang="zh-TW" sz="2400" dirty="0"/>
              <a:t> </a:t>
            </a:r>
            <a:r>
              <a:rPr lang="zh-TW" altLang="en-US" sz="2400" dirty="0"/>
              <a:t>可擴充</a:t>
            </a:r>
            <a:r>
              <a:rPr lang="en-US" altLang="zh-TW" sz="2400" dirty="0"/>
              <a:t>HTML </a:t>
            </a:r>
            <a:r>
              <a:rPr lang="zh-TW" altLang="en-US" sz="2400" dirty="0"/>
              <a:t>屬性</a:t>
            </a:r>
            <a:r>
              <a:rPr lang="en-US" altLang="zh-TW" sz="2400" dirty="0"/>
              <a:t>(attributes)</a:t>
            </a:r>
            <a:r>
              <a:rPr lang="zh-TW" altLang="en-US" sz="2400" dirty="0"/>
              <a:t>稱之為指令</a:t>
            </a:r>
            <a:r>
              <a:rPr lang="en-US" altLang="zh-TW" sz="2400" b="1" dirty="0"/>
              <a:t>directives</a:t>
            </a:r>
            <a:endParaRPr lang="en-US" altLang="zh-TW" sz="2400" dirty="0"/>
          </a:p>
          <a:p>
            <a:r>
              <a:rPr lang="en-US" altLang="zh-TW" sz="2400" dirty="0" err="1"/>
              <a:t>Vue.js</a:t>
            </a:r>
            <a:r>
              <a:rPr lang="en-US" altLang="zh-TW" sz="2400" dirty="0"/>
              <a:t> directives </a:t>
            </a:r>
            <a:r>
              <a:rPr lang="zh-TW" altLang="en-US" sz="2400" dirty="0"/>
              <a:t>提供 </a:t>
            </a:r>
            <a:r>
              <a:rPr lang="en-US" altLang="zh-TW" sz="2400" dirty="0"/>
              <a:t>HTML </a:t>
            </a:r>
            <a:r>
              <a:rPr lang="zh-TW" altLang="en-US" sz="2400" dirty="0"/>
              <a:t>應用程式更多的功能性</a:t>
            </a:r>
            <a:endParaRPr lang="en-US" altLang="zh-TW" sz="2400" dirty="0"/>
          </a:p>
          <a:p>
            <a:r>
              <a:rPr lang="en-US" altLang="zh-TW" sz="2400" dirty="0" err="1"/>
              <a:t>Vue.js</a:t>
            </a:r>
            <a:r>
              <a:rPr lang="en-US" altLang="zh-TW" sz="2400" dirty="0"/>
              <a:t> </a:t>
            </a:r>
            <a:r>
              <a:rPr lang="zh-TW" altLang="en-US" sz="2400" dirty="0"/>
              <a:t>提供內建</a:t>
            </a:r>
            <a:r>
              <a:rPr lang="en-US" altLang="zh-TW" sz="2400" dirty="0"/>
              <a:t>directives</a:t>
            </a:r>
            <a:r>
              <a:rPr lang="zh-TW" altLang="en-US" sz="2400" dirty="0"/>
              <a:t>和自定義的</a:t>
            </a:r>
            <a:r>
              <a:rPr lang="en-US" altLang="zh-TW" sz="2400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0980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D291C-C071-1A4A-ABF2-9AD51AE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</a:t>
            </a:r>
            <a:r>
              <a:rPr kumimoji="1" lang="en-US" altLang="zh-TW" dirty="0" err="1"/>
              <a:t>Vue.js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DFF04-223F-D543-813C-3096843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986" y="1723502"/>
            <a:ext cx="7796540" cy="404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800" dirty="0"/>
              <a:t>方法一</a:t>
            </a:r>
            <a:endParaRPr lang="en" altLang="zh-TW" sz="3800" dirty="0"/>
          </a:p>
          <a:p>
            <a:pPr marL="0" indent="0">
              <a:buNone/>
            </a:pPr>
            <a:r>
              <a:rPr lang="en" altLang="zh-TW" dirty="0"/>
              <a:t>	&lt;script </a:t>
            </a:r>
            <a:r>
              <a:rPr lang="en" altLang="zh-TW" dirty="0" err="1"/>
              <a:t>src</a:t>
            </a:r>
            <a:r>
              <a:rPr lang="en" altLang="zh-TW" dirty="0"/>
              <a:t>="https://</a:t>
            </a:r>
            <a:r>
              <a:rPr lang="en" altLang="zh-TW" dirty="0" err="1"/>
              <a:t>cdn.jsdelivr.net</a:t>
            </a:r>
            <a:r>
              <a:rPr lang="en" altLang="zh-TW" dirty="0"/>
              <a:t>/</a:t>
            </a:r>
            <a:r>
              <a:rPr lang="en" altLang="zh-TW" dirty="0" err="1"/>
              <a:t>npm</a:t>
            </a:r>
            <a:r>
              <a:rPr lang="en" altLang="zh-TW" dirty="0"/>
              <a:t>/</a:t>
            </a:r>
            <a:r>
              <a:rPr lang="en" altLang="zh-TW" dirty="0" err="1"/>
              <a:t>vue</a:t>
            </a:r>
            <a:r>
              <a:rPr lang="en" altLang="zh-TW" dirty="0"/>
              <a:t>"&gt;&lt;/script&gt;</a:t>
            </a:r>
          </a:p>
          <a:p>
            <a:pPr marL="0" indent="0">
              <a:buNone/>
            </a:pPr>
            <a:r>
              <a:rPr lang="zh-TW" altLang="en-US" sz="3600" dirty="0"/>
              <a:t>方法二</a:t>
            </a:r>
            <a:endParaRPr lang="en" altLang="zh-TW" sz="3600" dirty="0"/>
          </a:p>
          <a:p>
            <a:pPr marL="450850" lvl="1" indent="0">
              <a:buNone/>
            </a:pPr>
            <a:r>
              <a:rPr kumimoji="1" lang="zh-TW" altLang="en-US" dirty="0"/>
              <a:t>下載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" altLang="zh-TW" dirty="0">
                <a:hlinkClick r:id="rId2"/>
              </a:rPr>
              <a:t>https://vuejs.org/js/vue.min.js</a:t>
            </a:r>
            <a:endParaRPr kumimoji="1" lang="en" altLang="zh-TW" dirty="0"/>
          </a:p>
          <a:p>
            <a:pPr marL="450850" lvl="1" indent="0">
              <a:buNone/>
            </a:pPr>
            <a:r>
              <a:rPr kumimoji="1" lang="zh-TW" altLang="en-US" dirty="0"/>
              <a:t>依放置的相對路徑載入</a:t>
            </a:r>
            <a:r>
              <a:rPr kumimoji="1" lang="en-US" altLang="zh-TW" dirty="0" err="1"/>
              <a:t>vue.js</a:t>
            </a:r>
            <a:r>
              <a:rPr kumimoji="1" lang="en-US" altLang="zh-TW" dirty="0"/>
              <a:t>, </a:t>
            </a:r>
            <a:r>
              <a:rPr kumimoji="1" lang="zh-TW" altLang="en-US" dirty="0"/>
              <a:t>例</a:t>
            </a:r>
            <a:r>
              <a:rPr kumimoji="1" lang="en-US" altLang="zh-TW" dirty="0"/>
              <a:t>:</a:t>
            </a:r>
          </a:p>
          <a:p>
            <a:pPr marL="450850" lvl="1" indent="0">
              <a:buNone/>
            </a:pPr>
            <a:r>
              <a:rPr lang="en" altLang="zh-TW" dirty="0"/>
              <a:t>&lt;script </a:t>
            </a:r>
            <a:r>
              <a:rPr lang="en" altLang="zh-TW" dirty="0" err="1"/>
              <a:t>src</a:t>
            </a:r>
            <a:r>
              <a:rPr lang="en" altLang="zh-TW" dirty="0"/>
              <a:t>=”</a:t>
            </a:r>
            <a:r>
              <a:rPr lang="en" altLang="zh-TW" dirty="0" err="1"/>
              <a:t>js</a:t>
            </a:r>
            <a:r>
              <a:rPr lang="en" altLang="zh-TW" dirty="0"/>
              <a:t>/</a:t>
            </a:r>
            <a:r>
              <a:rPr lang="en" altLang="zh-TW" dirty="0" err="1"/>
              <a:t>vue.min.js</a:t>
            </a:r>
            <a:r>
              <a:rPr lang="en" altLang="zh-TW" dirty="0"/>
              <a:t>"&gt;&lt;/script&gt;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0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0005-2F02-2E4D-A94A-FFDBE34C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C9A1C-9482-354D-A7D9-4BB5B063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6" y="1577669"/>
            <a:ext cx="3896467" cy="713818"/>
          </a:xfrm>
        </p:spPr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DCE604B-4C77-7A44-B56B-20DD8EF21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632075" y="2420707"/>
            <a:ext cx="3896466" cy="3502256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D38-D33A-A14D-9C11-F3E576C8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1577669"/>
            <a:ext cx="3899798" cy="713818"/>
          </a:xfrm>
        </p:spPr>
        <p:txBody>
          <a:bodyPr/>
          <a:lstStyle/>
          <a:p>
            <a:r>
              <a:rPr kumimoji="1" lang="en-US" altLang="zh-TW" dirty="0"/>
              <a:t>Browser</a:t>
            </a:r>
            <a:endParaRPr kumimoji="1" lang="zh-TW" altLang="en-US" dirty="0"/>
          </a:p>
        </p:txBody>
      </p:sp>
      <p:pic>
        <p:nvPicPr>
          <p:cNvPr id="11" name="內容版面配置區 10" descr="一張含有 鳥, 花 的圖片&#10;&#10;自動產生的描述">
            <a:extLst>
              <a:ext uri="{FF2B5EF4-FFF2-40B4-BE49-F238E27FC236}">
                <a16:creationId xmlns:a16="http://schemas.microsoft.com/office/drawing/2014/main" id="{7F88252A-557B-9343-A57A-E468D6B71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6635" y="2420706"/>
            <a:ext cx="3873155" cy="293648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076625-BB59-F14E-92AC-83F208C1719E}"/>
              </a:ext>
            </a:extLst>
          </p:cNvPr>
          <p:cNvSpPr/>
          <p:nvPr/>
        </p:nvSpPr>
        <p:spPr>
          <a:xfrm>
            <a:off x="2632075" y="6052182"/>
            <a:ext cx="784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https://www.w3schools.com/whatis/tryit.asp?filename=trywhatis_vue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0005-2F02-2E4D-A94A-FFDBE34C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</a:t>
            </a:r>
            <a:r>
              <a:rPr kumimoji="1" lang="en-US" altLang="zh-TW" dirty="0"/>
              <a:t>2: </a:t>
            </a:r>
            <a:r>
              <a:rPr lang="en-US" altLang="zh-TW" dirty="0"/>
              <a:t>Binding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C9A1C-9482-354D-A7D9-4BB5B063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492" y="1425950"/>
            <a:ext cx="3896467" cy="713818"/>
          </a:xfrm>
        </p:spPr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DCE604B-4C77-7A44-B56B-20DD8EF21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425610" y="2141854"/>
            <a:ext cx="3558591" cy="3750152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D38-D33A-A14D-9C11-F3E576C8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3841" y="1425950"/>
            <a:ext cx="3899798" cy="713818"/>
          </a:xfrm>
        </p:spPr>
        <p:txBody>
          <a:bodyPr/>
          <a:lstStyle/>
          <a:p>
            <a:r>
              <a:rPr kumimoji="1" lang="en-US" altLang="zh-TW" dirty="0"/>
              <a:t>Browser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F88252A-557B-9343-A57A-E468D6B71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751314" y="2139768"/>
            <a:ext cx="1382209" cy="1716615"/>
          </a:xfrm>
        </p:spPr>
      </p:pic>
      <p:pic>
        <p:nvPicPr>
          <p:cNvPr id="6" name="圖片 5" descr="一張含有 刀, 桌 的圖片&#10;&#10;自動產生的描述">
            <a:extLst>
              <a:ext uri="{FF2B5EF4-FFF2-40B4-BE49-F238E27FC236}">
                <a16:creationId xmlns:a16="http://schemas.microsoft.com/office/drawing/2014/main" id="{3E87AEA9-85EB-4543-82BF-880543F0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26" y="2139767"/>
            <a:ext cx="1215677" cy="1716615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5CAFFF8-01FA-8D49-B5D8-ED1DB8C0CCB3}"/>
              </a:ext>
            </a:extLst>
          </p:cNvPr>
          <p:cNvCxnSpPr>
            <a:cxnSpLocks/>
          </p:cNvCxnSpPr>
          <p:nvPr/>
        </p:nvCxnSpPr>
        <p:spPr>
          <a:xfrm flipH="1" flipV="1">
            <a:off x="7523922" y="3548270"/>
            <a:ext cx="198781" cy="18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2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0005-2F02-2E4D-A94A-FFDBE34C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</a:t>
            </a:r>
            <a:r>
              <a:rPr kumimoji="1" lang="en-US" altLang="zh-TW" dirty="0"/>
              <a:t>3: Two-Way </a:t>
            </a:r>
            <a:r>
              <a:rPr lang="en-US" altLang="zh-TW" dirty="0"/>
              <a:t>Binding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C9A1C-9482-354D-A7D9-4BB5B063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492" y="1425950"/>
            <a:ext cx="3896467" cy="713818"/>
          </a:xfrm>
        </p:spPr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DCE604B-4C77-7A44-B56B-20DD8EF21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446854" y="2353984"/>
            <a:ext cx="3889002" cy="3172173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D38-D33A-A14D-9C11-F3E576C8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3841" y="1425950"/>
            <a:ext cx="3899798" cy="713818"/>
          </a:xfrm>
        </p:spPr>
        <p:txBody>
          <a:bodyPr/>
          <a:lstStyle/>
          <a:p>
            <a:r>
              <a:rPr kumimoji="1" lang="en-US" altLang="zh-TW" dirty="0"/>
              <a:t>Browser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F88252A-557B-9343-A57A-E468D6B71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738504" y="2353984"/>
            <a:ext cx="1382209" cy="1288181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87AEA9-85EB-4543-82BF-880543F0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86946" y="2353986"/>
            <a:ext cx="1476236" cy="1288180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5CAFFF8-01FA-8D49-B5D8-ED1DB8C0CCB3}"/>
              </a:ext>
            </a:extLst>
          </p:cNvPr>
          <p:cNvCxnSpPr>
            <a:cxnSpLocks/>
          </p:cNvCxnSpPr>
          <p:nvPr/>
        </p:nvCxnSpPr>
        <p:spPr>
          <a:xfrm flipH="1" flipV="1">
            <a:off x="7543801" y="3413565"/>
            <a:ext cx="198781" cy="18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0005-2F02-2E4D-A94A-FFDBE34C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</a:t>
            </a:r>
            <a:r>
              <a:rPr kumimoji="1" lang="en-US" altLang="zh-TW" dirty="0"/>
              <a:t>4: Loop </a:t>
            </a:r>
            <a:r>
              <a:rPr lang="en-US" altLang="zh-TW" dirty="0"/>
              <a:t>Binding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C9A1C-9482-354D-A7D9-4BB5B063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492" y="1425950"/>
            <a:ext cx="3896467" cy="713818"/>
          </a:xfrm>
        </p:spPr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DCE604B-4C77-7A44-B56B-20DD8EF21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2609873" y="2234714"/>
            <a:ext cx="3873086" cy="3921721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D38-D33A-A14D-9C11-F3E576C8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3841" y="1425950"/>
            <a:ext cx="3899798" cy="713818"/>
          </a:xfrm>
        </p:spPr>
        <p:txBody>
          <a:bodyPr/>
          <a:lstStyle/>
          <a:p>
            <a:r>
              <a:rPr kumimoji="1" lang="en-US" altLang="zh-TW" dirty="0"/>
              <a:t>Browser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F88252A-557B-9343-A57A-E468D6B71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>
          <a:xfrm>
            <a:off x="6738504" y="2234714"/>
            <a:ext cx="2463033" cy="2146357"/>
          </a:xfrm>
        </p:spPr>
      </p:pic>
    </p:spTree>
    <p:extLst>
      <p:ext uri="{BB962C8B-B14F-4D97-AF65-F5344CB8AC3E}">
        <p14:creationId xmlns:p14="http://schemas.microsoft.com/office/powerpoint/2010/main" val="40617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23934-2934-9A4D-A44C-DAF2D00C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Binding Attribute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ADAD59-DC89-7D48-B4A3-F7AA48B3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6" y="2235647"/>
            <a:ext cx="8807888" cy="449513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2C5CA6-8C43-9F46-AEE6-F1EBF886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873" y="1521829"/>
            <a:ext cx="3896467" cy="713818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v-bind: </a:t>
            </a:r>
            <a:r>
              <a:rPr kumimoji="1" lang="en-US" altLang="zh-TW" dirty="0" err="1">
                <a:solidFill>
                  <a:srgbClr val="FF0000"/>
                </a:solidFill>
              </a:rPr>
              <a:t>href</a:t>
            </a:r>
            <a:r>
              <a:rPr kumimoji="1" lang="zh-TW" altLang="en-US" dirty="0">
                <a:solidFill>
                  <a:srgbClr val="FF0000"/>
                </a:solidFill>
              </a:rPr>
              <a:t> 可縮寫為</a:t>
            </a:r>
            <a:r>
              <a:rPr kumimoji="1" lang="en-US" altLang="zh-TW" dirty="0">
                <a:solidFill>
                  <a:srgbClr val="FF0000"/>
                </a:solidFill>
              </a:rPr>
              <a:t> :</a:t>
            </a:r>
            <a:r>
              <a:rPr kumimoji="1" lang="en-US" altLang="zh-TW" dirty="0" err="1">
                <a:solidFill>
                  <a:srgbClr val="FF0000"/>
                </a:solidFill>
              </a:rPr>
              <a:t>href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E87357B-BA31-6740-8DA2-7D0477B72E56}"/>
              </a:ext>
            </a:extLst>
          </p:cNvPr>
          <p:cNvCxnSpPr/>
          <p:nvPr/>
        </p:nvCxnSpPr>
        <p:spPr>
          <a:xfrm>
            <a:off x="3352800" y="4803228"/>
            <a:ext cx="2890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5ECED83D-A4A1-EA46-8FE3-20C125BA0873}"/>
              </a:ext>
            </a:extLst>
          </p:cNvPr>
          <p:cNvSpPr/>
          <p:nvPr/>
        </p:nvSpPr>
        <p:spPr>
          <a:xfrm>
            <a:off x="1357313" y="2414588"/>
            <a:ext cx="200025" cy="418623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1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0005-2F02-2E4D-A94A-FFDBE34C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例</a:t>
            </a:r>
            <a:r>
              <a:rPr kumimoji="1" lang="en-US" altLang="zh-TW" dirty="0"/>
              <a:t>5: Ajax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C9A1C-9482-354D-A7D9-4BB5B063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694" y="1458223"/>
            <a:ext cx="3896467" cy="713818"/>
          </a:xfrm>
        </p:spPr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D38-D33A-A14D-9C11-F3E576C8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8153" y="2907751"/>
            <a:ext cx="3899798" cy="713818"/>
          </a:xfrm>
        </p:spPr>
        <p:txBody>
          <a:bodyPr/>
          <a:lstStyle/>
          <a:p>
            <a:r>
              <a:rPr kumimoji="1" lang="en-US" altLang="zh-TW" dirty="0"/>
              <a:t>Browser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F88252A-557B-9343-A57A-E468D6B71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704749" y="3764270"/>
            <a:ext cx="2881936" cy="2051813"/>
          </a:xfr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C041C2-EC89-A745-9743-172CE815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212" y="2172041"/>
            <a:ext cx="4867787" cy="45514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&lt;div id="</a:t>
            </a:r>
            <a:r>
              <a:rPr lang="en-US" altLang="zh-TW" sz="1000" dirty="0" err="1"/>
              <a:t>myApp</a:t>
            </a:r>
            <a:r>
              <a:rPr lang="en-US" altLang="zh-TW" sz="1000" dirty="0"/>
              <a:t>"&gt;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&lt;!--</a:t>
            </a:r>
            <a:r>
              <a:rPr lang="zh-TW" altLang="en-US" sz="1000" dirty="0"/>
              <a:t>使用</a:t>
            </a:r>
            <a:r>
              <a:rPr lang="en-US" altLang="zh-TW" sz="1000" dirty="0"/>
              <a:t>v-on</a:t>
            </a:r>
            <a:r>
              <a:rPr lang="zh-TW" altLang="en-US" sz="1000" dirty="0"/>
              <a:t>監聽</a:t>
            </a:r>
            <a:r>
              <a:rPr lang="en-US" altLang="zh-TW" sz="1000" dirty="0"/>
              <a:t>JS</a:t>
            </a:r>
            <a:r>
              <a:rPr lang="zh-TW" altLang="en-US" sz="1000" dirty="0"/>
              <a:t>事件</a:t>
            </a:r>
            <a:r>
              <a:rPr lang="en-US" altLang="zh-TW" sz="1000" dirty="0"/>
              <a:t>--&gt;</a:t>
            </a:r>
            <a:endParaRPr lang="zh-TW" altLang="en-US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&lt;button class="</a:t>
            </a:r>
            <a:r>
              <a:rPr lang="en-US" altLang="zh-TW" sz="1000" dirty="0" err="1"/>
              <a:t>btn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btn</a:t>
            </a:r>
            <a:r>
              <a:rPr lang="en-US" altLang="zh-TW" sz="1000" dirty="0"/>
              <a:t>-primary" </a:t>
            </a:r>
            <a:r>
              <a:rPr lang="en-US" altLang="zh-TW" sz="1000" dirty="0" err="1"/>
              <a:t>v-on:click</a:t>
            </a:r>
            <a:r>
              <a:rPr lang="en-US" altLang="zh-TW" sz="1000" dirty="0"/>
              <a:t>="</a:t>
            </a:r>
            <a:r>
              <a:rPr lang="en-US" altLang="zh-TW" sz="1000" dirty="0" err="1"/>
              <a:t>MyAjaxFunction</a:t>
            </a:r>
            <a:r>
              <a:rPr lang="en-US" altLang="zh-TW" sz="1000" dirty="0"/>
              <a:t>"&gt;</a:t>
            </a:r>
            <a:r>
              <a:rPr lang="zh-TW" altLang="en-US" sz="1000" dirty="0"/>
              <a:t>發出</a:t>
            </a:r>
            <a:r>
              <a:rPr lang="en-US" altLang="zh-TW" sz="1000" dirty="0"/>
              <a:t>Ajax&lt;/button&gt;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&lt;!--</a:t>
            </a:r>
            <a:r>
              <a:rPr lang="zh-TW" altLang="en-US" sz="1000" dirty="0"/>
              <a:t>如果</a:t>
            </a:r>
            <a:r>
              <a:rPr lang="en-US" altLang="zh-TW" sz="1000" dirty="0"/>
              <a:t>users</a:t>
            </a:r>
            <a:r>
              <a:rPr lang="zh-TW" altLang="en-US" sz="1000" dirty="0"/>
              <a:t>集合有資料才渲染</a:t>
            </a:r>
            <a:r>
              <a:rPr lang="en-US" altLang="zh-TW" sz="1000" dirty="0"/>
              <a:t>&lt;table&gt;</a:t>
            </a:r>
            <a:r>
              <a:rPr lang="zh-TW" altLang="en-US" sz="1000" dirty="0"/>
              <a:t>元素，否則移除</a:t>
            </a:r>
            <a:r>
              <a:rPr lang="en-US" altLang="zh-TW" sz="1000" dirty="0"/>
              <a:t>--&gt;</a:t>
            </a:r>
            <a:endParaRPr lang="zh-TW" altLang="en-US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&lt;table v-if="</a:t>
            </a:r>
            <a:r>
              <a:rPr lang="en-US" altLang="zh-TW" sz="1000" dirty="0" err="1"/>
              <a:t>users.length</a:t>
            </a:r>
            <a:r>
              <a:rPr lang="en-US" altLang="zh-TW" sz="1000" dirty="0"/>
              <a:t>&gt;0" class="table table-striped"&gt;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thead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&lt;tr&gt;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&gt;Username&lt;/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&gt;Phone&lt;/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&gt;Email&lt;/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&gt;Website&lt;/</a:t>
            </a:r>
            <a:r>
              <a:rPr lang="en-US" altLang="zh-TW" sz="900" dirty="0" err="1"/>
              <a:t>th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&lt;/tr&gt;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&lt;/</a:t>
            </a:r>
            <a:r>
              <a:rPr lang="en-US" altLang="zh-TW" sz="900" dirty="0" err="1"/>
              <a:t>thead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</a:t>
            </a:r>
            <a:r>
              <a:rPr lang="en-US" altLang="zh-TW" sz="900" dirty="0" err="1"/>
              <a:t>tbody</a:t>
            </a:r>
            <a:r>
              <a:rPr lang="en-US" altLang="zh-TW" sz="900" dirty="0"/>
              <a:t>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&lt;!--</a:t>
            </a:r>
            <a:r>
              <a:rPr lang="zh-TW" altLang="en-US" sz="900" dirty="0"/>
              <a:t>使用</a:t>
            </a:r>
            <a:r>
              <a:rPr lang="en-US" altLang="zh-TW" sz="900" dirty="0"/>
              <a:t>v-for</a:t>
            </a:r>
            <a:r>
              <a:rPr lang="zh-TW" altLang="en-US" sz="900" dirty="0"/>
              <a:t>跑迴圈</a:t>
            </a:r>
            <a:r>
              <a:rPr lang="en-US" altLang="zh-TW" sz="900" dirty="0"/>
              <a:t>--&gt;</a:t>
            </a:r>
            <a:endParaRPr lang="zh-TW" altLang="en-US" sz="900" dirty="0"/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&lt;tr v-for="(user , index) in users"&gt;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&lt;td&gt;{{</a:t>
            </a:r>
            <a:r>
              <a:rPr lang="en-US" altLang="zh-TW" sz="900" dirty="0" err="1"/>
              <a:t>user.username</a:t>
            </a:r>
            <a:r>
              <a:rPr lang="en-US" altLang="zh-TW" sz="900" dirty="0"/>
              <a:t>}}&lt;/td&gt;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&lt;td&gt;{{</a:t>
            </a:r>
            <a:r>
              <a:rPr lang="en-US" altLang="zh-TW" sz="900" dirty="0" err="1"/>
              <a:t>user.phone</a:t>
            </a:r>
            <a:r>
              <a:rPr lang="en-US" altLang="zh-TW" sz="900" dirty="0"/>
              <a:t>}}&lt;/td&gt;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&lt;td&gt;{{</a:t>
            </a:r>
            <a:r>
              <a:rPr lang="en-US" altLang="zh-TW" sz="900" dirty="0" err="1"/>
              <a:t>user.email</a:t>
            </a:r>
            <a:r>
              <a:rPr lang="en-US" altLang="zh-TW" sz="900" dirty="0"/>
              <a:t>}}&lt;/td&gt;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&lt;td&gt;{{</a:t>
            </a:r>
            <a:r>
              <a:rPr lang="en-US" altLang="zh-TW" sz="900" dirty="0" err="1"/>
              <a:t>user.website</a:t>
            </a:r>
            <a:r>
              <a:rPr lang="en-US" altLang="zh-TW" sz="900" dirty="0"/>
              <a:t>}}&lt;/td&gt;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&lt;/tr&gt;</a:t>
            </a:r>
          </a:p>
          <a:p>
            <a:pPr marL="450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" dirty="0"/>
              <a:t>&lt;/</a:t>
            </a:r>
            <a:r>
              <a:rPr lang="en-US" altLang="zh-TW" sz="900" dirty="0" err="1"/>
              <a:t>tbody</a:t>
            </a:r>
            <a:r>
              <a:rPr lang="en-US" altLang="zh-TW" sz="9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&lt;/table&gt;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900" dirty="0"/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56A1F7D9-BA06-FC4F-B4F9-F6D60A760224}"/>
              </a:ext>
            </a:extLst>
          </p:cNvPr>
          <p:cNvSpPr txBox="1">
            <a:spLocks/>
          </p:cNvSpPr>
          <p:nvPr/>
        </p:nvSpPr>
        <p:spPr>
          <a:xfrm>
            <a:off x="6666635" y="1351786"/>
            <a:ext cx="3899798" cy="71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Server @ next page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87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麥迪遜</Template>
  <TotalTime>886</TotalTime>
  <Words>1115</Words>
  <Application>Microsoft Macintosh PowerPoint</Application>
  <PresentationFormat>寬螢幕</PresentationFormat>
  <Paragraphs>145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</vt:lpstr>
      <vt:lpstr>MS Shell Dlg 2</vt:lpstr>
      <vt:lpstr>Arial</vt:lpstr>
      <vt:lpstr>Calibri</vt:lpstr>
      <vt:lpstr>Wingdings</vt:lpstr>
      <vt:lpstr>Wingdings 3</vt:lpstr>
      <vt:lpstr>麥迪遜</vt:lpstr>
      <vt:lpstr>Vue.js</vt:lpstr>
      <vt:lpstr>What is Vue.js? </vt:lpstr>
      <vt:lpstr>Install Vue.js</vt:lpstr>
      <vt:lpstr>例1</vt:lpstr>
      <vt:lpstr>例2: Binding </vt:lpstr>
      <vt:lpstr>例3: Two-Way Binding </vt:lpstr>
      <vt:lpstr>例4: Loop Binding </vt:lpstr>
      <vt:lpstr>Binding Attribute</vt:lpstr>
      <vt:lpstr>例5: Ajax </vt:lpstr>
      <vt:lpstr>PowerPoint 簡報</vt:lpstr>
      <vt:lpstr>參考資源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黃國峰</dc:creator>
  <cp:lastModifiedBy>黃國峰</cp:lastModifiedBy>
  <cp:revision>20</cp:revision>
  <dcterms:created xsi:type="dcterms:W3CDTF">2019-11-28T00:25:37Z</dcterms:created>
  <dcterms:modified xsi:type="dcterms:W3CDTF">2021-11-26T00:51:14Z</dcterms:modified>
</cp:coreProperties>
</file>