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57" r:id="rId8"/>
    <p:sldId id="258" r:id="rId9"/>
    <p:sldId id="266" r:id="rId10"/>
    <p:sldId id="268" r:id="rId11"/>
    <p:sldId id="267" r:id="rId12"/>
    <p:sldId id="265"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 li" initials="zl" lastIdx="1" clrIdx="0">
    <p:extLst>
      <p:ext uri="{19B8F6BF-5375-455C-9EA6-DF929625EA0E}">
        <p15:presenceInfo xmlns:p15="http://schemas.microsoft.com/office/powerpoint/2012/main" userId="d6daafecf8a537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29"/>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1T13:54:44.444"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mailto:laundrymanagementteam2@gmail.com" TargetMode="External"/><Relationship Id="rId2" Type="http://schemas.openxmlformats.org/officeDocument/2006/relationships/hyperlink" Target="https://github.com/tqi3/Laundry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04F8-C70A-AC4E-B303-93E6DB19E543}"/>
              </a:ext>
            </a:extLst>
          </p:cNvPr>
          <p:cNvSpPr>
            <a:spLocks noGrp="1"/>
          </p:cNvSpPr>
          <p:nvPr>
            <p:ph type="ctrTitle"/>
          </p:nvPr>
        </p:nvSpPr>
        <p:spPr/>
        <p:txBody>
          <a:bodyPr/>
          <a:lstStyle/>
          <a:p>
            <a:r>
              <a:rPr lang="en-US" dirty="0"/>
              <a:t>Android Project for Washing Machine Management</a:t>
            </a:r>
          </a:p>
        </p:txBody>
      </p:sp>
      <p:sp>
        <p:nvSpPr>
          <p:cNvPr id="3" name="Subtitle 2">
            <a:extLst>
              <a:ext uri="{FF2B5EF4-FFF2-40B4-BE49-F238E27FC236}">
                <a16:creationId xmlns:a16="http://schemas.microsoft.com/office/drawing/2014/main" id="{96CD644E-9D0A-2747-AB85-0CBBB0A32118}"/>
              </a:ext>
            </a:extLst>
          </p:cNvPr>
          <p:cNvSpPr>
            <a:spLocks noGrp="1"/>
          </p:cNvSpPr>
          <p:nvPr>
            <p:ph type="subTitle" idx="1"/>
          </p:nvPr>
        </p:nvSpPr>
        <p:spPr/>
        <p:txBody>
          <a:bodyPr/>
          <a:lstStyle/>
          <a:p>
            <a:r>
              <a:rPr lang="en-US" dirty="0"/>
              <a:t>Team 2; Member: </a:t>
            </a:r>
            <a:r>
              <a:rPr lang="en-US" dirty="0" err="1"/>
              <a:t>Kaiqi</a:t>
            </a:r>
            <a:r>
              <a:rPr lang="en-US" dirty="0"/>
              <a:t> Fan (login); </a:t>
            </a:r>
            <a:r>
              <a:rPr lang="en-US" dirty="0" err="1"/>
              <a:t>Zhi</a:t>
            </a:r>
            <a:r>
              <a:rPr lang="en-US" dirty="0"/>
              <a:t> Li(notification); </a:t>
            </a:r>
            <a:r>
              <a:rPr lang="en-US" dirty="0" err="1"/>
              <a:t>Haocheng</a:t>
            </a:r>
            <a:r>
              <a:rPr lang="en-US" dirty="0"/>
              <a:t> Wang, </a:t>
            </a:r>
            <a:r>
              <a:rPr lang="en-US" dirty="0" err="1"/>
              <a:t>Shuhan</a:t>
            </a:r>
            <a:r>
              <a:rPr lang="en-US" dirty="0"/>
              <a:t> Wang, </a:t>
            </a:r>
            <a:r>
              <a:rPr lang="en-US" dirty="0" err="1"/>
              <a:t>Tongtong</a:t>
            </a:r>
            <a:r>
              <a:rPr lang="en-US" dirty="0"/>
              <a:t> Qi (workflow), </a:t>
            </a:r>
            <a:r>
              <a:rPr lang="en-US" dirty="0" err="1"/>
              <a:t>etc</a:t>
            </a:r>
            <a:r>
              <a:rPr lang="en-US" dirty="0"/>
              <a:t> (To be Continued…)</a:t>
            </a:r>
          </a:p>
        </p:txBody>
      </p:sp>
    </p:spTree>
    <p:extLst>
      <p:ext uri="{BB962C8B-B14F-4D97-AF65-F5344CB8AC3E}">
        <p14:creationId xmlns:p14="http://schemas.microsoft.com/office/powerpoint/2010/main" val="363283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4F3-0B0E-9443-A01C-D0268B1713CB}"/>
              </a:ext>
            </a:extLst>
          </p:cNvPr>
          <p:cNvSpPr>
            <a:spLocks noGrp="1"/>
          </p:cNvSpPr>
          <p:nvPr>
            <p:ph type="title"/>
          </p:nvPr>
        </p:nvSpPr>
        <p:spPr/>
        <p:txBody>
          <a:bodyPr/>
          <a:lstStyle/>
          <a:p>
            <a:r>
              <a:rPr lang="en-US" dirty="0"/>
              <a:t>Timer (change status as time goes):</a:t>
            </a:r>
          </a:p>
        </p:txBody>
      </p:sp>
      <p:sp>
        <p:nvSpPr>
          <p:cNvPr id="3" name="Content Placeholder 2">
            <a:extLst>
              <a:ext uri="{FF2B5EF4-FFF2-40B4-BE49-F238E27FC236}">
                <a16:creationId xmlns:a16="http://schemas.microsoft.com/office/drawing/2014/main" id="{38FCBC01-68AE-7D43-822E-A54F417C53FF}"/>
              </a:ext>
            </a:extLst>
          </p:cNvPr>
          <p:cNvSpPr>
            <a:spLocks noGrp="1"/>
          </p:cNvSpPr>
          <p:nvPr>
            <p:ph idx="1"/>
          </p:nvPr>
        </p:nvSpPr>
        <p:spPr/>
        <p:txBody>
          <a:bodyPr/>
          <a:lstStyle/>
          <a:p>
            <a:r>
              <a:rPr lang="en-US" dirty="0"/>
              <a:t>A timer checks 1s per time. When the current time is past the end time, change the machine status to “unavailable” to “finish”. If after 10s the laundry is still not picked up, change the status to “overtime”.</a:t>
            </a:r>
          </a:p>
          <a:p>
            <a:r>
              <a:rPr lang="en-US" dirty="0"/>
              <a:t>Status will be changed in database</a:t>
            </a:r>
          </a:p>
          <a:p>
            <a:r>
              <a:rPr lang="en-US" dirty="0"/>
              <a:t>UI will be changed</a:t>
            </a:r>
          </a:p>
          <a:p>
            <a:r>
              <a:rPr lang="en-US" dirty="0"/>
              <a:t>Notification will be triggered along the way.</a:t>
            </a:r>
          </a:p>
        </p:txBody>
      </p:sp>
      <p:pic>
        <p:nvPicPr>
          <p:cNvPr id="5" name="Picture 4">
            <a:extLst>
              <a:ext uri="{FF2B5EF4-FFF2-40B4-BE49-F238E27FC236}">
                <a16:creationId xmlns:a16="http://schemas.microsoft.com/office/drawing/2014/main" id="{41C7F1C5-D71C-B842-9F95-0A082427CC23}"/>
              </a:ext>
            </a:extLst>
          </p:cNvPr>
          <p:cNvPicPr>
            <a:picLocks noChangeAspect="1"/>
          </p:cNvPicPr>
          <p:nvPr/>
        </p:nvPicPr>
        <p:blipFill>
          <a:blip r:embed="rId2"/>
          <a:stretch>
            <a:fillRect/>
          </a:stretch>
        </p:blipFill>
        <p:spPr>
          <a:xfrm>
            <a:off x="612073" y="4356100"/>
            <a:ext cx="1409700" cy="1685261"/>
          </a:xfrm>
          <a:prstGeom prst="rect">
            <a:avLst/>
          </a:prstGeom>
        </p:spPr>
      </p:pic>
      <p:pic>
        <p:nvPicPr>
          <p:cNvPr id="6" name="Picture 5">
            <a:extLst>
              <a:ext uri="{FF2B5EF4-FFF2-40B4-BE49-F238E27FC236}">
                <a16:creationId xmlns:a16="http://schemas.microsoft.com/office/drawing/2014/main" id="{8AFA67EF-1A91-4D41-BA9D-61DF8A6CC8B8}"/>
              </a:ext>
            </a:extLst>
          </p:cNvPr>
          <p:cNvPicPr>
            <a:picLocks noChangeAspect="1"/>
          </p:cNvPicPr>
          <p:nvPr/>
        </p:nvPicPr>
        <p:blipFill>
          <a:blip r:embed="rId3"/>
          <a:stretch>
            <a:fillRect/>
          </a:stretch>
        </p:blipFill>
        <p:spPr>
          <a:xfrm>
            <a:off x="2222652" y="4236244"/>
            <a:ext cx="3425235" cy="2398712"/>
          </a:xfrm>
          <a:prstGeom prst="rect">
            <a:avLst/>
          </a:prstGeom>
        </p:spPr>
      </p:pic>
      <p:pic>
        <p:nvPicPr>
          <p:cNvPr id="7" name="Picture 6">
            <a:extLst>
              <a:ext uri="{FF2B5EF4-FFF2-40B4-BE49-F238E27FC236}">
                <a16:creationId xmlns:a16="http://schemas.microsoft.com/office/drawing/2014/main" id="{EB35D0BD-6272-674B-AD13-B6B3C0CF0AAA}"/>
              </a:ext>
            </a:extLst>
          </p:cNvPr>
          <p:cNvPicPr>
            <a:picLocks noChangeAspect="1"/>
          </p:cNvPicPr>
          <p:nvPr/>
        </p:nvPicPr>
        <p:blipFill>
          <a:blip r:embed="rId4"/>
          <a:stretch>
            <a:fillRect/>
          </a:stretch>
        </p:blipFill>
        <p:spPr>
          <a:xfrm>
            <a:off x="5731511" y="4619755"/>
            <a:ext cx="1054100" cy="1421606"/>
          </a:xfrm>
          <a:prstGeom prst="rect">
            <a:avLst/>
          </a:prstGeom>
        </p:spPr>
      </p:pic>
      <p:pic>
        <p:nvPicPr>
          <p:cNvPr id="8" name="Picture 7">
            <a:extLst>
              <a:ext uri="{FF2B5EF4-FFF2-40B4-BE49-F238E27FC236}">
                <a16:creationId xmlns:a16="http://schemas.microsoft.com/office/drawing/2014/main" id="{29BC0B73-B29B-8E4E-9CFC-C34217F3333B}"/>
              </a:ext>
            </a:extLst>
          </p:cNvPr>
          <p:cNvPicPr>
            <a:picLocks noChangeAspect="1"/>
          </p:cNvPicPr>
          <p:nvPr/>
        </p:nvPicPr>
        <p:blipFill>
          <a:blip r:embed="rId5"/>
          <a:stretch>
            <a:fillRect/>
          </a:stretch>
        </p:blipFill>
        <p:spPr>
          <a:xfrm>
            <a:off x="6785611" y="4236244"/>
            <a:ext cx="4033709" cy="2398712"/>
          </a:xfrm>
          <a:prstGeom prst="rect">
            <a:avLst/>
          </a:prstGeom>
        </p:spPr>
      </p:pic>
    </p:spTree>
    <p:extLst>
      <p:ext uri="{BB962C8B-B14F-4D97-AF65-F5344CB8AC3E}">
        <p14:creationId xmlns:p14="http://schemas.microsoft.com/office/powerpoint/2010/main" val="30217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DE35-57A2-3B40-9A59-5A7891906B14}"/>
              </a:ext>
            </a:extLst>
          </p:cNvPr>
          <p:cNvSpPr>
            <a:spLocks noGrp="1"/>
          </p:cNvSpPr>
          <p:nvPr>
            <p:ph type="title"/>
          </p:nvPr>
        </p:nvSpPr>
        <p:spPr/>
        <p:txBody>
          <a:bodyPr/>
          <a:lstStyle/>
          <a:p>
            <a:r>
              <a:rPr lang="en-US" dirty="0"/>
              <a:t>Set it back (</a:t>
            </a:r>
            <a:r>
              <a:rPr lang="en-US" dirty="0" err="1"/>
              <a:t>ClickEvent</a:t>
            </a:r>
            <a:r>
              <a:rPr lang="en-US" dirty="0"/>
              <a:t>):</a:t>
            </a:r>
          </a:p>
        </p:txBody>
      </p:sp>
      <p:sp>
        <p:nvSpPr>
          <p:cNvPr id="3" name="Content Placeholder 2">
            <a:extLst>
              <a:ext uri="{FF2B5EF4-FFF2-40B4-BE49-F238E27FC236}">
                <a16:creationId xmlns:a16="http://schemas.microsoft.com/office/drawing/2014/main" id="{697BD5B6-A592-054F-87D9-CFBF312B4AF8}"/>
              </a:ext>
            </a:extLst>
          </p:cNvPr>
          <p:cNvSpPr>
            <a:spLocks noGrp="1"/>
          </p:cNvSpPr>
          <p:nvPr>
            <p:ph idx="1"/>
          </p:nvPr>
        </p:nvSpPr>
        <p:spPr/>
        <p:txBody>
          <a:bodyPr/>
          <a:lstStyle/>
          <a:p>
            <a:r>
              <a:rPr lang="en-US" dirty="0"/>
              <a:t>When the status is “finish” or “overtime”, clicking the machine will set back the machine to the initial “available” status.</a:t>
            </a:r>
          </a:p>
          <a:p>
            <a:r>
              <a:rPr lang="en-US" dirty="0"/>
              <a:t>Start/End time will be set to 0, user will be reset to “”.</a:t>
            </a:r>
          </a:p>
          <a:p>
            <a:r>
              <a:rPr lang="en-US" dirty="0"/>
              <a:t>UI will be changed as well.</a:t>
            </a:r>
          </a:p>
        </p:txBody>
      </p:sp>
      <p:pic>
        <p:nvPicPr>
          <p:cNvPr id="5" name="Picture 4">
            <a:extLst>
              <a:ext uri="{FF2B5EF4-FFF2-40B4-BE49-F238E27FC236}">
                <a16:creationId xmlns:a16="http://schemas.microsoft.com/office/drawing/2014/main" id="{DB1D57EE-8925-7940-9D0F-4873AF232495}"/>
              </a:ext>
            </a:extLst>
          </p:cNvPr>
          <p:cNvPicPr>
            <a:picLocks noChangeAspect="1"/>
          </p:cNvPicPr>
          <p:nvPr/>
        </p:nvPicPr>
        <p:blipFill>
          <a:blip r:embed="rId2"/>
          <a:stretch>
            <a:fillRect/>
          </a:stretch>
        </p:blipFill>
        <p:spPr>
          <a:xfrm>
            <a:off x="677334" y="3879850"/>
            <a:ext cx="1908704" cy="1772368"/>
          </a:xfrm>
          <a:prstGeom prst="rect">
            <a:avLst/>
          </a:prstGeom>
        </p:spPr>
      </p:pic>
      <p:pic>
        <p:nvPicPr>
          <p:cNvPr id="6" name="Picture 5">
            <a:extLst>
              <a:ext uri="{FF2B5EF4-FFF2-40B4-BE49-F238E27FC236}">
                <a16:creationId xmlns:a16="http://schemas.microsoft.com/office/drawing/2014/main" id="{965CF7A9-31E3-514C-BFC4-CFD390B426D5}"/>
              </a:ext>
            </a:extLst>
          </p:cNvPr>
          <p:cNvPicPr>
            <a:picLocks noChangeAspect="1"/>
          </p:cNvPicPr>
          <p:nvPr/>
        </p:nvPicPr>
        <p:blipFill>
          <a:blip r:embed="rId3"/>
          <a:stretch>
            <a:fillRect/>
          </a:stretch>
        </p:blipFill>
        <p:spPr>
          <a:xfrm>
            <a:off x="4756150" y="3429000"/>
            <a:ext cx="3463969" cy="2612362"/>
          </a:xfrm>
          <a:prstGeom prst="rect">
            <a:avLst/>
          </a:prstGeom>
        </p:spPr>
      </p:pic>
    </p:spTree>
    <p:extLst>
      <p:ext uri="{BB962C8B-B14F-4D97-AF65-F5344CB8AC3E}">
        <p14:creationId xmlns:p14="http://schemas.microsoft.com/office/powerpoint/2010/main" val="338541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ED19-1464-4189-A45E-60FC2E10FBA6}"/>
              </a:ext>
            </a:extLst>
          </p:cNvPr>
          <p:cNvSpPr>
            <a:spLocks noGrp="1"/>
          </p:cNvSpPr>
          <p:nvPr>
            <p:ph type="title"/>
          </p:nvPr>
        </p:nvSpPr>
        <p:spPr>
          <a:xfrm>
            <a:off x="838200" y="365125"/>
            <a:ext cx="10515600" cy="1325563"/>
          </a:xfrm>
        </p:spPr>
        <p:txBody>
          <a:bodyPr/>
          <a:lstStyle/>
          <a:p>
            <a:r>
              <a:rPr lang="en-US" dirty="0"/>
              <a:t>Notifications</a:t>
            </a:r>
          </a:p>
        </p:txBody>
      </p:sp>
      <p:pic>
        <p:nvPicPr>
          <p:cNvPr id="5" name="Content Placeholder 4" descr="A screen shot of a computer&#10;&#10;Description automatically generated">
            <a:extLst>
              <a:ext uri="{FF2B5EF4-FFF2-40B4-BE49-F238E27FC236}">
                <a16:creationId xmlns:a16="http://schemas.microsoft.com/office/drawing/2014/main" id="{0AA55CE5-0145-498B-A4BF-531B67A0A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662" y="1422413"/>
            <a:ext cx="1804486" cy="3738020"/>
          </a:xfrm>
        </p:spPr>
      </p:pic>
      <p:pic>
        <p:nvPicPr>
          <p:cNvPr id="9" name="Picture 8" descr="A screenshot of a computer&#10;&#10;Description automatically generated">
            <a:extLst>
              <a:ext uri="{FF2B5EF4-FFF2-40B4-BE49-F238E27FC236}">
                <a16:creationId xmlns:a16="http://schemas.microsoft.com/office/drawing/2014/main" id="{C3ABBD3F-4F9D-4CAE-85F7-902C844B8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245" y="1429270"/>
            <a:ext cx="1832707" cy="3744620"/>
          </a:xfrm>
          <a:prstGeom prst="rect">
            <a:avLst/>
          </a:prstGeom>
        </p:spPr>
      </p:pic>
      <p:pic>
        <p:nvPicPr>
          <p:cNvPr id="11" name="Picture 10" descr="A close up of a computer&#10;&#10;Description automatically generated">
            <a:extLst>
              <a:ext uri="{FF2B5EF4-FFF2-40B4-BE49-F238E27FC236}">
                <a16:creationId xmlns:a16="http://schemas.microsoft.com/office/drawing/2014/main" id="{5FC5DECE-E8DF-4084-AFCE-A2BBAE799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049" y="1422413"/>
            <a:ext cx="1832708" cy="3738020"/>
          </a:xfrm>
          <a:prstGeom prst="rect">
            <a:avLst/>
          </a:prstGeom>
        </p:spPr>
      </p:pic>
      <p:sp>
        <p:nvSpPr>
          <p:cNvPr id="3" name="TextBox 2">
            <a:extLst>
              <a:ext uri="{FF2B5EF4-FFF2-40B4-BE49-F238E27FC236}">
                <a16:creationId xmlns:a16="http://schemas.microsoft.com/office/drawing/2014/main" id="{89E146A5-B742-4F1F-900B-2ED7FAA30E79}"/>
              </a:ext>
            </a:extLst>
          </p:cNvPr>
          <p:cNvSpPr txBox="1"/>
          <p:nvPr/>
        </p:nvSpPr>
        <p:spPr>
          <a:xfrm>
            <a:off x="-21812" y="5521414"/>
            <a:ext cx="3255433" cy="646331"/>
          </a:xfrm>
          <a:prstGeom prst="rect">
            <a:avLst/>
          </a:prstGeom>
          <a:noFill/>
        </p:spPr>
        <p:txBody>
          <a:bodyPr wrap="square" rtlCol="0">
            <a:spAutoFit/>
          </a:bodyPr>
          <a:lstStyle/>
          <a:p>
            <a:pPr algn="ctr"/>
            <a:r>
              <a:rPr lang="en-US" altLang="zh-CN" dirty="0"/>
              <a:t>Subscribe to Machine NO.6</a:t>
            </a:r>
          </a:p>
          <a:p>
            <a:pPr algn="ctr"/>
            <a:r>
              <a:rPr lang="en-US" dirty="0"/>
              <a:t>When “OK” is Clicked</a:t>
            </a:r>
          </a:p>
        </p:txBody>
      </p:sp>
      <p:pic>
        <p:nvPicPr>
          <p:cNvPr id="4" name="Picture 3">
            <a:extLst>
              <a:ext uri="{FF2B5EF4-FFF2-40B4-BE49-F238E27FC236}">
                <a16:creationId xmlns:a16="http://schemas.microsoft.com/office/drawing/2014/main" id="{B25836B0-C4F2-4700-BC73-9B7665A03BD6}"/>
              </a:ext>
            </a:extLst>
          </p:cNvPr>
          <p:cNvPicPr>
            <a:picLocks noChangeAspect="1"/>
          </p:cNvPicPr>
          <p:nvPr/>
        </p:nvPicPr>
        <p:blipFill>
          <a:blip r:embed="rId5"/>
          <a:stretch>
            <a:fillRect/>
          </a:stretch>
        </p:blipFill>
        <p:spPr>
          <a:xfrm>
            <a:off x="9683853" y="1406588"/>
            <a:ext cx="1832708" cy="3753845"/>
          </a:xfrm>
          <a:prstGeom prst="rect">
            <a:avLst/>
          </a:prstGeom>
        </p:spPr>
      </p:pic>
      <p:sp>
        <p:nvSpPr>
          <p:cNvPr id="6" name="TextBox 5">
            <a:extLst>
              <a:ext uri="{FF2B5EF4-FFF2-40B4-BE49-F238E27FC236}">
                <a16:creationId xmlns:a16="http://schemas.microsoft.com/office/drawing/2014/main" id="{DD4DA2CF-4E81-409A-9F71-BFD7FFC8406A}"/>
              </a:ext>
            </a:extLst>
          </p:cNvPr>
          <p:cNvSpPr txBox="1"/>
          <p:nvPr/>
        </p:nvSpPr>
        <p:spPr>
          <a:xfrm>
            <a:off x="3163731" y="5521415"/>
            <a:ext cx="2861733" cy="646331"/>
          </a:xfrm>
          <a:prstGeom prst="rect">
            <a:avLst/>
          </a:prstGeom>
          <a:noFill/>
        </p:spPr>
        <p:txBody>
          <a:bodyPr wrap="square" rtlCol="0">
            <a:spAutoFit/>
          </a:bodyPr>
          <a:lstStyle/>
          <a:p>
            <a:pPr algn="ctr"/>
            <a:r>
              <a:rPr lang="en-US" dirty="0"/>
              <a:t>Notify Topic (Machine) “6”</a:t>
            </a:r>
          </a:p>
          <a:p>
            <a:pPr algn="ctr"/>
            <a:r>
              <a:rPr lang="en-US" dirty="0"/>
              <a:t>When Laundry Finished</a:t>
            </a:r>
          </a:p>
        </p:txBody>
      </p:sp>
      <p:sp>
        <p:nvSpPr>
          <p:cNvPr id="10" name="TextBox 9">
            <a:extLst>
              <a:ext uri="{FF2B5EF4-FFF2-40B4-BE49-F238E27FC236}">
                <a16:creationId xmlns:a16="http://schemas.microsoft.com/office/drawing/2014/main" id="{69CCB87B-A7B4-4D57-B0CE-8F4A0670FC0E}"/>
              </a:ext>
            </a:extLst>
          </p:cNvPr>
          <p:cNvSpPr txBox="1"/>
          <p:nvPr/>
        </p:nvSpPr>
        <p:spPr>
          <a:xfrm>
            <a:off x="6166536" y="5521415"/>
            <a:ext cx="2861733" cy="646331"/>
          </a:xfrm>
          <a:prstGeom prst="rect">
            <a:avLst/>
          </a:prstGeom>
          <a:noFill/>
        </p:spPr>
        <p:txBody>
          <a:bodyPr wrap="square" rtlCol="0">
            <a:spAutoFit/>
          </a:bodyPr>
          <a:lstStyle/>
          <a:p>
            <a:pPr algn="ctr"/>
            <a:r>
              <a:rPr lang="en-US" dirty="0"/>
              <a:t>Notify “6” and “admin”</a:t>
            </a:r>
          </a:p>
          <a:p>
            <a:pPr algn="ctr"/>
            <a:r>
              <a:rPr lang="en-US" dirty="0"/>
              <a:t>If Laundry Over Time</a:t>
            </a:r>
          </a:p>
        </p:txBody>
      </p:sp>
      <p:sp>
        <p:nvSpPr>
          <p:cNvPr id="12" name="TextBox 11">
            <a:extLst>
              <a:ext uri="{FF2B5EF4-FFF2-40B4-BE49-F238E27FC236}">
                <a16:creationId xmlns:a16="http://schemas.microsoft.com/office/drawing/2014/main" id="{890998C4-6616-4ED6-9F4D-B7166E8CC871}"/>
              </a:ext>
            </a:extLst>
          </p:cNvPr>
          <p:cNvSpPr txBox="1"/>
          <p:nvPr/>
        </p:nvSpPr>
        <p:spPr>
          <a:xfrm>
            <a:off x="9169340" y="5521414"/>
            <a:ext cx="2861733" cy="646331"/>
          </a:xfrm>
          <a:prstGeom prst="rect">
            <a:avLst/>
          </a:prstGeom>
          <a:noFill/>
        </p:spPr>
        <p:txBody>
          <a:bodyPr wrap="square" rtlCol="0">
            <a:spAutoFit/>
          </a:bodyPr>
          <a:lstStyle/>
          <a:p>
            <a:pPr algn="ctr"/>
            <a:r>
              <a:rPr lang="en-US" dirty="0"/>
              <a:t>Unsubscribe from “6”</a:t>
            </a:r>
          </a:p>
          <a:p>
            <a:pPr algn="ctr"/>
            <a:r>
              <a:rPr lang="en-US" dirty="0"/>
              <a:t>When Clothes are Collected</a:t>
            </a:r>
          </a:p>
        </p:txBody>
      </p:sp>
    </p:spTree>
    <p:extLst>
      <p:ext uri="{BB962C8B-B14F-4D97-AF65-F5344CB8AC3E}">
        <p14:creationId xmlns:p14="http://schemas.microsoft.com/office/powerpoint/2010/main" val="199166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D79D-7744-8F4D-BDC8-6F02696CC836}"/>
              </a:ext>
            </a:extLst>
          </p:cNvPr>
          <p:cNvSpPr>
            <a:spLocks noGrp="1"/>
          </p:cNvSpPr>
          <p:nvPr>
            <p:ph type="title"/>
          </p:nvPr>
        </p:nvSpPr>
        <p:spPr/>
        <p:txBody>
          <a:bodyPr/>
          <a:lstStyle/>
          <a:p>
            <a:r>
              <a:rPr lang="en-US" dirty="0"/>
              <a:t>Future improvement:</a:t>
            </a:r>
          </a:p>
        </p:txBody>
      </p:sp>
      <p:sp>
        <p:nvSpPr>
          <p:cNvPr id="3" name="Content Placeholder 2">
            <a:extLst>
              <a:ext uri="{FF2B5EF4-FFF2-40B4-BE49-F238E27FC236}">
                <a16:creationId xmlns:a16="http://schemas.microsoft.com/office/drawing/2014/main" id="{C89E701B-6C62-AB49-9CCE-A0DA3D2BD2E5}"/>
              </a:ext>
            </a:extLst>
          </p:cNvPr>
          <p:cNvSpPr>
            <a:spLocks noGrp="1"/>
          </p:cNvSpPr>
          <p:nvPr>
            <p:ph idx="1"/>
          </p:nvPr>
        </p:nvSpPr>
        <p:spPr/>
        <p:txBody>
          <a:bodyPr/>
          <a:lstStyle/>
          <a:p>
            <a:r>
              <a:rPr lang="en-US" dirty="0"/>
              <a:t>UI: especially for countdown timer</a:t>
            </a:r>
          </a:p>
          <a:p>
            <a:r>
              <a:rPr lang="en-US" dirty="0"/>
              <a:t>Database: somewhat redundant </a:t>
            </a:r>
          </a:p>
          <a:p>
            <a:r>
              <a:rPr lang="en-US" dirty="0"/>
              <a:t>Icons for this project</a:t>
            </a:r>
          </a:p>
          <a:p>
            <a:r>
              <a:rPr lang="en-US" dirty="0"/>
              <a:t>More efficient way to check the machine has finished</a:t>
            </a:r>
          </a:p>
          <a:p>
            <a:r>
              <a:rPr lang="en-US" dirty="0"/>
              <a:t>Needs more support for real time multi-user situation.</a:t>
            </a:r>
          </a:p>
          <a:p>
            <a:r>
              <a:rPr lang="en-US" dirty="0"/>
              <a:t>Admin interaction.</a:t>
            </a:r>
          </a:p>
          <a:p>
            <a:r>
              <a:rPr lang="en-US" dirty="0"/>
              <a:t>Deploy it on cloud: Google and AWS</a:t>
            </a:r>
          </a:p>
          <a:p>
            <a:r>
              <a:rPr lang="en-US" dirty="0"/>
              <a:t>Welcome for advice: </a:t>
            </a:r>
            <a:r>
              <a:rPr lang="en-US" dirty="0">
                <a:hlinkClick r:id="rId2"/>
              </a:rPr>
              <a:t>https://github.com/tqi3/LaundryManagement</a:t>
            </a:r>
            <a:r>
              <a:rPr lang="en-US" dirty="0"/>
              <a:t>, Firebase account: </a:t>
            </a:r>
            <a:r>
              <a:rPr lang="en-US" dirty="0">
                <a:hlinkClick r:id="rId3"/>
              </a:rPr>
              <a:t>laundrymanagementteam2@gmail.com</a:t>
            </a:r>
            <a:r>
              <a:rPr lang="en-US" dirty="0"/>
              <a:t>, </a:t>
            </a:r>
            <a:r>
              <a:rPr lang="en-US" dirty="0" err="1"/>
              <a:t>pwd</a:t>
            </a:r>
            <a:r>
              <a:rPr lang="en-US" dirty="0"/>
              <a:t>: androidteam2</a:t>
            </a:r>
          </a:p>
          <a:p>
            <a:r>
              <a:rPr lang="en-US" dirty="0"/>
              <a:t>Thank you Stefan for the valuable help; thank you all for listening!</a:t>
            </a:r>
          </a:p>
        </p:txBody>
      </p:sp>
    </p:spTree>
    <p:extLst>
      <p:ext uri="{BB962C8B-B14F-4D97-AF65-F5344CB8AC3E}">
        <p14:creationId xmlns:p14="http://schemas.microsoft.com/office/powerpoint/2010/main" val="101589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6394AD5-3E6B-4531-9025-B6985670D5FA}"/>
              </a:ext>
            </a:extLst>
          </p:cNvPr>
          <p:cNvPicPr>
            <a:picLocks noChangeAspect="1"/>
          </p:cNvPicPr>
          <p:nvPr/>
        </p:nvPicPr>
        <p:blipFill>
          <a:blip r:embed="rId2"/>
          <a:stretch>
            <a:fillRect/>
          </a:stretch>
        </p:blipFill>
        <p:spPr>
          <a:xfrm>
            <a:off x="1649344" y="308339"/>
            <a:ext cx="8893311" cy="6241321"/>
          </a:xfrm>
          <a:prstGeom prst="rect">
            <a:avLst/>
          </a:prstGeom>
        </p:spPr>
      </p:pic>
    </p:spTree>
    <p:extLst>
      <p:ext uri="{BB962C8B-B14F-4D97-AF65-F5344CB8AC3E}">
        <p14:creationId xmlns:p14="http://schemas.microsoft.com/office/powerpoint/2010/main" val="284657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E4C32-C59C-49A5-8B8B-6F0CF03324FD}"/>
              </a:ext>
            </a:extLst>
          </p:cNvPr>
          <p:cNvSpPr>
            <a:spLocks noGrp="1"/>
          </p:cNvSpPr>
          <p:nvPr>
            <p:ph type="title"/>
          </p:nvPr>
        </p:nvSpPr>
        <p:spPr/>
        <p:txBody>
          <a:bodyPr/>
          <a:lstStyle/>
          <a:p>
            <a:r>
              <a:rPr lang="en-US" altLang="zh-CN" dirty="0"/>
              <a:t>User Information-Firebase</a:t>
            </a:r>
            <a:endParaRPr lang="zh-CN" altLang="en-US" dirty="0"/>
          </a:p>
        </p:txBody>
      </p:sp>
      <p:sp>
        <p:nvSpPr>
          <p:cNvPr id="6" name="文本框 5">
            <a:extLst>
              <a:ext uri="{FF2B5EF4-FFF2-40B4-BE49-F238E27FC236}">
                <a16:creationId xmlns:a16="http://schemas.microsoft.com/office/drawing/2014/main" id="{CE578B65-5987-4E6A-94C8-FCBE833C6E69}"/>
              </a:ext>
            </a:extLst>
          </p:cNvPr>
          <p:cNvSpPr txBox="1"/>
          <p:nvPr/>
        </p:nvSpPr>
        <p:spPr>
          <a:xfrm>
            <a:off x="838200" y="1690688"/>
            <a:ext cx="7282775"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User</a:t>
            </a:r>
          </a:p>
          <a:p>
            <a:pPr marL="742950" lvl="1" indent="-285750">
              <a:buFont typeface="Wingdings" panose="05000000000000000000" pitchFamily="2" charset="2"/>
              <a:buChar char="Ø"/>
            </a:pPr>
            <a:r>
              <a:rPr lang="en-US" altLang="zh-CN" dirty="0" err="1"/>
              <a:t>user_email</a:t>
            </a:r>
            <a:endParaRPr lang="en-US" altLang="zh-CN" dirty="0"/>
          </a:p>
          <a:p>
            <a:pPr lvl="1"/>
            <a:r>
              <a:rPr lang="en-US" altLang="zh-CN" dirty="0"/>
              <a:t>This email is used as user ID and login username.</a:t>
            </a:r>
          </a:p>
          <a:p>
            <a:pPr marL="742950" lvl="1" indent="-285750">
              <a:buFont typeface="Wingdings" panose="05000000000000000000" pitchFamily="2" charset="2"/>
              <a:buChar char="Ø"/>
            </a:pPr>
            <a:r>
              <a:rPr lang="en-US" altLang="zh-CN" dirty="0" err="1"/>
              <a:t>user_phone</a:t>
            </a:r>
            <a:r>
              <a:rPr lang="en-US" altLang="zh-CN" dirty="0"/>
              <a:t> number</a:t>
            </a:r>
          </a:p>
          <a:p>
            <a:pPr lvl="1"/>
            <a:r>
              <a:rPr lang="en-US" altLang="zh-CN" dirty="0"/>
              <a:t>Phone number is used to notify user washing machine status.</a:t>
            </a:r>
          </a:p>
          <a:p>
            <a:pPr marL="742950" lvl="1" indent="-285750">
              <a:buFont typeface="Wingdings" panose="05000000000000000000" pitchFamily="2" charset="2"/>
              <a:buChar char="Ø"/>
            </a:pPr>
            <a:r>
              <a:rPr lang="en-US" altLang="zh-CN" dirty="0" err="1"/>
              <a:t>user_password</a:t>
            </a:r>
            <a:endParaRPr lang="en-US" altLang="zh-CN" dirty="0"/>
          </a:p>
          <a:p>
            <a:pPr lvl="1"/>
            <a:r>
              <a:rPr lang="en-US" altLang="zh-CN" dirty="0"/>
              <a:t>User password has been encrypted by MD5.</a:t>
            </a:r>
          </a:p>
          <a:p>
            <a:pPr marL="742950" lvl="1" indent="-285750">
              <a:buFont typeface="Wingdings" panose="05000000000000000000" pitchFamily="2" charset="2"/>
              <a:buChar char="Ø"/>
            </a:pPr>
            <a:r>
              <a:rPr lang="en-US" altLang="zh-CN" dirty="0" err="1"/>
              <a:t>user_admin</a:t>
            </a:r>
            <a:endParaRPr lang="en-US" altLang="zh-CN" dirty="0"/>
          </a:p>
          <a:p>
            <a:pPr lvl="1"/>
            <a:r>
              <a:rPr lang="en-US" altLang="zh-CN" dirty="0"/>
              <a:t>This is a flag to determine if it is an administrative.</a:t>
            </a:r>
          </a:p>
          <a:p>
            <a:pPr lvl="1"/>
            <a:endParaRPr lang="zh-CN" altLang="en-US" dirty="0"/>
          </a:p>
        </p:txBody>
      </p:sp>
      <p:pic>
        <p:nvPicPr>
          <p:cNvPr id="7" name="图片 6">
            <a:extLst>
              <a:ext uri="{FF2B5EF4-FFF2-40B4-BE49-F238E27FC236}">
                <a16:creationId xmlns:a16="http://schemas.microsoft.com/office/drawing/2014/main" id="{C9A97445-C821-4BBD-97C3-1A6BE98BED6E}"/>
              </a:ext>
            </a:extLst>
          </p:cNvPr>
          <p:cNvPicPr>
            <a:picLocks noChangeAspect="1"/>
          </p:cNvPicPr>
          <p:nvPr/>
        </p:nvPicPr>
        <p:blipFill>
          <a:blip r:embed="rId2"/>
          <a:stretch>
            <a:fillRect/>
          </a:stretch>
        </p:blipFill>
        <p:spPr>
          <a:xfrm>
            <a:off x="838200" y="4642216"/>
            <a:ext cx="5345948" cy="1732644"/>
          </a:xfrm>
          <a:prstGeom prst="rect">
            <a:avLst/>
          </a:prstGeom>
        </p:spPr>
      </p:pic>
    </p:spTree>
    <p:extLst>
      <p:ext uri="{BB962C8B-B14F-4D97-AF65-F5344CB8AC3E}">
        <p14:creationId xmlns:p14="http://schemas.microsoft.com/office/powerpoint/2010/main" val="298389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B60F8-7DF1-4165-BB6A-59C0B3418C24}"/>
              </a:ext>
            </a:extLst>
          </p:cNvPr>
          <p:cNvSpPr>
            <a:spLocks noGrp="1"/>
          </p:cNvSpPr>
          <p:nvPr>
            <p:ph type="title"/>
          </p:nvPr>
        </p:nvSpPr>
        <p:spPr/>
        <p:txBody>
          <a:bodyPr/>
          <a:lstStyle/>
          <a:p>
            <a:r>
              <a:rPr lang="en-US" altLang="zh-CN" dirty="0"/>
              <a:t>Welcome page</a:t>
            </a:r>
            <a:endParaRPr lang="zh-CN" altLang="en-US" dirty="0"/>
          </a:p>
        </p:txBody>
      </p:sp>
      <p:sp>
        <p:nvSpPr>
          <p:cNvPr id="3" name="内容占位符 2">
            <a:extLst>
              <a:ext uri="{FF2B5EF4-FFF2-40B4-BE49-F238E27FC236}">
                <a16:creationId xmlns:a16="http://schemas.microsoft.com/office/drawing/2014/main" id="{4AB4946E-C501-4597-90AF-87453DE86468}"/>
              </a:ext>
            </a:extLst>
          </p:cNvPr>
          <p:cNvSpPr>
            <a:spLocks noGrp="1"/>
          </p:cNvSpPr>
          <p:nvPr>
            <p:ph idx="1"/>
          </p:nvPr>
        </p:nvSpPr>
        <p:spPr/>
        <p:txBody>
          <a:bodyPr/>
          <a:lstStyle/>
          <a:p>
            <a:pPr marL="0" indent="0">
              <a:buNone/>
            </a:pPr>
            <a:r>
              <a:rPr lang="en-US" altLang="zh-CN" dirty="0"/>
              <a:t>Welcome page only appears</a:t>
            </a:r>
          </a:p>
          <a:p>
            <a:pPr marL="0" indent="0">
              <a:buNone/>
            </a:pPr>
            <a:r>
              <a:rPr lang="en-US" altLang="zh-CN" dirty="0"/>
              <a:t>once.</a:t>
            </a:r>
            <a:br>
              <a:rPr lang="en-US" altLang="zh-CN" dirty="0"/>
            </a:br>
            <a:endParaRPr lang="en-US" altLang="zh-CN" dirty="0"/>
          </a:p>
          <a:p>
            <a:pPr marL="0" indent="0">
              <a:buNone/>
            </a:pPr>
            <a:r>
              <a:rPr lang="en-US" altLang="zh-CN" dirty="0"/>
              <a:t>It can be used as advertising </a:t>
            </a:r>
          </a:p>
          <a:p>
            <a:pPr marL="0" indent="0">
              <a:buNone/>
            </a:pPr>
            <a:r>
              <a:rPr lang="en-US" altLang="zh-CN" dirty="0"/>
              <a:t>in the future.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C7ECAC45-1268-42E6-BEA7-83A5B8B18A96}"/>
              </a:ext>
            </a:extLst>
          </p:cNvPr>
          <p:cNvPicPr>
            <a:picLocks noChangeAspect="1"/>
          </p:cNvPicPr>
          <p:nvPr/>
        </p:nvPicPr>
        <p:blipFill>
          <a:blip r:embed="rId2"/>
          <a:stretch>
            <a:fillRect/>
          </a:stretch>
        </p:blipFill>
        <p:spPr>
          <a:xfrm>
            <a:off x="7230893" y="1027906"/>
            <a:ext cx="3242554" cy="5395452"/>
          </a:xfrm>
          <a:prstGeom prst="rect">
            <a:avLst/>
          </a:prstGeom>
        </p:spPr>
      </p:pic>
    </p:spTree>
    <p:extLst>
      <p:ext uri="{BB962C8B-B14F-4D97-AF65-F5344CB8AC3E}">
        <p14:creationId xmlns:p14="http://schemas.microsoft.com/office/powerpoint/2010/main" val="45714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6BB85-591C-4E35-B10A-F12349E2F8C7}"/>
              </a:ext>
            </a:extLst>
          </p:cNvPr>
          <p:cNvSpPr>
            <a:spLocks noGrp="1"/>
          </p:cNvSpPr>
          <p:nvPr>
            <p:ph type="title"/>
          </p:nvPr>
        </p:nvSpPr>
        <p:spPr/>
        <p:txBody>
          <a:bodyPr/>
          <a:lstStyle/>
          <a:p>
            <a:r>
              <a:rPr lang="en-US" altLang="zh-CN" dirty="0"/>
              <a:t>Login Page</a:t>
            </a:r>
            <a:endParaRPr lang="zh-CN" altLang="en-US" dirty="0"/>
          </a:p>
        </p:txBody>
      </p:sp>
      <p:pic>
        <p:nvPicPr>
          <p:cNvPr id="4" name="内容占位符 3">
            <a:extLst>
              <a:ext uri="{FF2B5EF4-FFF2-40B4-BE49-F238E27FC236}">
                <a16:creationId xmlns:a16="http://schemas.microsoft.com/office/drawing/2014/main" id="{C8E24962-0491-4DE3-9E98-9656291A5980}"/>
              </a:ext>
            </a:extLst>
          </p:cNvPr>
          <p:cNvPicPr>
            <a:picLocks noGrp="1" noChangeAspect="1"/>
          </p:cNvPicPr>
          <p:nvPr>
            <p:ph idx="1"/>
          </p:nvPr>
        </p:nvPicPr>
        <p:blipFill>
          <a:blip r:embed="rId2"/>
          <a:stretch>
            <a:fillRect/>
          </a:stretch>
        </p:blipFill>
        <p:spPr>
          <a:xfrm>
            <a:off x="7506265" y="1105778"/>
            <a:ext cx="3155250" cy="5252338"/>
          </a:xfrm>
          <a:prstGeom prst="rect">
            <a:avLst/>
          </a:prstGeom>
        </p:spPr>
      </p:pic>
      <p:sp>
        <p:nvSpPr>
          <p:cNvPr id="6" name="文本框 5">
            <a:extLst>
              <a:ext uri="{FF2B5EF4-FFF2-40B4-BE49-F238E27FC236}">
                <a16:creationId xmlns:a16="http://schemas.microsoft.com/office/drawing/2014/main" id="{0A7144AE-C45A-47AF-8427-02432EA017BB}"/>
              </a:ext>
            </a:extLst>
          </p:cNvPr>
          <p:cNvSpPr txBox="1"/>
          <p:nvPr/>
        </p:nvSpPr>
        <p:spPr>
          <a:xfrm>
            <a:off x="838200" y="1690688"/>
            <a:ext cx="5849566" cy="5262979"/>
          </a:xfrm>
          <a:prstGeom prst="rect">
            <a:avLst/>
          </a:prstGeom>
          <a:noFill/>
        </p:spPr>
        <p:txBody>
          <a:bodyPr wrap="square" rtlCol="0">
            <a:spAutoFit/>
          </a:bodyPr>
          <a:lstStyle>
            <a:defPPr>
              <a:defRPr lang="zh-CN"/>
            </a:defPPr>
          </a:lstStyle>
          <a:p>
            <a:r>
              <a:rPr lang="en-US" altLang="zh-CN" sz="2800" dirty="0"/>
              <a:t>Login page has Text input box for user email and password.</a:t>
            </a:r>
          </a:p>
          <a:p>
            <a:endParaRPr lang="en-US" altLang="zh-CN" sz="2800" dirty="0"/>
          </a:p>
          <a:p>
            <a:r>
              <a:rPr lang="en-US" altLang="zh-CN" sz="2800" dirty="0"/>
              <a:t>After click the “Login” button, the backend will compare the data in Firebase to determine if this user is valid to login.</a:t>
            </a:r>
          </a:p>
          <a:p>
            <a:endParaRPr lang="en-US" altLang="zh-CN" sz="2800" dirty="0"/>
          </a:p>
          <a:p>
            <a:r>
              <a:rPr lang="en-US" altLang="zh-CN" sz="2800" dirty="0"/>
              <a:t>Click “Create user” text will jump to the Register Page</a:t>
            </a:r>
          </a:p>
          <a:p>
            <a:endParaRPr lang="en-US" altLang="zh-CN" sz="2800" dirty="0"/>
          </a:p>
          <a:p>
            <a:endParaRPr lang="en-US" altLang="zh-CN" sz="2800" dirty="0"/>
          </a:p>
        </p:txBody>
      </p:sp>
    </p:spTree>
    <p:extLst>
      <p:ext uri="{BB962C8B-B14F-4D97-AF65-F5344CB8AC3E}">
        <p14:creationId xmlns:p14="http://schemas.microsoft.com/office/powerpoint/2010/main" val="87829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00EF-839C-4833-B1CB-406DB62C74D9}"/>
              </a:ext>
            </a:extLst>
          </p:cNvPr>
          <p:cNvSpPr>
            <a:spLocks noGrp="1"/>
          </p:cNvSpPr>
          <p:nvPr>
            <p:ph type="title"/>
          </p:nvPr>
        </p:nvSpPr>
        <p:spPr/>
        <p:txBody>
          <a:bodyPr/>
          <a:lstStyle/>
          <a:p>
            <a:r>
              <a:rPr lang="en-US" altLang="zh-CN" dirty="0"/>
              <a:t>Register Page</a:t>
            </a:r>
            <a:endParaRPr lang="zh-CN" altLang="en-US" dirty="0"/>
          </a:p>
        </p:txBody>
      </p:sp>
      <p:sp>
        <p:nvSpPr>
          <p:cNvPr id="3" name="内容占位符 2">
            <a:extLst>
              <a:ext uri="{FF2B5EF4-FFF2-40B4-BE49-F238E27FC236}">
                <a16:creationId xmlns:a16="http://schemas.microsoft.com/office/drawing/2014/main" id="{D7F4C525-8850-4AC6-9E7E-9AF8DD2816E5}"/>
              </a:ext>
            </a:extLst>
          </p:cNvPr>
          <p:cNvSpPr>
            <a:spLocks noGrp="1"/>
          </p:cNvSpPr>
          <p:nvPr>
            <p:ph idx="1"/>
          </p:nvPr>
        </p:nvSpPr>
        <p:spPr>
          <a:xfrm>
            <a:off x="838200" y="1825625"/>
            <a:ext cx="6353783" cy="4464928"/>
          </a:xfrm>
        </p:spPr>
        <p:txBody>
          <a:bodyPr>
            <a:normAutofit/>
          </a:bodyPr>
          <a:lstStyle/>
          <a:p>
            <a:pPr marL="0" indent="0">
              <a:buNone/>
            </a:pPr>
            <a:r>
              <a:rPr lang="en-US" altLang="zh-CN" dirty="0"/>
              <a:t>Register page asks user to create a new user for Laundry System.</a:t>
            </a:r>
          </a:p>
          <a:p>
            <a:pPr marL="0" indent="0">
              <a:buNone/>
            </a:pPr>
            <a:endParaRPr lang="en-US" altLang="zh-CN" dirty="0"/>
          </a:p>
          <a:p>
            <a:pPr marL="0" indent="0">
              <a:buNone/>
            </a:pPr>
            <a:r>
              <a:rPr lang="en-US" altLang="zh-CN" dirty="0"/>
              <a:t>The user needs email, phone number and password to complete registration.</a:t>
            </a:r>
          </a:p>
          <a:p>
            <a:pPr marL="0" indent="0">
              <a:buNone/>
            </a:pPr>
            <a:endParaRPr lang="en-US" altLang="zh-CN" dirty="0"/>
          </a:p>
          <a:p>
            <a:pPr marL="0" indent="0">
              <a:buNone/>
            </a:pPr>
            <a:r>
              <a:rPr lang="en-US" altLang="zh-CN" dirty="0"/>
              <a:t>If the registration is successfully completed, the page will automatically jump to the Laundry System by using new user information.</a:t>
            </a:r>
            <a:endParaRPr lang="zh-CN" altLang="en-US" dirty="0"/>
          </a:p>
        </p:txBody>
      </p:sp>
      <p:pic>
        <p:nvPicPr>
          <p:cNvPr id="5" name="图片 4">
            <a:extLst>
              <a:ext uri="{FF2B5EF4-FFF2-40B4-BE49-F238E27FC236}">
                <a16:creationId xmlns:a16="http://schemas.microsoft.com/office/drawing/2014/main" id="{85BB6D09-76F0-4E41-9197-C92BFE469447}"/>
              </a:ext>
            </a:extLst>
          </p:cNvPr>
          <p:cNvPicPr>
            <a:picLocks noChangeAspect="1"/>
          </p:cNvPicPr>
          <p:nvPr/>
        </p:nvPicPr>
        <p:blipFill>
          <a:blip r:embed="rId2"/>
          <a:stretch>
            <a:fillRect/>
          </a:stretch>
        </p:blipFill>
        <p:spPr>
          <a:xfrm>
            <a:off x="7542178" y="1107754"/>
            <a:ext cx="3206804" cy="5322903"/>
          </a:xfrm>
          <a:prstGeom prst="rect">
            <a:avLst/>
          </a:prstGeom>
        </p:spPr>
      </p:pic>
    </p:spTree>
    <p:extLst>
      <p:ext uri="{BB962C8B-B14F-4D97-AF65-F5344CB8AC3E}">
        <p14:creationId xmlns:p14="http://schemas.microsoft.com/office/powerpoint/2010/main" val="240168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FDC2-8F8F-D248-955A-F8F0135DD65A}"/>
              </a:ext>
            </a:extLst>
          </p:cNvPr>
          <p:cNvSpPr>
            <a:spLocks noGrp="1"/>
          </p:cNvSpPr>
          <p:nvPr>
            <p:ph type="title"/>
          </p:nvPr>
        </p:nvSpPr>
        <p:spPr>
          <a:xfrm>
            <a:off x="677334" y="609600"/>
            <a:ext cx="8596667" cy="1320800"/>
          </a:xfrm>
        </p:spPr>
        <p:txBody>
          <a:bodyPr>
            <a:normAutofit/>
          </a:bodyPr>
          <a:lstStyle/>
          <a:p>
            <a:r>
              <a:rPr lang="en-US"/>
              <a:t>Workflow: machine status is the basis for database and UI changes</a:t>
            </a:r>
          </a:p>
        </p:txBody>
      </p:sp>
      <p:sp>
        <p:nvSpPr>
          <p:cNvPr id="18" name="Isosceles Triangle 8">
            <a:extLst>
              <a:ext uri="{FF2B5EF4-FFF2-40B4-BE49-F238E27FC236}">
                <a16:creationId xmlns:a16="http://schemas.microsoft.com/office/drawing/2014/main" id="{98EE4960-6ED7-49B4-BEEE-A96A0C83D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8E400CDE-65E0-DA47-BF4B-0AFAA5610463}"/>
              </a:ext>
            </a:extLst>
          </p:cNvPr>
          <p:cNvPicPr>
            <a:picLocks noChangeAspect="1"/>
          </p:cNvPicPr>
          <p:nvPr/>
        </p:nvPicPr>
        <p:blipFill rotWithShape="1">
          <a:blip r:embed="rId2"/>
          <a:srcRect l="18969" r="18611" b="1"/>
          <a:stretch/>
        </p:blipFill>
        <p:spPr>
          <a:xfrm>
            <a:off x="649075" y="2158073"/>
            <a:ext cx="2625335" cy="3882362"/>
          </a:xfrm>
          <a:prstGeom prst="rect">
            <a:avLst/>
          </a:prstGeom>
        </p:spPr>
      </p:pic>
      <p:pic>
        <p:nvPicPr>
          <p:cNvPr id="5" name="Picture 4">
            <a:extLst>
              <a:ext uri="{FF2B5EF4-FFF2-40B4-BE49-F238E27FC236}">
                <a16:creationId xmlns:a16="http://schemas.microsoft.com/office/drawing/2014/main" id="{28B13F00-8394-D64D-B647-5CDBC4C0953F}"/>
              </a:ext>
            </a:extLst>
          </p:cNvPr>
          <p:cNvPicPr>
            <a:picLocks noChangeAspect="1"/>
          </p:cNvPicPr>
          <p:nvPr/>
        </p:nvPicPr>
        <p:blipFill rotWithShape="1">
          <a:blip r:embed="rId3"/>
          <a:srcRect l="2470" r="26162" b="1"/>
          <a:stretch/>
        </p:blipFill>
        <p:spPr>
          <a:xfrm>
            <a:off x="3470357" y="2159331"/>
            <a:ext cx="2625335" cy="3882362"/>
          </a:xfrm>
          <a:prstGeom prst="rect">
            <a:avLst/>
          </a:prstGeom>
        </p:spPr>
      </p:pic>
      <p:sp>
        <p:nvSpPr>
          <p:cNvPr id="3" name="Content Placeholder 2">
            <a:extLst>
              <a:ext uri="{FF2B5EF4-FFF2-40B4-BE49-F238E27FC236}">
                <a16:creationId xmlns:a16="http://schemas.microsoft.com/office/drawing/2014/main" id="{0045B332-7465-EB49-B073-AF0133DF9891}"/>
              </a:ext>
            </a:extLst>
          </p:cNvPr>
          <p:cNvSpPr>
            <a:spLocks noGrp="1"/>
          </p:cNvSpPr>
          <p:nvPr>
            <p:ph idx="1"/>
          </p:nvPr>
        </p:nvSpPr>
        <p:spPr>
          <a:xfrm>
            <a:off x="6325880" y="2160589"/>
            <a:ext cx="2948121" cy="3880773"/>
          </a:xfrm>
        </p:spPr>
        <p:txBody>
          <a:bodyPr>
            <a:normAutofit/>
          </a:bodyPr>
          <a:lstStyle/>
          <a:p>
            <a:r>
              <a:rPr lang="en-US" sz="1700"/>
              <a:t>UI: used recycler view in android</a:t>
            </a:r>
          </a:p>
          <a:p>
            <a:r>
              <a:rPr lang="en-US" sz="1700"/>
              <a:t>Database: used firebase </a:t>
            </a:r>
            <a:r>
              <a:rPr lang="en-US" sz="1700" err="1"/>
              <a:t>realtime</a:t>
            </a:r>
            <a:r>
              <a:rPr lang="en-US" sz="1700"/>
              <a:t> database</a:t>
            </a:r>
          </a:p>
          <a:p>
            <a:r>
              <a:rPr lang="en-US" sz="1700"/>
              <a:t>Even though for most of the time, we could have got data from main logic (data structures’ storage), we chose to acquire from database anyways in order to create an interaction of UI and database. </a:t>
            </a:r>
          </a:p>
        </p:txBody>
      </p:sp>
    </p:spTree>
    <p:extLst>
      <p:ext uri="{BB962C8B-B14F-4D97-AF65-F5344CB8AC3E}">
        <p14:creationId xmlns:p14="http://schemas.microsoft.com/office/powerpoint/2010/main" val="406926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A3C-D8A1-0C42-A9B5-1F0D543FF4F1}"/>
              </a:ext>
            </a:extLst>
          </p:cNvPr>
          <p:cNvSpPr>
            <a:spLocks noGrp="1"/>
          </p:cNvSpPr>
          <p:nvPr>
            <p:ph type="title"/>
          </p:nvPr>
        </p:nvSpPr>
        <p:spPr>
          <a:xfrm>
            <a:off x="677330" y="609600"/>
            <a:ext cx="2930518" cy="1320800"/>
          </a:xfrm>
        </p:spPr>
        <p:txBody>
          <a:bodyPr anchor="ctr">
            <a:normAutofit/>
          </a:bodyPr>
          <a:lstStyle/>
          <a:p>
            <a:r>
              <a:rPr lang="en-US" dirty="0" err="1"/>
              <a:t>Picktimer</a:t>
            </a:r>
            <a:r>
              <a:rPr lang="en-US" dirty="0"/>
              <a:t> (</a:t>
            </a:r>
            <a:r>
              <a:rPr lang="en-US" dirty="0" err="1"/>
              <a:t>ClickEvent</a:t>
            </a:r>
            <a:r>
              <a:rPr lang="en-US" dirty="0"/>
              <a:t>):</a:t>
            </a:r>
          </a:p>
        </p:txBody>
      </p:sp>
      <p:sp>
        <p:nvSpPr>
          <p:cNvPr id="3" name="Content Placeholder 2">
            <a:extLst>
              <a:ext uri="{FF2B5EF4-FFF2-40B4-BE49-F238E27FC236}">
                <a16:creationId xmlns:a16="http://schemas.microsoft.com/office/drawing/2014/main" id="{FFFAE410-42F2-AC43-A131-BB14EE157D82}"/>
              </a:ext>
            </a:extLst>
          </p:cNvPr>
          <p:cNvSpPr>
            <a:spLocks noGrp="1"/>
          </p:cNvSpPr>
          <p:nvPr>
            <p:ph idx="1"/>
          </p:nvPr>
        </p:nvSpPr>
        <p:spPr>
          <a:xfrm>
            <a:off x="677330" y="2160589"/>
            <a:ext cx="2930517" cy="3880773"/>
          </a:xfrm>
        </p:spPr>
        <p:txBody>
          <a:bodyPr>
            <a:normAutofit/>
          </a:bodyPr>
          <a:lstStyle/>
          <a:p>
            <a:pPr>
              <a:lnSpc>
                <a:spcPct val="90000"/>
              </a:lnSpc>
            </a:pPr>
            <a:r>
              <a:rPr lang="en-US" dirty="0"/>
              <a:t>When the machine status is “available”, pick a time duration for washing clothes: implemented with dialog fragment</a:t>
            </a:r>
          </a:p>
          <a:p>
            <a:pPr>
              <a:lnSpc>
                <a:spcPct val="90000"/>
              </a:lnSpc>
            </a:pPr>
            <a:r>
              <a:rPr lang="en-US" dirty="0"/>
              <a:t>Start, end time and user will be set in the database</a:t>
            </a:r>
          </a:p>
          <a:p>
            <a:pPr>
              <a:lnSpc>
                <a:spcPct val="90000"/>
              </a:lnSpc>
            </a:pPr>
            <a:r>
              <a:rPr lang="en-US" dirty="0"/>
              <a:t>Machine status will be changed in the database</a:t>
            </a:r>
          </a:p>
          <a:p>
            <a:pPr>
              <a:lnSpc>
                <a:spcPct val="90000"/>
              </a:lnSpc>
            </a:pPr>
            <a:r>
              <a:rPr lang="en-US" dirty="0"/>
              <a:t>UI will be changed to unavailable</a:t>
            </a:r>
          </a:p>
        </p:txBody>
      </p:sp>
      <p:pic>
        <p:nvPicPr>
          <p:cNvPr id="4" name="Picture 3">
            <a:extLst>
              <a:ext uri="{FF2B5EF4-FFF2-40B4-BE49-F238E27FC236}">
                <a16:creationId xmlns:a16="http://schemas.microsoft.com/office/drawing/2014/main" id="{EAA02865-6886-4649-BA9A-D12EBF90CB8F}"/>
              </a:ext>
            </a:extLst>
          </p:cNvPr>
          <p:cNvPicPr>
            <a:picLocks noChangeAspect="1"/>
          </p:cNvPicPr>
          <p:nvPr/>
        </p:nvPicPr>
        <p:blipFill>
          <a:blip r:embed="rId2"/>
          <a:stretch>
            <a:fillRect/>
          </a:stretch>
        </p:blipFill>
        <p:spPr>
          <a:xfrm>
            <a:off x="3852844" y="681816"/>
            <a:ext cx="2596281" cy="1930567"/>
          </a:xfrm>
          <a:prstGeom prst="rect">
            <a:avLst/>
          </a:prstGeom>
        </p:spPr>
      </p:pic>
      <p:pic>
        <p:nvPicPr>
          <p:cNvPr id="6" name="Picture 5">
            <a:extLst>
              <a:ext uri="{FF2B5EF4-FFF2-40B4-BE49-F238E27FC236}">
                <a16:creationId xmlns:a16="http://schemas.microsoft.com/office/drawing/2014/main" id="{DFECFEBA-1D7B-B14B-AB74-8D9A16EB2190}"/>
              </a:ext>
            </a:extLst>
          </p:cNvPr>
          <p:cNvPicPr>
            <a:picLocks noChangeAspect="1"/>
          </p:cNvPicPr>
          <p:nvPr/>
        </p:nvPicPr>
        <p:blipFill>
          <a:blip r:embed="rId3"/>
          <a:stretch>
            <a:fillRect/>
          </a:stretch>
        </p:blipFill>
        <p:spPr>
          <a:xfrm>
            <a:off x="7126097" y="609600"/>
            <a:ext cx="1699522" cy="2074999"/>
          </a:xfrm>
          <a:prstGeom prst="rect">
            <a:avLst/>
          </a:prstGeom>
        </p:spPr>
      </p:pic>
      <p:pic>
        <p:nvPicPr>
          <p:cNvPr id="5" name="Picture 4">
            <a:extLst>
              <a:ext uri="{FF2B5EF4-FFF2-40B4-BE49-F238E27FC236}">
                <a16:creationId xmlns:a16="http://schemas.microsoft.com/office/drawing/2014/main" id="{054BC4E0-87FE-B648-AC62-79B17E50E4DA}"/>
              </a:ext>
            </a:extLst>
          </p:cNvPr>
          <p:cNvPicPr>
            <a:picLocks noChangeAspect="1"/>
          </p:cNvPicPr>
          <p:nvPr/>
        </p:nvPicPr>
        <p:blipFill>
          <a:blip r:embed="rId4"/>
          <a:stretch>
            <a:fillRect/>
          </a:stretch>
        </p:blipFill>
        <p:spPr>
          <a:xfrm>
            <a:off x="4415516" y="3005512"/>
            <a:ext cx="5421162" cy="3035850"/>
          </a:xfrm>
          <a:prstGeom prst="rect">
            <a:avLst/>
          </a:prstGeom>
        </p:spPr>
      </p:pic>
    </p:spTree>
    <p:extLst>
      <p:ext uri="{BB962C8B-B14F-4D97-AF65-F5344CB8AC3E}">
        <p14:creationId xmlns:p14="http://schemas.microsoft.com/office/powerpoint/2010/main" val="247122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7FE6-B997-1B43-9B42-0D32C2150190}"/>
              </a:ext>
            </a:extLst>
          </p:cNvPr>
          <p:cNvSpPr>
            <a:spLocks noGrp="1"/>
          </p:cNvSpPr>
          <p:nvPr>
            <p:ph type="title"/>
          </p:nvPr>
        </p:nvSpPr>
        <p:spPr/>
        <p:txBody>
          <a:bodyPr/>
          <a:lstStyle/>
          <a:p>
            <a:r>
              <a:rPr lang="en-US" dirty="0"/>
              <a:t>Countdown timer(</a:t>
            </a:r>
            <a:r>
              <a:rPr lang="en-US" dirty="0" err="1"/>
              <a:t>ClickEvent</a:t>
            </a:r>
            <a:r>
              <a:rPr lang="en-US" dirty="0"/>
              <a:t>):</a:t>
            </a:r>
          </a:p>
        </p:txBody>
      </p:sp>
      <p:sp>
        <p:nvSpPr>
          <p:cNvPr id="3" name="Content Placeholder 2">
            <a:extLst>
              <a:ext uri="{FF2B5EF4-FFF2-40B4-BE49-F238E27FC236}">
                <a16:creationId xmlns:a16="http://schemas.microsoft.com/office/drawing/2014/main" id="{029E4870-FA13-4C4C-A089-301E813EC01C}"/>
              </a:ext>
            </a:extLst>
          </p:cNvPr>
          <p:cNvSpPr>
            <a:spLocks noGrp="1"/>
          </p:cNvSpPr>
          <p:nvPr>
            <p:ph idx="1"/>
          </p:nvPr>
        </p:nvSpPr>
        <p:spPr/>
        <p:txBody>
          <a:bodyPr/>
          <a:lstStyle/>
          <a:p>
            <a:r>
              <a:rPr lang="en-US" dirty="0"/>
              <a:t>When the machine status is “unavailable”, click the machine and a countdown timer will show up.</a:t>
            </a:r>
          </a:p>
          <a:p>
            <a:endParaRPr lang="en-US" dirty="0"/>
          </a:p>
        </p:txBody>
      </p:sp>
      <p:pic>
        <p:nvPicPr>
          <p:cNvPr id="4" name="Picture 3">
            <a:extLst>
              <a:ext uri="{FF2B5EF4-FFF2-40B4-BE49-F238E27FC236}">
                <a16:creationId xmlns:a16="http://schemas.microsoft.com/office/drawing/2014/main" id="{DC31C90C-3C1C-0A42-B9BD-97763CB404F5}"/>
              </a:ext>
            </a:extLst>
          </p:cNvPr>
          <p:cNvPicPr>
            <a:picLocks noChangeAspect="1"/>
          </p:cNvPicPr>
          <p:nvPr/>
        </p:nvPicPr>
        <p:blipFill>
          <a:blip r:embed="rId2"/>
          <a:stretch>
            <a:fillRect/>
          </a:stretch>
        </p:blipFill>
        <p:spPr>
          <a:xfrm>
            <a:off x="677334" y="2908300"/>
            <a:ext cx="2781300" cy="1041400"/>
          </a:xfrm>
          <a:prstGeom prst="rect">
            <a:avLst/>
          </a:prstGeom>
        </p:spPr>
      </p:pic>
    </p:spTree>
    <p:extLst>
      <p:ext uri="{BB962C8B-B14F-4D97-AF65-F5344CB8AC3E}">
        <p14:creationId xmlns:p14="http://schemas.microsoft.com/office/powerpoint/2010/main" val="4058249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TotalTime>
  <Words>605</Words>
  <Application>Microsoft Macintosh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Android Project for Washing Machine Management</vt:lpstr>
      <vt:lpstr>PowerPoint Presentation</vt:lpstr>
      <vt:lpstr>User Information-Firebase</vt:lpstr>
      <vt:lpstr>Welcome page</vt:lpstr>
      <vt:lpstr>Login Page</vt:lpstr>
      <vt:lpstr>Register Page</vt:lpstr>
      <vt:lpstr>Workflow: machine status is the basis for database and UI changes</vt:lpstr>
      <vt:lpstr>Picktimer (ClickEvent):</vt:lpstr>
      <vt:lpstr>Countdown timer(ClickEvent):</vt:lpstr>
      <vt:lpstr>Timer (change status as time goes):</vt:lpstr>
      <vt:lpstr>Set it back (ClickEvent):</vt:lpstr>
      <vt:lpstr>Notifications</vt:lpstr>
      <vt:lpstr>Future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Project for Washing Machine Management</dc:title>
  <dc:creator>Tongtong Qi</dc:creator>
  <cp:lastModifiedBy>Tongtong Qi</cp:lastModifiedBy>
  <cp:revision>3</cp:revision>
  <dcterms:created xsi:type="dcterms:W3CDTF">2019-09-21T19:38:16Z</dcterms:created>
  <dcterms:modified xsi:type="dcterms:W3CDTF">2019-09-21T22:47:51Z</dcterms:modified>
</cp:coreProperties>
</file>