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29"/>
  </p:notesMasterIdLst>
  <p:sldIdLst>
    <p:sldId id="866" r:id="rId3"/>
    <p:sldId id="799" r:id="rId4"/>
    <p:sldId id="808" r:id="rId5"/>
    <p:sldId id="809" r:id="rId6"/>
    <p:sldId id="810" r:id="rId7"/>
    <p:sldId id="834" r:id="rId8"/>
    <p:sldId id="864" r:id="rId9"/>
    <p:sldId id="865" r:id="rId10"/>
    <p:sldId id="811" r:id="rId11"/>
    <p:sldId id="812" r:id="rId12"/>
    <p:sldId id="813" r:id="rId13"/>
    <p:sldId id="814" r:id="rId14"/>
    <p:sldId id="831" r:id="rId15"/>
    <p:sldId id="832" r:id="rId16"/>
    <p:sldId id="815" r:id="rId17"/>
    <p:sldId id="816" r:id="rId18"/>
    <p:sldId id="817" r:id="rId19"/>
    <p:sldId id="819" r:id="rId20"/>
    <p:sldId id="820" r:id="rId21"/>
    <p:sldId id="821" r:id="rId22"/>
    <p:sldId id="822" r:id="rId23"/>
    <p:sldId id="823" r:id="rId24"/>
    <p:sldId id="827" r:id="rId25"/>
    <p:sldId id="828" r:id="rId26"/>
    <p:sldId id="829" r:id="rId27"/>
    <p:sldId id="79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5" autoAdjust="0"/>
    <p:restoredTop sz="94399" autoAdjust="0"/>
  </p:normalViewPr>
  <p:slideViewPr>
    <p:cSldViewPr snapToGrid="0" snapToObjects="1">
      <p:cViewPr varScale="1">
        <p:scale>
          <a:sx n="135" d="100"/>
          <a:sy n="135" d="100"/>
        </p:scale>
        <p:origin x="132" y="35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1/14/2019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http://www.bbc.com/news/world-latin-america-28829694</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9</a:t>
            </a:fld>
            <a:endParaRPr lang="en-US"/>
          </a:p>
        </p:txBody>
      </p:sp>
    </p:spTree>
    <p:extLst>
      <p:ext uri="{BB962C8B-B14F-4D97-AF65-F5344CB8AC3E}">
        <p14:creationId xmlns:p14="http://schemas.microsoft.com/office/powerpoint/2010/main" val="265002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Attribution?</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23</a:t>
            </a:fld>
            <a:endParaRPr lang="en-US"/>
          </a:p>
        </p:txBody>
      </p:sp>
    </p:spTree>
    <p:extLst>
      <p:ext uri="{BB962C8B-B14F-4D97-AF65-F5344CB8AC3E}">
        <p14:creationId xmlns:p14="http://schemas.microsoft.com/office/powerpoint/2010/main" val="2858242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Attribution?</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24</a:t>
            </a:fld>
            <a:endParaRPr lang="en-US"/>
          </a:p>
        </p:txBody>
      </p:sp>
    </p:spTree>
    <p:extLst>
      <p:ext uri="{BB962C8B-B14F-4D97-AF65-F5344CB8AC3E}">
        <p14:creationId xmlns:p14="http://schemas.microsoft.com/office/powerpoint/2010/main" val="2858242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25</a:t>
            </a:fld>
            <a:endParaRPr lang="en-US"/>
          </a:p>
        </p:txBody>
      </p:sp>
    </p:spTree>
    <p:extLst>
      <p:ext uri="{BB962C8B-B14F-4D97-AF65-F5344CB8AC3E}">
        <p14:creationId xmlns:p14="http://schemas.microsoft.com/office/powerpoint/2010/main" val="285824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http://www.bbc.com/news/world-latin-america-28829694</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10</a:t>
            </a:fld>
            <a:endParaRPr lang="en-US"/>
          </a:p>
        </p:txBody>
      </p:sp>
    </p:spTree>
    <p:extLst>
      <p:ext uri="{BB962C8B-B14F-4D97-AF65-F5344CB8AC3E}">
        <p14:creationId xmlns:p14="http://schemas.microsoft.com/office/powerpoint/2010/main" val="265002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B8F4BCE-B6CF-42FB-BEA0-D6B6F1DF87A6}" type="slidenum">
              <a:rPr lang="en-US" altLang="en-US" smtClean="0">
                <a:solidFill>
                  <a:srgbClr val="000000"/>
                </a:solidFill>
              </a:rPr>
              <a:pPr eaLnBrk="1" hangingPunct="1">
                <a:spcBef>
                  <a:spcPct val="0"/>
                </a:spcBef>
              </a:pPr>
              <a:t>12</a:t>
            </a:fld>
            <a:endParaRPr lang="en-US" altLang="en-US" smtClean="0">
              <a:solidFill>
                <a:srgbClr val="000000"/>
              </a:solidFill>
            </a:endParaRPr>
          </a:p>
        </p:txBody>
      </p:sp>
      <p:sp>
        <p:nvSpPr>
          <p:cNvPr id="241667" name="Rectangle 2"/>
          <p:cNvSpPr>
            <a:spLocks noGrp="1" noRot="1" noChangeAspect="1" noChangeArrowheads="1" noTextEdit="1"/>
          </p:cNvSpPr>
          <p:nvPr>
            <p:ph type="sldImg"/>
          </p:nvPr>
        </p:nvSpPr>
        <p:spPr>
          <a:xfrm>
            <a:off x="381000" y="685800"/>
            <a:ext cx="6096000" cy="3429000"/>
          </a:xfrm>
          <a:ln/>
        </p:spPr>
      </p:sp>
      <p:sp>
        <p:nvSpPr>
          <p:cNvPr id="24166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Replace with other</a:t>
            </a:r>
            <a:r>
              <a:rPr lang="en-US" altLang="en-US" baseline="0" dirty="0" smtClean="0"/>
              <a:t> examples?</a:t>
            </a:r>
            <a:endParaRPr lang="en-US" altLang="en-US" dirty="0" smtClean="0"/>
          </a:p>
        </p:txBody>
      </p:sp>
    </p:spTree>
    <p:extLst>
      <p:ext uri="{BB962C8B-B14F-4D97-AF65-F5344CB8AC3E}">
        <p14:creationId xmlns:p14="http://schemas.microsoft.com/office/powerpoint/2010/main" val="172139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A55EA4D-6354-481E-8FB6-87DC2B26DD3F}" type="slidenum">
              <a:rPr lang="en-US" altLang="en-US" smtClean="0">
                <a:solidFill>
                  <a:srgbClr val="000000"/>
                </a:solidFill>
              </a:rPr>
              <a:pPr eaLnBrk="1" hangingPunct="1">
                <a:spcBef>
                  <a:spcPct val="0"/>
                </a:spcBef>
              </a:pPr>
              <a:t>13</a:t>
            </a:fld>
            <a:endParaRPr lang="en-US" altLang="en-US" smtClean="0">
              <a:solidFill>
                <a:srgbClr val="000000"/>
              </a:solidFill>
            </a:endParaRPr>
          </a:p>
        </p:txBody>
      </p:sp>
      <p:sp>
        <p:nvSpPr>
          <p:cNvPr id="241667" name="Rectangle 2"/>
          <p:cNvSpPr>
            <a:spLocks noGrp="1" noRot="1" noChangeAspect="1" noChangeArrowheads="1" noTextEdit="1"/>
          </p:cNvSpPr>
          <p:nvPr>
            <p:ph type="sldImg"/>
          </p:nvPr>
        </p:nvSpPr>
        <p:spPr>
          <a:xfrm>
            <a:off x="381000" y="685800"/>
            <a:ext cx="6096000" cy="3429000"/>
          </a:xfrm>
          <a:ln/>
        </p:spPr>
      </p:sp>
      <p:sp>
        <p:nvSpPr>
          <p:cNvPr id="24166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7721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B38F4EA-41D3-467B-8024-F60722201562}" type="slidenum">
              <a:rPr lang="en-US" altLang="en-US" smtClean="0">
                <a:solidFill>
                  <a:srgbClr val="000000"/>
                </a:solidFill>
              </a:rPr>
              <a:pPr eaLnBrk="1" hangingPunct="1">
                <a:spcBef>
                  <a:spcPct val="0"/>
                </a:spcBef>
              </a:pPr>
              <a:t>14</a:t>
            </a:fld>
            <a:endParaRPr lang="en-US" altLang="en-US" smtClean="0">
              <a:solidFill>
                <a:srgbClr val="000000"/>
              </a:solidFill>
            </a:endParaRPr>
          </a:p>
        </p:txBody>
      </p:sp>
      <p:sp>
        <p:nvSpPr>
          <p:cNvPr id="242691" name="Rectangle 2"/>
          <p:cNvSpPr>
            <a:spLocks noGrp="1" noRot="1" noChangeAspect="1" noChangeArrowheads="1" noTextEdit="1"/>
          </p:cNvSpPr>
          <p:nvPr>
            <p:ph type="sldImg"/>
          </p:nvPr>
        </p:nvSpPr>
        <p:spPr>
          <a:xfrm>
            <a:off x="381000" y="685800"/>
            <a:ext cx="6096000" cy="3429000"/>
          </a:xfrm>
          <a:ln/>
        </p:spPr>
      </p:sp>
      <p:sp>
        <p:nvSpPr>
          <p:cNvPr id="242692"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6662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2F2F47B-4E57-45C8-A41C-72F72242D6FB}" type="slidenum">
              <a:rPr lang="en-US" altLang="en-US" smtClean="0"/>
              <a:pPr eaLnBrk="1" hangingPunct="1">
                <a:spcBef>
                  <a:spcPct val="0"/>
                </a:spcBef>
              </a:pPr>
              <a:t>16</a:t>
            </a:fld>
            <a:endParaRPr lang="en-US" altLang="en-US" smtClean="0"/>
          </a:p>
        </p:txBody>
      </p:sp>
      <p:sp>
        <p:nvSpPr>
          <p:cNvPr id="243715" name="Rectangle 2"/>
          <p:cNvSpPr>
            <a:spLocks noGrp="1" noRot="1" noChangeAspect="1" noChangeArrowheads="1" noTextEdit="1"/>
          </p:cNvSpPr>
          <p:nvPr>
            <p:ph type="sldImg"/>
          </p:nvPr>
        </p:nvSpPr>
        <p:spPr>
          <a:xfrm>
            <a:off x="381000" y="685800"/>
            <a:ext cx="6096000" cy="3429000"/>
          </a:xfrm>
          <a:ln/>
        </p:spPr>
      </p:sp>
      <p:sp>
        <p:nvSpPr>
          <p:cNvPr id="243716"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Surface layer</a:t>
            </a:r>
          </a:p>
          <a:p>
            <a:pPr eaLnBrk="1" hangingPunct="1"/>
            <a:endParaRPr lang="en-US" altLang="en-US" smtClean="0"/>
          </a:p>
          <a:p>
            <a:pPr eaLnBrk="1" hangingPunct="1"/>
            <a:r>
              <a:rPr lang="en-US" altLang="en-US" smtClean="0"/>
              <a:t>Linguistic layer</a:t>
            </a:r>
          </a:p>
          <a:p>
            <a:pPr eaLnBrk="1" hangingPunct="1"/>
            <a:r>
              <a:rPr lang="en-US" altLang="en-US" smtClean="0"/>
              <a:t>Metonymy – “The company said”</a:t>
            </a:r>
          </a:p>
          <a:p>
            <a:pPr eaLnBrk="1" hangingPunct="1"/>
            <a:r>
              <a:rPr lang="en-US" altLang="en-US" smtClean="0"/>
              <a:t>Attachment – “a year earlier”</a:t>
            </a:r>
          </a:p>
          <a:p>
            <a:pPr eaLnBrk="1" hangingPunct="1"/>
            <a:endParaRPr lang="en-US" altLang="en-US" smtClean="0"/>
          </a:p>
          <a:p>
            <a:pPr eaLnBrk="1" hangingPunct="1"/>
            <a:r>
              <a:rPr lang="en-US" altLang="en-US" smtClean="0"/>
              <a:t>Rhetorical/logical layer</a:t>
            </a:r>
          </a:p>
          <a:p>
            <a:pPr eaLnBrk="1" hangingPunct="1"/>
            <a:r>
              <a:rPr lang="en-US" altLang="en-US" smtClean="0"/>
              <a:t>Attribution – “according to First Call”</a:t>
            </a:r>
          </a:p>
          <a:p>
            <a:pPr eaLnBrk="1" hangingPunct="1"/>
            <a:endParaRPr lang="en-US" altLang="en-US" smtClean="0"/>
          </a:p>
          <a:p>
            <a:pPr eaLnBrk="1" hangingPunct="1"/>
            <a:r>
              <a:rPr lang="en-US" altLang="en-US" smtClean="0"/>
              <a:t>Pragmatic layer</a:t>
            </a:r>
          </a:p>
          <a:p>
            <a:pPr eaLnBrk="1" hangingPunct="1"/>
            <a:r>
              <a:rPr lang="en-US" altLang="en-US" smtClean="0"/>
              <a:t>Buy!?</a:t>
            </a:r>
          </a:p>
          <a:p>
            <a:pPr eaLnBrk="1" hangingPunct="1"/>
            <a:endParaRPr lang="en-US" altLang="en-US" smtClean="0"/>
          </a:p>
          <a:p>
            <a:pPr eaLnBrk="1" hangingPunct="1"/>
            <a:r>
              <a:rPr lang="en-US" altLang="en-US" smtClean="0"/>
              <a:t>Inferential/decision making layer</a:t>
            </a:r>
          </a:p>
          <a:p>
            <a:pPr eaLnBrk="1" hangingPunct="1"/>
            <a:r>
              <a:rPr lang="en-US" altLang="en-US" smtClean="0"/>
              <a:t>Are earning in line with analyst expectations?</a:t>
            </a:r>
          </a:p>
        </p:txBody>
      </p:sp>
    </p:spTree>
    <p:extLst>
      <p:ext uri="{BB962C8B-B14F-4D97-AF65-F5344CB8AC3E}">
        <p14:creationId xmlns:p14="http://schemas.microsoft.com/office/powerpoint/2010/main" val="105916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17</a:t>
            </a:fld>
            <a:endParaRPr lang="en-US"/>
          </a:p>
        </p:txBody>
      </p:sp>
    </p:spTree>
    <p:extLst>
      <p:ext uri="{BB962C8B-B14F-4D97-AF65-F5344CB8AC3E}">
        <p14:creationId xmlns:p14="http://schemas.microsoft.com/office/powerpoint/2010/main" val="270208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REMOVING</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18</a:t>
            </a:fld>
            <a:endParaRPr lang="en-US"/>
          </a:p>
        </p:txBody>
      </p:sp>
    </p:spTree>
    <p:extLst>
      <p:ext uri="{BB962C8B-B14F-4D97-AF65-F5344CB8AC3E}">
        <p14:creationId xmlns:p14="http://schemas.microsoft.com/office/powerpoint/2010/main" val="999890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C33217F-132D-4788-BC87-36AF9DF2AB5C}" type="slidenum">
              <a:rPr lang="en-US" altLang="en-US" smtClean="0"/>
              <a:pPr eaLnBrk="1" hangingPunct="1">
                <a:spcBef>
                  <a:spcPct val="0"/>
                </a:spcBef>
              </a:pPr>
              <a:t>22</a:t>
            </a:fld>
            <a:endParaRPr lang="en-US" altLang="en-US" smtClean="0"/>
          </a:p>
        </p:txBody>
      </p:sp>
      <p:sp>
        <p:nvSpPr>
          <p:cNvPr id="245763" name="Rectangle 2"/>
          <p:cNvSpPr>
            <a:spLocks noGrp="1" noRot="1" noChangeAspect="1" noChangeArrowheads="1" noTextEdit="1"/>
          </p:cNvSpPr>
          <p:nvPr>
            <p:ph type="sldImg"/>
          </p:nvPr>
        </p:nvSpPr>
        <p:spPr>
          <a:xfrm>
            <a:off x="381000" y="685800"/>
            <a:ext cx="6096000" cy="3429000"/>
          </a:xfrm>
          <a:ln/>
        </p:spPr>
      </p:sp>
      <p:sp>
        <p:nvSpPr>
          <p:cNvPr id="245764"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3864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upassoc.org/upa_publications/jus/2009february/smelcer5.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gutenberg.org/browse/scores/to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gutenberg.org/files/55/55-h/55-h.htm" TargetMode="External"/><Relationship Id="rId5" Type="http://schemas.openxmlformats.org/officeDocument/2006/relationships/hyperlink" Target="http://www.gutenberg.org/files/1260/1260-h/1260-h.htm" TargetMode="External"/><Relationship Id="rId4" Type="http://schemas.openxmlformats.org/officeDocument/2006/relationships/hyperlink" Target="http://www.gutenberg.org/files/4300/4300-h/4300-h.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1420730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6466" y="4703315"/>
            <a:ext cx="4608954" cy="369332"/>
          </a:xfrm>
          <a:prstGeom prst="rect">
            <a:avLst/>
          </a:prstGeom>
          <a:noFill/>
        </p:spPr>
        <p:txBody>
          <a:bodyPr wrap="none" rtlCol="0">
            <a:spAutoFit/>
          </a:bodyPr>
          <a:lstStyle/>
          <a:p>
            <a:r>
              <a:rPr lang="en-US" dirty="0" smtClean="0"/>
              <a:t>Why did I highlight some of the phrases above?</a:t>
            </a:r>
            <a:endParaRPr lang="en-US" dirty="0"/>
          </a:p>
        </p:txBody>
      </p:sp>
      <p:sp>
        <p:nvSpPr>
          <p:cNvPr id="6" name="TextBox 5"/>
          <p:cNvSpPr txBox="1"/>
          <p:nvPr/>
        </p:nvSpPr>
        <p:spPr>
          <a:xfrm>
            <a:off x="132686" y="757088"/>
            <a:ext cx="8860237" cy="3754874"/>
          </a:xfrm>
          <a:prstGeom prst="rect">
            <a:avLst/>
          </a:prstGeom>
          <a:solidFill>
            <a:schemeClr val="accent1"/>
          </a:solidFill>
          <a:ln>
            <a:solidFill>
              <a:schemeClr val="tx1"/>
            </a:solidFill>
          </a:ln>
        </p:spPr>
        <p:txBody>
          <a:bodyPr wrap="square" rtlCol="0">
            <a:spAutoFit/>
          </a:bodyPr>
          <a:lstStyle/>
          <a:p>
            <a:r>
              <a:rPr lang="en-US" sz="1400" dirty="0"/>
              <a:t>Opposition lawmakers in Poland have been occupying parliament for three weeks in a protest against the government. Frantic efforts are now being made to end the crisis before the next plenary session </a:t>
            </a:r>
            <a:r>
              <a:rPr lang="en-US" sz="1400" b="1" dirty="0"/>
              <a:t>on Wednesday</a:t>
            </a:r>
            <a:r>
              <a:rPr lang="en-US" sz="1400" dirty="0" smtClean="0"/>
              <a:t>.</a:t>
            </a:r>
          </a:p>
          <a:p>
            <a:r>
              <a:rPr lang="en-US" sz="1400" dirty="0"/>
              <a:t>Almost all of Poland's important party leaders met on Monday at the invitation of the president of the senate to try to find a solution to </a:t>
            </a:r>
            <a:r>
              <a:rPr lang="en-US" sz="1400" b="1" dirty="0"/>
              <a:t>the parliamentary crisis</a:t>
            </a:r>
            <a:r>
              <a:rPr lang="en-US" sz="1400" dirty="0"/>
              <a:t>. </a:t>
            </a:r>
            <a:r>
              <a:rPr lang="en-US" sz="1400" b="1" dirty="0" err="1"/>
              <a:t>Jaroslaw</a:t>
            </a:r>
            <a:r>
              <a:rPr lang="en-US" sz="1400" b="1" dirty="0"/>
              <a:t> Kaczynski</a:t>
            </a:r>
            <a:r>
              <a:rPr lang="en-US" sz="1400" dirty="0"/>
              <a:t>, the head of the governing national-conservative Law and Justice Party (</a:t>
            </a:r>
            <a:r>
              <a:rPr lang="en-US" sz="1400" dirty="0" err="1"/>
              <a:t>PiS</a:t>
            </a:r>
            <a:r>
              <a:rPr lang="en-US" sz="1400" dirty="0"/>
              <a:t>), also took part. </a:t>
            </a:r>
            <a:r>
              <a:rPr lang="en-US" sz="1400" b="1" dirty="0"/>
              <a:t>The </a:t>
            </a:r>
            <a:r>
              <a:rPr lang="en-US" sz="1400" b="1" dirty="0" err="1"/>
              <a:t>PiS</a:t>
            </a:r>
            <a:r>
              <a:rPr lang="en-US" sz="1400" dirty="0"/>
              <a:t> is clearly trying to displace the conflict to a secondary theater - the senate, Poland's upper house of parliament.</a:t>
            </a:r>
          </a:p>
          <a:p>
            <a:r>
              <a:rPr lang="en-US" sz="1400" dirty="0"/>
              <a:t>However, </a:t>
            </a:r>
            <a:r>
              <a:rPr lang="en-US" sz="1400" dirty="0" err="1"/>
              <a:t>Grzegorz</a:t>
            </a:r>
            <a:r>
              <a:rPr lang="en-US" sz="1400" dirty="0"/>
              <a:t> </a:t>
            </a:r>
            <a:r>
              <a:rPr lang="en-US" sz="1400" dirty="0" err="1"/>
              <a:t>Schetyna</a:t>
            </a:r>
            <a:r>
              <a:rPr lang="en-US" sz="1400" dirty="0"/>
              <a:t>, the head of the biggest opposition party, </a:t>
            </a:r>
            <a:r>
              <a:rPr lang="en-US" sz="1400" b="1" dirty="0"/>
              <a:t>the PO</a:t>
            </a:r>
            <a:r>
              <a:rPr lang="en-US" sz="1400" dirty="0"/>
              <a:t>, steered clear of what he referred to as an "absurd" meeting. He said that instead he expected the </a:t>
            </a:r>
            <a:r>
              <a:rPr lang="en-US" sz="1400" dirty="0" err="1"/>
              <a:t>PiS</a:t>
            </a:r>
            <a:r>
              <a:rPr lang="en-US" sz="1400" dirty="0"/>
              <a:t> speaker of the lower house to "return to the [lower house's] plenary assembly hall." After all, </a:t>
            </a:r>
            <a:r>
              <a:rPr lang="en-US" sz="1400" b="1" dirty="0"/>
              <a:t>he said</a:t>
            </a:r>
            <a:r>
              <a:rPr lang="en-US" sz="1400" dirty="0"/>
              <a:t>, the conflict had not begun in the senate. The leader of the other liberal opposition party, </a:t>
            </a:r>
            <a:r>
              <a:rPr lang="en-US" sz="1400" b="1" dirty="0"/>
              <a:t>Modern</a:t>
            </a:r>
            <a:r>
              <a:rPr lang="en-US" sz="1400" dirty="0"/>
              <a:t>, did take part in the meeting - which goes to show once again how divided the opposition is.</a:t>
            </a:r>
          </a:p>
          <a:p>
            <a:r>
              <a:rPr lang="en-US" sz="1400" dirty="0" smtClean="0"/>
              <a:t>Over </a:t>
            </a:r>
            <a:r>
              <a:rPr lang="en-US" sz="1400" dirty="0"/>
              <a:t>the past few weeks, Poland has been caught up in a fight between the national-conservative government and the liberal opposition. The crisis began on December 16 with the announcement by the governing </a:t>
            </a:r>
            <a:r>
              <a:rPr lang="en-US" sz="1400" dirty="0" err="1"/>
              <a:t>PiS</a:t>
            </a:r>
            <a:r>
              <a:rPr lang="en-US" sz="1400" dirty="0"/>
              <a:t> that they would be restricting media access to parliament. The fight escalated inside the parliament - among other things, a group of opposition representatives occupied the rostrum in the plenary chamber. The government's parliamentary party left the chamber and "passed" the 2017 budget in an adjacent room. The main bone of contention now is whether this improvised vote, by a show of hands, was legitimate or not. Ultimately, the issue at stake is whether a parliamentary party with a small absolute majority, like the </a:t>
            </a:r>
            <a:r>
              <a:rPr lang="en-US" sz="1400" dirty="0" err="1"/>
              <a:t>PiS</a:t>
            </a:r>
            <a:r>
              <a:rPr lang="en-US" sz="1400" dirty="0"/>
              <a:t>, has to stick to the rules, or whether it can casually set them aside</a:t>
            </a:r>
            <a:r>
              <a:rPr lang="en-US" sz="1400" dirty="0" smtClean="0"/>
              <a:t>. </a:t>
            </a:r>
            <a:endParaRPr lang="en-US" sz="1400" dirty="0"/>
          </a:p>
        </p:txBody>
      </p:sp>
      <p:sp>
        <p:nvSpPr>
          <p:cNvPr id="7" name="Title 4"/>
          <p:cNvSpPr txBox="1">
            <a:spLocks/>
          </p:cNvSpPr>
          <p:nvPr/>
        </p:nvSpPr>
        <p:spPr>
          <a:xfrm>
            <a:off x="254000" y="126582"/>
            <a:ext cx="8432800" cy="701843"/>
          </a:xfrm>
          <a:prstGeom prst="rect">
            <a:avLst/>
          </a:prstGeom>
        </p:spPr>
        <p:txBody>
          <a:bodyPr/>
          <a:lstStyle>
            <a:lvl1pPr algn="ctr" defTabSz="457200" rtl="0" eaLnBrk="1" latinLnBrk="0" hangingPunct="1">
              <a:spcBef>
                <a:spcPct val="0"/>
              </a:spcBef>
              <a:buNone/>
              <a:defRPr sz="3500" b="1" i="0" kern="1200" cap="none">
                <a:solidFill>
                  <a:srgbClr val="FF0000"/>
                </a:solidFill>
                <a:effectLst>
                  <a:innerShdw blurRad="63500" dist="50800" dir="13500000">
                    <a:srgbClr val="000000">
                      <a:alpha val="50000"/>
                    </a:srgbClr>
                  </a:innerShdw>
                </a:effectLst>
                <a:latin typeface="Georgia"/>
                <a:ea typeface="+mj-ea"/>
                <a:cs typeface="Georgia"/>
              </a:defRPr>
            </a:lvl1pPr>
          </a:lstStyle>
          <a:p>
            <a:r>
              <a:rPr lang="en-US" smtClean="0"/>
              <a:t>Understanding a News Story</a:t>
            </a:r>
            <a:endParaRPr lang="en-US" dirty="0"/>
          </a:p>
        </p:txBody>
      </p:sp>
    </p:spTree>
    <p:extLst>
      <p:ext uri="{BB962C8B-B14F-4D97-AF65-F5344CB8AC3E}">
        <p14:creationId xmlns:p14="http://schemas.microsoft.com/office/powerpoint/2010/main" val="28488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Highlighted Phrases</a:t>
            </a:r>
            <a:endParaRPr lang="en-US" dirty="0"/>
          </a:p>
        </p:txBody>
      </p:sp>
      <p:sp>
        <p:nvSpPr>
          <p:cNvPr id="9" name="Content Placeholder 8"/>
          <p:cNvSpPr>
            <a:spLocks noGrp="1"/>
          </p:cNvSpPr>
          <p:nvPr>
            <p:ph idx="1"/>
          </p:nvPr>
        </p:nvSpPr>
        <p:spPr>
          <a:xfrm>
            <a:off x="457200" y="1152395"/>
            <a:ext cx="8229600" cy="3112349"/>
          </a:xfrm>
        </p:spPr>
        <p:txBody>
          <a:bodyPr>
            <a:noAutofit/>
          </a:bodyPr>
          <a:lstStyle/>
          <a:p>
            <a:r>
              <a:rPr lang="en-US" sz="1800" b="1" dirty="0"/>
              <a:t>on </a:t>
            </a:r>
            <a:r>
              <a:rPr lang="en-US" sz="1800" b="1" dirty="0" smtClean="0"/>
              <a:t>Wednesday</a:t>
            </a:r>
          </a:p>
          <a:p>
            <a:pPr lvl="1"/>
            <a:r>
              <a:rPr lang="en-US" sz="1400" dirty="0" smtClean="0"/>
              <a:t>January 11, 2017</a:t>
            </a:r>
          </a:p>
          <a:p>
            <a:r>
              <a:rPr lang="en-US" sz="1800" b="1" dirty="0"/>
              <a:t>the parliamentary </a:t>
            </a:r>
            <a:r>
              <a:rPr lang="en-US" sz="1800" b="1" dirty="0" smtClean="0"/>
              <a:t>crisis</a:t>
            </a:r>
          </a:p>
          <a:p>
            <a:pPr lvl="1"/>
            <a:r>
              <a:rPr lang="en-US" sz="1400" dirty="0" smtClean="0"/>
              <a:t>What caused the crisis?</a:t>
            </a:r>
          </a:p>
          <a:p>
            <a:r>
              <a:rPr lang="en-US" sz="1800" b="1" dirty="0" err="1"/>
              <a:t>Jaroslaw</a:t>
            </a:r>
            <a:r>
              <a:rPr lang="en-US" sz="1800" b="1" dirty="0"/>
              <a:t> </a:t>
            </a:r>
            <a:r>
              <a:rPr lang="en-US" sz="1800" b="1" dirty="0" err="1" smtClean="0"/>
              <a:t>Kaczyński</a:t>
            </a:r>
            <a:endParaRPr lang="en-US" sz="1800" b="1" dirty="0" smtClean="0"/>
          </a:p>
          <a:p>
            <a:pPr lvl="1"/>
            <a:r>
              <a:rPr lang="en-US" sz="1400" dirty="0" smtClean="0"/>
              <a:t>Former prime minister; brother of the former president</a:t>
            </a:r>
            <a:endParaRPr lang="en-US" sz="1400" b="1" dirty="0" smtClean="0"/>
          </a:p>
          <a:p>
            <a:r>
              <a:rPr lang="en-US" sz="1800" b="1" dirty="0"/>
              <a:t>the </a:t>
            </a:r>
            <a:r>
              <a:rPr lang="en-US" sz="1800" b="1" dirty="0" smtClean="0"/>
              <a:t>PO	</a:t>
            </a:r>
          </a:p>
          <a:p>
            <a:pPr lvl="1"/>
            <a:r>
              <a:rPr lang="en-US" sz="1400" dirty="0" err="1"/>
              <a:t>Platforma</a:t>
            </a:r>
            <a:r>
              <a:rPr lang="en-US" sz="1400" dirty="0"/>
              <a:t> </a:t>
            </a:r>
            <a:r>
              <a:rPr lang="en-US" sz="1400" dirty="0" err="1" smtClean="0"/>
              <a:t>Obywatelska</a:t>
            </a:r>
            <a:r>
              <a:rPr lang="en-US" sz="1400" dirty="0" smtClean="0"/>
              <a:t> (Civic Platform)</a:t>
            </a:r>
            <a:endParaRPr lang="en-US" sz="1400" b="1" dirty="0" smtClean="0"/>
          </a:p>
          <a:p>
            <a:r>
              <a:rPr lang="en-US" sz="1800" b="1" dirty="0"/>
              <a:t>he </a:t>
            </a:r>
            <a:r>
              <a:rPr lang="en-US" sz="1800" b="1" dirty="0" smtClean="0"/>
              <a:t>said</a:t>
            </a:r>
          </a:p>
          <a:p>
            <a:pPr lvl="1"/>
            <a:r>
              <a:rPr lang="en-US" sz="1400" dirty="0" smtClean="0"/>
              <a:t>he = </a:t>
            </a:r>
            <a:r>
              <a:rPr lang="en-US" sz="1400" dirty="0" err="1"/>
              <a:t>Grzegorz</a:t>
            </a:r>
            <a:r>
              <a:rPr lang="en-US" sz="1400" dirty="0"/>
              <a:t> </a:t>
            </a:r>
            <a:r>
              <a:rPr lang="en-US" sz="1400" dirty="0" err="1"/>
              <a:t>Schetyna</a:t>
            </a:r>
            <a:endParaRPr lang="en-US" sz="1400" b="1" dirty="0" smtClean="0"/>
          </a:p>
          <a:p>
            <a:r>
              <a:rPr lang="en-US" sz="1800" b="1" dirty="0" smtClean="0"/>
              <a:t>Modern</a:t>
            </a:r>
          </a:p>
          <a:p>
            <a:pPr lvl="1"/>
            <a:r>
              <a:rPr lang="pl-PL" sz="1400" dirty="0" smtClean="0"/>
              <a:t>Nowoczesna</a:t>
            </a:r>
            <a:r>
              <a:rPr lang="en-US" sz="1400" dirty="0"/>
              <a:t> </a:t>
            </a:r>
            <a:r>
              <a:rPr lang="en-US" sz="1400" dirty="0" smtClean="0"/>
              <a:t>(liberal political party)</a:t>
            </a:r>
            <a:endParaRPr lang="en-US" sz="1400" dirty="0"/>
          </a:p>
        </p:txBody>
      </p:sp>
    </p:spTree>
    <p:extLst>
      <p:ext uri="{BB962C8B-B14F-4D97-AF65-F5344CB8AC3E}">
        <p14:creationId xmlns:p14="http://schemas.microsoft.com/office/powerpoint/2010/main" val="36849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Genres of Text</a:t>
            </a:r>
            <a:endParaRPr lang="en-US" dirty="0"/>
          </a:p>
        </p:txBody>
      </p:sp>
      <p:sp>
        <p:nvSpPr>
          <p:cNvPr id="3" name="Content Placeholder 2"/>
          <p:cNvSpPr>
            <a:spLocks noGrp="1"/>
          </p:cNvSpPr>
          <p:nvPr>
            <p:ph idx="1"/>
          </p:nvPr>
        </p:nvSpPr>
        <p:spPr>
          <a:xfrm>
            <a:off x="457200" y="1027406"/>
            <a:ext cx="8229600" cy="2702991"/>
          </a:xfrm>
        </p:spPr>
        <p:txBody>
          <a:bodyPr>
            <a:normAutofit/>
          </a:bodyPr>
          <a:lstStyle/>
          <a:p>
            <a:r>
              <a:rPr lang="en-US" sz="2000" dirty="0" smtClean="0"/>
              <a:t>Blogs, emails, press releases, chats, debates, etc.</a:t>
            </a:r>
          </a:p>
          <a:p>
            <a:r>
              <a:rPr lang="en-US" sz="2000" dirty="0" smtClean="0"/>
              <a:t>Each presents different challenges to NLP</a:t>
            </a:r>
            <a:endParaRPr lang="en-US"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8" y="1853272"/>
            <a:ext cx="4471637" cy="3144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258" y="1853270"/>
            <a:ext cx="4471638" cy="3144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9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70" y="67459"/>
            <a:ext cx="4407344" cy="247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495" y="67458"/>
            <a:ext cx="4400831" cy="247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7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70" y="2577349"/>
            <a:ext cx="4407344" cy="242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7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9495" y="2577350"/>
            <a:ext cx="4412155" cy="242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24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471" y="73184"/>
            <a:ext cx="4268179" cy="236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03" y="2499791"/>
            <a:ext cx="4362127" cy="256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03" y="54933"/>
            <a:ext cx="4362127" cy="240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8471" y="2499791"/>
            <a:ext cx="4102274" cy="257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6316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7729" y="4415585"/>
            <a:ext cx="2807179" cy="523220"/>
          </a:xfrm>
          <a:prstGeom prst="rect">
            <a:avLst/>
          </a:prstGeom>
          <a:noFill/>
        </p:spPr>
        <p:txBody>
          <a:bodyPr wrap="none" rtlCol="0">
            <a:spAutoFit/>
          </a:bodyPr>
          <a:lstStyle/>
          <a:p>
            <a:r>
              <a:rPr lang="en-US" sz="1400" dirty="0" err="1" smtClean="0"/>
              <a:t>Plos</a:t>
            </a:r>
            <a:r>
              <a:rPr lang="en-US" sz="1400" dirty="0" smtClean="0"/>
              <a:t> ONE</a:t>
            </a:r>
          </a:p>
          <a:p>
            <a:r>
              <a:rPr lang="en-US" sz="1400" dirty="0"/>
              <a:t>DOI: 10.1371/journal.pone.0018780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191" y="50105"/>
            <a:ext cx="7647009" cy="1432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010" y="1546964"/>
            <a:ext cx="2631369" cy="3511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38" y="1546964"/>
            <a:ext cx="2485569" cy="3509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3648" y="2185792"/>
            <a:ext cx="2455340" cy="2017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990987" y="3611955"/>
            <a:ext cx="5461999" cy="13849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dirty="0"/>
              <a:t>Named entities + </a:t>
            </a:r>
            <a:r>
              <a:rPr lang="en-US" altLang="en-US" sz="1400" dirty="0" smtClean="0"/>
              <a:t>variants (</a:t>
            </a:r>
            <a:r>
              <a:rPr lang="en-US" altLang="en-US" sz="1400" dirty="0">
                <a:solidFill>
                  <a:srgbClr val="FF0000"/>
                </a:solidFill>
                <a:latin typeface="Calibri" pitchFamily="34" charset="0"/>
              </a:rPr>
              <a:t>human </a:t>
            </a:r>
            <a:r>
              <a:rPr lang="en-US" altLang="en-US" sz="1400" dirty="0" err="1">
                <a:solidFill>
                  <a:srgbClr val="FF0000"/>
                </a:solidFill>
                <a:latin typeface="Calibri" pitchFamily="34" charset="0"/>
              </a:rPr>
              <a:t>parainfluenza</a:t>
            </a:r>
            <a:r>
              <a:rPr lang="en-US" altLang="en-US" sz="1400" dirty="0">
                <a:solidFill>
                  <a:srgbClr val="FF0000"/>
                </a:solidFill>
                <a:latin typeface="Calibri" pitchFamily="34" charset="0"/>
              </a:rPr>
              <a:t> virus </a:t>
            </a:r>
            <a:r>
              <a:rPr lang="en-US" altLang="en-US" sz="1400" dirty="0" smtClean="0">
                <a:solidFill>
                  <a:srgbClr val="FF0000"/>
                </a:solidFill>
                <a:latin typeface="Calibri" pitchFamily="34" charset="0"/>
              </a:rPr>
              <a:t>type, HPIV-1</a:t>
            </a:r>
            <a:r>
              <a:rPr lang="en-US" altLang="en-US" sz="1400" dirty="0" smtClean="0"/>
              <a:t>)</a:t>
            </a:r>
            <a:endParaRPr lang="en-US" altLang="en-US" sz="1400" dirty="0"/>
          </a:p>
          <a:p>
            <a:pPr>
              <a:spcBef>
                <a:spcPct val="0"/>
              </a:spcBef>
              <a:buFontTx/>
              <a:buNone/>
            </a:pPr>
            <a:r>
              <a:rPr lang="en-US" altLang="en-US" sz="1400" dirty="0" smtClean="0"/>
              <a:t>Speculation (</a:t>
            </a:r>
            <a:r>
              <a:rPr lang="en-US" altLang="en-US" sz="1400" dirty="0" smtClean="0">
                <a:solidFill>
                  <a:srgbClr val="7030A0"/>
                </a:solidFill>
                <a:latin typeface="Calibri" pitchFamily="34" charset="0"/>
              </a:rPr>
              <a:t>reported, </a:t>
            </a:r>
            <a:r>
              <a:rPr lang="en-US" altLang="en-US" sz="1400" dirty="0">
                <a:solidFill>
                  <a:srgbClr val="7030A0"/>
                </a:solidFill>
                <a:latin typeface="Calibri" pitchFamily="34" charset="0"/>
              </a:rPr>
              <a:t>suggesting</a:t>
            </a:r>
            <a:r>
              <a:rPr lang="en-US" altLang="en-US" sz="1400" dirty="0" smtClean="0"/>
              <a:t>)</a:t>
            </a:r>
            <a:endParaRPr lang="en-US" altLang="en-US" sz="1400" dirty="0"/>
          </a:p>
          <a:p>
            <a:pPr>
              <a:spcBef>
                <a:spcPct val="0"/>
              </a:spcBef>
              <a:buFontTx/>
              <a:buNone/>
            </a:pPr>
            <a:r>
              <a:rPr lang="en-US" altLang="en-US" sz="1400" dirty="0" smtClean="0"/>
              <a:t>Species (</a:t>
            </a:r>
            <a:r>
              <a:rPr lang="en-US" altLang="en-US" sz="1400" dirty="0">
                <a:solidFill>
                  <a:srgbClr val="00B050"/>
                </a:solidFill>
                <a:latin typeface="Calibri" pitchFamily="34" charset="0"/>
              </a:rPr>
              <a:t>human</a:t>
            </a:r>
            <a:r>
              <a:rPr lang="en-US" altLang="en-US" sz="1400" dirty="0" smtClean="0"/>
              <a:t>)</a:t>
            </a:r>
            <a:endParaRPr lang="en-US" altLang="en-US" sz="1400" dirty="0"/>
          </a:p>
          <a:p>
            <a:pPr>
              <a:spcBef>
                <a:spcPct val="0"/>
              </a:spcBef>
              <a:buFontTx/>
              <a:buNone/>
            </a:pPr>
            <a:r>
              <a:rPr lang="en-US" altLang="en-US" sz="1400" dirty="0"/>
              <a:t>Cell </a:t>
            </a:r>
            <a:r>
              <a:rPr lang="en-US" altLang="en-US" sz="1400" dirty="0" smtClean="0"/>
              <a:t>types (</a:t>
            </a:r>
            <a:r>
              <a:rPr lang="en-US" altLang="en-US" sz="1400" b="1" dirty="0">
                <a:solidFill>
                  <a:srgbClr val="00B0F0"/>
                </a:solidFill>
                <a:latin typeface="Calibri" pitchFamily="34" charset="0"/>
              </a:rPr>
              <a:t>nasal epithelial cells </a:t>
            </a:r>
            <a:r>
              <a:rPr lang="en-US" altLang="en-US" sz="1400" dirty="0" smtClean="0"/>
              <a:t>)</a:t>
            </a:r>
            <a:endParaRPr lang="en-US" altLang="en-US" sz="1400" dirty="0"/>
          </a:p>
          <a:p>
            <a:pPr>
              <a:spcBef>
                <a:spcPct val="0"/>
              </a:spcBef>
              <a:buFontTx/>
              <a:buNone/>
            </a:pPr>
            <a:r>
              <a:rPr lang="en-US" altLang="en-US" sz="1400" dirty="0" smtClean="0"/>
              <a:t>Facts</a:t>
            </a:r>
            <a:endParaRPr lang="en-US" altLang="en-US" sz="1400" dirty="0"/>
          </a:p>
          <a:p>
            <a:pPr>
              <a:spcBef>
                <a:spcPct val="0"/>
              </a:spcBef>
              <a:buFontTx/>
              <a:buNone/>
            </a:pPr>
            <a:r>
              <a:rPr lang="en-US" altLang="en-US" sz="1400" dirty="0" smtClean="0"/>
              <a:t>References</a:t>
            </a:r>
            <a:endParaRPr lang="en-US" altLang="en-US" sz="1400" dirty="0"/>
          </a:p>
        </p:txBody>
      </p:sp>
      <p:sp>
        <p:nvSpPr>
          <p:cNvPr id="32771" name="TextBox 3"/>
          <p:cNvSpPr txBox="1">
            <a:spLocks noChangeArrowheads="1"/>
          </p:cNvSpPr>
          <p:nvPr/>
        </p:nvSpPr>
        <p:spPr bwMode="auto">
          <a:xfrm>
            <a:off x="46342" y="60952"/>
            <a:ext cx="9047553"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300" dirty="0">
                <a:latin typeface="Calibri" pitchFamily="34" charset="0"/>
              </a:rPr>
              <a:t>Recent advances in molecular genetics have permitted the development of novel virus-based vectors for the delivery of genes and expression of gene products [6,7,8]. These live vectors have the advantage of promoting robust immune responses due to their ability to replicate, and induce expression of genes at high efficiency. </a:t>
            </a:r>
            <a:r>
              <a:rPr lang="en-US" altLang="en-US" sz="1300" dirty="0">
                <a:solidFill>
                  <a:srgbClr val="FF0000"/>
                </a:solidFill>
                <a:latin typeface="Calibri" pitchFamily="34" charset="0"/>
              </a:rPr>
              <a:t>Sendai virus </a:t>
            </a:r>
            <a:r>
              <a:rPr lang="en-US" altLang="en-US" sz="1300" dirty="0">
                <a:latin typeface="Calibri" pitchFamily="34" charset="0"/>
              </a:rPr>
              <a:t>is a member of the </a:t>
            </a:r>
            <a:r>
              <a:rPr lang="en-US" altLang="en-US" sz="1300" dirty="0" err="1">
                <a:latin typeface="Calibri" pitchFamily="34" charset="0"/>
              </a:rPr>
              <a:t>Paramyxoviridae</a:t>
            </a:r>
            <a:r>
              <a:rPr lang="en-US" altLang="en-US" sz="1300" dirty="0">
                <a:latin typeface="Calibri" pitchFamily="34" charset="0"/>
              </a:rPr>
              <a:t> family, belongs in the genus </a:t>
            </a:r>
            <a:r>
              <a:rPr lang="en-US" altLang="en-US" sz="1300" dirty="0" err="1">
                <a:latin typeface="Calibri" pitchFamily="34" charset="0"/>
              </a:rPr>
              <a:t>respirovirus</a:t>
            </a:r>
            <a:r>
              <a:rPr lang="en-US" altLang="en-US" sz="1300" dirty="0">
                <a:latin typeface="Calibri" pitchFamily="34" charset="0"/>
              </a:rPr>
              <a:t> and shares 60–80% sequence homology to </a:t>
            </a:r>
            <a:r>
              <a:rPr lang="en-US" altLang="en-US" sz="1300" dirty="0">
                <a:solidFill>
                  <a:srgbClr val="FF0000"/>
                </a:solidFill>
                <a:latin typeface="Calibri" pitchFamily="34" charset="0"/>
              </a:rPr>
              <a:t>human </a:t>
            </a:r>
            <a:r>
              <a:rPr lang="en-US" altLang="en-US" sz="1300" dirty="0" err="1">
                <a:solidFill>
                  <a:srgbClr val="FF0000"/>
                </a:solidFill>
                <a:latin typeface="Calibri" pitchFamily="34" charset="0"/>
              </a:rPr>
              <a:t>parainfluenza</a:t>
            </a:r>
            <a:r>
              <a:rPr lang="en-US" altLang="en-US" sz="1300" dirty="0">
                <a:solidFill>
                  <a:srgbClr val="FF0000"/>
                </a:solidFill>
                <a:latin typeface="Calibri" pitchFamily="34" charset="0"/>
              </a:rPr>
              <a:t> virus type </a:t>
            </a:r>
            <a:r>
              <a:rPr lang="en-US" altLang="en-US" sz="1300" dirty="0">
                <a:latin typeface="Calibri" pitchFamily="34" charset="0"/>
              </a:rPr>
              <a:t>1 (</a:t>
            </a:r>
            <a:r>
              <a:rPr lang="en-US" altLang="en-US" sz="1300" dirty="0">
                <a:solidFill>
                  <a:srgbClr val="FF0000"/>
                </a:solidFill>
                <a:latin typeface="Calibri" pitchFamily="34" charset="0"/>
              </a:rPr>
              <a:t>HPIV-1</a:t>
            </a:r>
            <a:r>
              <a:rPr lang="en-US" altLang="en-US" sz="1300" dirty="0">
                <a:latin typeface="Calibri" pitchFamily="34" charset="0"/>
              </a:rPr>
              <a:t>) [9,10].</a:t>
            </a:r>
          </a:p>
          <a:p>
            <a:pPr eaLnBrk="1" hangingPunct="1">
              <a:spcBef>
                <a:spcPct val="0"/>
              </a:spcBef>
              <a:buFontTx/>
              <a:buNone/>
            </a:pPr>
            <a:r>
              <a:rPr lang="en-US" altLang="en-US" sz="1300" dirty="0">
                <a:latin typeface="Calibri" pitchFamily="34" charset="0"/>
              </a:rPr>
              <a:t>The viral genome consists of a negative sense, non-segmented RNA. Although </a:t>
            </a:r>
            <a:r>
              <a:rPr lang="en-US" altLang="en-US" sz="1300" dirty="0">
                <a:solidFill>
                  <a:srgbClr val="FF0000"/>
                </a:solidFill>
                <a:latin typeface="Calibri" pitchFamily="34" charset="0"/>
              </a:rPr>
              <a:t>Sendai viru</a:t>
            </a:r>
            <a:r>
              <a:rPr lang="en-US" altLang="en-US" sz="1300" dirty="0">
                <a:latin typeface="Calibri" pitchFamily="34" charset="0"/>
              </a:rPr>
              <a:t>s was originally isolated from humans during an outbreak of pneumonitis [11] subsequent human exposures to </a:t>
            </a:r>
            <a:r>
              <a:rPr lang="en-US" altLang="en-US" sz="1300" dirty="0">
                <a:solidFill>
                  <a:srgbClr val="FF0000"/>
                </a:solidFill>
                <a:latin typeface="Calibri" pitchFamily="34" charset="0"/>
              </a:rPr>
              <a:t>Sendai virus </a:t>
            </a:r>
            <a:r>
              <a:rPr lang="en-US" altLang="en-US" sz="1300" dirty="0">
                <a:latin typeface="Calibri" pitchFamily="34" charset="0"/>
              </a:rPr>
              <a:t>have not resulted in observed pathology [12]. The virus is commonly isolated from mouse colonies and Sendai virus infection in mice leads to bronchopneumonia, causing severe pathology and inflammation in the respiratory tract. The sequence homology and similarities in respiratory pathology have made Sendai virus a mouse model for HPIV-1. Immunization with Sendai virus promotes an immune response in non-human primates that is protective against </a:t>
            </a:r>
            <a:r>
              <a:rPr lang="en-US" altLang="en-US" sz="1300" dirty="0">
                <a:solidFill>
                  <a:srgbClr val="FF0000"/>
                </a:solidFill>
                <a:latin typeface="Calibri" pitchFamily="34" charset="0"/>
              </a:rPr>
              <a:t>HPIV-1</a:t>
            </a:r>
            <a:r>
              <a:rPr lang="en-US" altLang="en-US" sz="1300" dirty="0">
                <a:latin typeface="Calibri" pitchFamily="34" charset="0"/>
              </a:rPr>
              <a:t> [13,14] and clinical trials are underway to determine the efficacy of this virus for protection against HPIV-1 in humans [15]. Sendai virus naturally infects the respiratory tract of mice and </a:t>
            </a:r>
            <a:r>
              <a:rPr lang="en-US" altLang="en-US" sz="1300" b="1" dirty="0">
                <a:solidFill>
                  <a:srgbClr val="FFC000"/>
                </a:solidFill>
                <a:latin typeface="Calibri" pitchFamily="34" charset="0"/>
              </a:rPr>
              <a:t>recombinant viruses </a:t>
            </a:r>
            <a:r>
              <a:rPr lang="en-US" altLang="en-US" sz="1300" b="1" dirty="0">
                <a:latin typeface="Calibri" pitchFamily="34" charset="0"/>
              </a:rPr>
              <a:t>have been </a:t>
            </a:r>
            <a:r>
              <a:rPr lang="en-US" altLang="en-US" sz="1300" b="1" dirty="0">
                <a:solidFill>
                  <a:srgbClr val="7030A0"/>
                </a:solidFill>
                <a:latin typeface="Calibri" pitchFamily="34" charset="0"/>
              </a:rPr>
              <a:t>reported </a:t>
            </a:r>
            <a:r>
              <a:rPr lang="en-US" altLang="en-US" sz="1300" b="1" dirty="0">
                <a:latin typeface="Calibri" pitchFamily="34" charset="0"/>
              </a:rPr>
              <a:t>to efficiently transduce </a:t>
            </a:r>
            <a:r>
              <a:rPr lang="en-US" altLang="en-US" sz="1300" b="1" dirty="0">
                <a:solidFill>
                  <a:srgbClr val="FF0000"/>
                </a:solidFill>
                <a:latin typeface="Calibri" pitchFamily="34" charset="0"/>
              </a:rPr>
              <a:t>luciferase</a:t>
            </a:r>
            <a:r>
              <a:rPr lang="en-US" altLang="en-US" sz="1300" b="1" dirty="0">
                <a:latin typeface="Calibri" pitchFamily="34" charset="0"/>
              </a:rPr>
              <a:t>, </a:t>
            </a:r>
            <a:r>
              <a:rPr lang="en-US" altLang="en-US" sz="1300" b="1" dirty="0">
                <a:solidFill>
                  <a:srgbClr val="FF0000"/>
                </a:solidFill>
                <a:latin typeface="Calibri" pitchFamily="34" charset="0"/>
              </a:rPr>
              <a:t>lac Z</a:t>
            </a:r>
            <a:r>
              <a:rPr lang="en-US" altLang="en-US" sz="1300" b="1" dirty="0">
                <a:latin typeface="Calibri" pitchFamily="34" charset="0"/>
              </a:rPr>
              <a:t> and </a:t>
            </a:r>
            <a:r>
              <a:rPr lang="en-US" altLang="en-US" sz="1300" b="1" dirty="0">
                <a:solidFill>
                  <a:srgbClr val="FF0000"/>
                </a:solidFill>
                <a:latin typeface="Calibri" pitchFamily="34" charset="0"/>
              </a:rPr>
              <a:t>green fluorescent protein </a:t>
            </a:r>
            <a:r>
              <a:rPr lang="en-US" altLang="en-US" sz="1300" b="1" dirty="0">
                <a:latin typeface="Calibri" pitchFamily="34" charset="0"/>
              </a:rPr>
              <a:t>(GFP) genes in the airways of </a:t>
            </a:r>
            <a:r>
              <a:rPr lang="en-US" altLang="en-US" sz="1300" b="1" dirty="0">
                <a:solidFill>
                  <a:srgbClr val="00B050"/>
                </a:solidFill>
                <a:latin typeface="Calibri" pitchFamily="34" charset="0"/>
              </a:rPr>
              <a:t>mice</a:t>
            </a:r>
            <a:r>
              <a:rPr lang="en-US" altLang="en-US" sz="1300" b="1" dirty="0">
                <a:latin typeface="Calibri" pitchFamily="34" charset="0"/>
              </a:rPr>
              <a:t> or </a:t>
            </a:r>
            <a:r>
              <a:rPr lang="en-US" altLang="en-US" sz="1300" b="1" dirty="0">
                <a:solidFill>
                  <a:srgbClr val="00B050"/>
                </a:solidFill>
                <a:latin typeface="Calibri" pitchFamily="34" charset="0"/>
              </a:rPr>
              <a:t>ferrets</a:t>
            </a:r>
            <a:r>
              <a:rPr lang="en-US" altLang="en-US" sz="1300" b="1" dirty="0">
                <a:latin typeface="Calibri" pitchFamily="34" charset="0"/>
              </a:rPr>
              <a:t> as well as primary </a:t>
            </a:r>
            <a:r>
              <a:rPr lang="en-US" altLang="en-US" sz="1300" b="1" dirty="0">
                <a:solidFill>
                  <a:srgbClr val="00B050"/>
                </a:solidFill>
                <a:latin typeface="Calibri" pitchFamily="34" charset="0"/>
              </a:rPr>
              <a:t>human</a:t>
            </a:r>
            <a:r>
              <a:rPr lang="en-US" altLang="en-US" sz="1300" b="1" dirty="0">
                <a:latin typeface="Calibri" pitchFamily="34" charset="0"/>
              </a:rPr>
              <a:t> </a:t>
            </a:r>
            <a:r>
              <a:rPr lang="en-US" altLang="en-US" sz="1300" b="1" dirty="0">
                <a:solidFill>
                  <a:srgbClr val="00B0F0"/>
                </a:solidFill>
                <a:latin typeface="Calibri" pitchFamily="34" charset="0"/>
              </a:rPr>
              <a:t>nasal epithelial cells </a:t>
            </a:r>
            <a:r>
              <a:rPr lang="en-US" altLang="en-US" sz="1300" b="1" dirty="0">
                <a:latin typeface="Calibri" pitchFamily="34" charset="0"/>
              </a:rPr>
              <a:t>[16]</a:t>
            </a:r>
            <a:r>
              <a:rPr lang="en-US" altLang="en-US" sz="1300" dirty="0">
                <a:latin typeface="Calibri" pitchFamily="34" charset="0"/>
              </a:rPr>
              <a:t>.</a:t>
            </a:r>
          </a:p>
          <a:p>
            <a:pPr eaLnBrk="1" hangingPunct="1">
              <a:spcBef>
                <a:spcPct val="0"/>
              </a:spcBef>
              <a:buFontTx/>
              <a:buNone/>
            </a:pPr>
            <a:r>
              <a:rPr lang="en-US" altLang="en-US" sz="1300" dirty="0">
                <a:latin typeface="Calibri" pitchFamily="34" charset="0"/>
              </a:rPr>
              <a:t>These data support the hypothesis that intranasal (</a:t>
            </a:r>
            <a:r>
              <a:rPr lang="en-US" altLang="en-US" sz="1300" dirty="0" err="1">
                <a:latin typeface="Calibri" pitchFamily="34" charset="0"/>
              </a:rPr>
              <a:t>i.n</a:t>
            </a:r>
            <a:r>
              <a:rPr lang="en-US" altLang="en-US" sz="1300" dirty="0">
                <a:latin typeface="Calibri" pitchFamily="34" charset="0"/>
              </a:rPr>
              <a:t>.) immunization with a recombinant Sendai virus will mediate heterologous gene expression in mucosal tissues and induce antibodies that are specific to a recombinant protein. A major advantage of a recombinant Sendai virus based vaccine is the observation that recurrence of </a:t>
            </a:r>
            <a:r>
              <a:rPr lang="en-US" altLang="en-US" sz="1300" dirty="0" err="1">
                <a:solidFill>
                  <a:srgbClr val="FF0000"/>
                </a:solidFill>
                <a:latin typeface="Calibri" pitchFamily="34" charset="0"/>
              </a:rPr>
              <a:t>parainfluenza</a:t>
            </a:r>
            <a:r>
              <a:rPr lang="en-US" altLang="en-US" sz="1300" dirty="0">
                <a:solidFill>
                  <a:srgbClr val="FF0000"/>
                </a:solidFill>
                <a:latin typeface="Calibri" pitchFamily="34" charset="0"/>
              </a:rPr>
              <a:t> virus </a:t>
            </a:r>
            <a:r>
              <a:rPr lang="en-US" altLang="en-US" sz="1300" dirty="0">
                <a:latin typeface="Calibri" pitchFamily="34" charset="0"/>
              </a:rPr>
              <a:t>infections is common in humans [12,17] </a:t>
            </a:r>
            <a:r>
              <a:rPr lang="en-US" altLang="en-US" sz="1300" dirty="0">
                <a:solidFill>
                  <a:srgbClr val="7030A0"/>
                </a:solidFill>
                <a:latin typeface="Calibri" pitchFamily="34" charset="0"/>
              </a:rPr>
              <a:t>suggesting</a:t>
            </a:r>
            <a:r>
              <a:rPr lang="en-US" altLang="en-US" sz="1300" dirty="0">
                <a:latin typeface="Calibri" pitchFamily="34" charset="0"/>
              </a:rPr>
              <a:t> that anti-vector responses are limited, making repeated administration of such a vaccine possible.</a:t>
            </a:r>
          </a:p>
        </p:txBody>
      </p:sp>
    </p:spTree>
    <p:extLst>
      <p:ext uri="{BB962C8B-B14F-4D97-AF65-F5344CB8AC3E}">
        <p14:creationId xmlns:p14="http://schemas.microsoft.com/office/powerpoint/2010/main" val="407406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Medical Records</a:t>
            </a:r>
          </a:p>
        </p:txBody>
      </p:sp>
      <p:pic>
        <p:nvPicPr>
          <p:cNvPr id="33795" name="Picture 2" descr="http://www.upassoc.org/upa_publications/jus/2009february/images/smelcer1-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751" y="997059"/>
            <a:ext cx="5218134" cy="370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4"/>
          <p:cNvSpPr txBox="1">
            <a:spLocks noChangeArrowheads="1"/>
          </p:cNvSpPr>
          <p:nvPr/>
        </p:nvSpPr>
        <p:spPr bwMode="auto">
          <a:xfrm>
            <a:off x="1465928" y="4696799"/>
            <a:ext cx="72208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hlinkClick r:id="rId4"/>
              </a:rPr>
              <a:t>http://www.upassoc.org/upa_publications/jus/2009february/smelcer5.html</a:t>
            </a:r>
            <a:r>
              <a:rPr lang="en-US" altLang="en-US" sz="1800" dirty="0"/>
              <a:t> </a:t>
            </a:r>
          </a:p>
        </p:txBody>
      </p:sp>
    </p:spTree>
    <p:extLst>
      <p:ext uri="{BB962C8B-B14F-4D97-AF65-F5344CB8AC3E}">
        <p14:creationId xmlns:p14="http://schemas.microsoft.com/office/powerpoint/2010/main" val="35952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t>Literary Texts</a:t>
            </a:r>
          </a:p>
        </p:txBody>
      </p:sp>
      <p:sp>
        <p:nvSpPr>
          <p:cNvPr id="34819" name="Content Placeholder 2"/>
          <p:cNvSpPr>
            <a:spLocks noGrp="1"/>
          </p:cNvSpPr>
          <p:nvPr>
            <p:ph idx="1"/>
          </p:nvPr>
        </p:nvSpPr>
        <p:spPr>
          <a:xfrm>
            <a:off x="131523" y="1094315"/>
            <a:ext cx="8799535" cy="3916096"/>
          </a:xfrm>
        </p:spPr>
        <p:txBody>
          <a:bodyPr>
            <a:normAutofit lnSpcReduction="10000"/>
          </a:bodyPr>
          <a:lstStyle/>
          <a:p>
            <a:r>
              <a:rPr lang="en-US" altLang="en-US" sz="1400" dirty="0" smtClean="0"/>
              <a:t>Project Gutenberg (</a:t>
            </a:r>
            <a:r>
              <a:rPr lang="en-US" altLang="en-US" sz="1400" dirty="0" smtClean="0">
                <a:hlinkClick r:id="rId3"/>
              </a:rPr>
              <a:t>http://www.gutenberg.org/browse/scores/top</a:t>
            </a:r>
            <a:r>
              <a:rPr lang="en-US" altLang="en-US" sz="1400" dirty="0" smtClean="0"/>
              <a:t>)</a:t>
            </a:r>
          </a:p>
          <a:p>
            <a:r>
              <a:rPr lang="en-US" altLang="en-US" sz="1400" dirty="0" smtClean="0"/>
              <a:t>A team of horses passed from </a:t>
            </a:r>
            <a:r>
              <a:rPr lang="en-US" altLang="en-US" sz="1400" dirty="0" err="1" smtClean="0"/>
              <a:t>Finglas</a:t>
            </a:r>
            <a:r>
              <a:rPr lang="en-US" altLang="en-US" sz="1400" dirty="0" smtClean="0"/>
              <a:t> with toiling plodding tread, dragging through the funereal silence a creaking </a:t>
            </a:r>
            <a:r>
              <a:rPr lang="en-US" altLang="en-US" sz="1400" dirty="0" err="1" smtClean="0"/>
              <a:t>waggon</a:t>
            </a:r>
            <a:r>
              <a:rPr lang="en-US" altLang="en-US" sz="1400" dirty="0" smtClean="0"/>
              <a:t> on which lay a granite block. The </a:t>
            </a:r>
            <a:r>
              <a:rPr lang="en-US" altLang="en-US" sz="1400" dirty="0" err="1" smtClean="0"/>
              <a:t>waggoner</a:t>
            </a:r>
            <a:r>
              <a:rPr lang="en-US" altLang="en-US" sz="1400" dirty="0" smtClean="0"/>
              <a:t> marching at their head saluted.</a:t>
            </a:r>
          </a:p>
          <a:p>
            <a:pPr lvl="1"/>
            <a:r>
              <a:rPr lang="en-US" altLang="en-US" sz="1100" dirty="0" smtClean="0"/>
              <a:t>Ulysses - </a:t>
            </a:r>
            <a:r>
              <a:rPr lang="en-US" altLang="en-US" sz="1100" dirty="0" smtClean="0">
                <a:hlinkClick r:id="rId4"/>
              </a:rPr>
              <a:t>http://www.gutenberg.org/files/4300/4300-h/4300-h.htm</a:t>
            </a:r>
            <a:r>
              <a:rPr lang="en-US" altLang="en-US" sz="1100" dirty="0" smtClean="0"/>
              <a:t> </a:t>
            </a:r>
          </a:p>
          <a:p>
            <a:r>
              <a:rPr lang="en-US" altLang="en-US" sz="1400" dirty="0" smtClean="0"/>
              <a:t>There was no possibility of taking a walk that day.  We had been wandering, indeed, in the leafless shrubbery an hour in the morning; but since dinner (Mrs. Reed, when there was no company, dined early) the cold winter wind had brought with it clouds so </a:t>
            </a:r>
            <a:r>
              <a:rPr lang="en-US" altLang="en-US" sz="1400" dirty="0" err="1" smtClean="0"/>
              <a:t>sombre</a:t>
            </a:r>
            <a:r>
              <a:rPr lang="en-US" altLang="en-US" sz="1400" dirty="0" smtClean="0"/>
              <a:t>, and a rain so penetrating, that further out-door exercise was now out of the question. </a:t>
            </a:r>
          </a:p>
          <a:p>
            <a:pPr lvl="1"/>
            <a:r>
              <a:rPr lang="en-US" altLang="en-US" sz="1100" dirty="0" smtClean="0"/>
              <a:t>Jane Eyre - </a:t>
            </a:r>
            <a:r>
              <a:rPr lang="en-US" altLang="en-US" sz="1100" dirty="0" smtClean="0">
                <a:hlinkClick r:id="rId5"/>
              </a:rPr>
              <a:t>http://www.gutenberg.org/files/1260/1260-h/1260-h.htm</a:t>
            </a:r>
            <a:r>
              <a:rPr lang="en-US" altLang="en-US" sz="1100" dirty="0" smtClean="0"/>
              <a:t> </a:t>
            </a:r>
          </a:p>
          <a:p>
            <a:r>
              <a:rPr lang="en-US" altLang="en-US" sz="1400" dirty="0" smtClean="0"/>
              <a:t>Dorothy lived in the midst of the great Kansas prairies, with Uncle Henry, who was a farmer, and Aunt </a:t>
            </a:r>
            <a:r>
              <a:rPr lang="en-US" altLang="en-US" sz="1400" dirty="0" err="1" smtClean="0"/>
              <a:t>Em</a:t>
            </a:r>
            <a:r>
              <a:rPr lang="en-US" altLang="en-US" sz="1400" dirty="0" smtClean="0"/>
              <a:t>, who was the farmer's wife. Their house was small, for the lumber to build it had to be carried by wagon many miles. There were four walls, a floor and a roof, which made one room; and this room contained a rusty looking </a:t>
            </a:r>
            <a:r>
              <a:rPr lang="en-US" altLang="en-US" sz="1400" dirty="0" err="1" smtClean="0"/>
              <a:t>cookstove</a:t>
            </a:r>
            <a:r>
              <a:rPr lang="en-US" altLang="en-US" sz="1400" dirty="0" smtClean="0"/>
              <a:t>, a cupboard for the dishes, a table, three or four chairs, and the beds. Uncle Henry and Aunt </a:t>
            </a:r>
            <a:r>
              <a:rPr lang="en-US" altLang="en-US" sz="1400" dirty="0" err="1" smtClean="0"/>
              <a:t>Em</a:t>
            </a:r>
            <a:r>
              <a:rPr lang="en-US" altLang="en-US" sz="1400" dirty="0" smtClean="0"/>
              <a:t> had a big bed in one corner, and Dorothy a little bed in another corner. There was no garret at all, and no cellar--except a small hole dug in the ground, called a cyclone cellar, where the family could go in case one of those great whirlwinds arose, mighty enough to crush any building in its path. It was reached by a trap door in the middle of the floor, from which a ladder led down into the small, dark hole.</a:t>
            </a:r>
          </a:p>
          <a:p>
            <a:pPr lvl="1"/>
            <a:r>
              <a:rPr lang="en-US" altLang="en-US" sz="1100" dirty="0" smtClean="0"/>
              <a:t>The Wizard of Oz - </a:t>
            </a:r>
            <a:r>
              <a:rPr lang="en-US" altLang="en-US" sz="1100" dirty="0" smtClean="0">
                <a:hlinkClick r:id="rId6"/>
              </a:rPr>
              <a:t>http://www.gutenberg.org/files/55/55-h/55-h.htm</a:t>
            </a:r>
            <a:r>
              <a:rPr lang="en-US" altLang="en-US" sz="1100" dirty="0" smtClean="0"/>
              <a:t> </a:t>
            </a:r>
          </a:p>
          <a:p>
            <a:endParaRPr lang="en-US" altLang="en-US" sz="1400" dirty="0" smtClean="0"/>
          </a:p>
        </p:txBody>
      </p:sp>
    </p:spTree>
    <p:extLst>
      <p:ext uri="{BB962C8B-B14F-4D97-AF65-F5344CB8AC3E}">
        <p14:creationId xmlns:p14="http://schemas.microsoft.com/office/powerpoint/2010/main" val="173157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A Really Long Literary Sentence</a:t>
            </a:r>
          </a:p>
        </p:txBody>
      </p:sp>
      <p:sp>
        <p:nvSpPr>
          <p:cNvPr id="35843" name="Content Placeholder 2"/>
          <p:cNvSpPr>
            <a:spLocks noGrp="1"/>
          </p:cNvSpPr>
          <p:nvPr>
            <p:ph idx="1"/>
          </p:nvPr>
        </p:nvSpPr>
        <p:spPr>
          <a:xfrm>
            <a:off x="127747" y="1209545"/>
            <a:ext cx="8848165" cy="3638028"/>
          </a:xfrm>
        </p:spPr>
        <p:txBody>
          <a:bodyPr>
            <a:normAutofit/>
          </a:bodyPr>
          <a:lstStyle/>
          <a:p>
            <a:r>
              <a:rPr lang="en-US" altLang="en-US" sz="2400" dirty="0" smtClean="0"/>
              <a:t>Try parsing this</a:t>
            </a:r>
          </a:p>
          <a:p>
            <a:pPr lvl="1"/>
            <a:r>
              <a:rPr lang="en-US" altLang="en-US" sz="1600" dirty="0" smtClean="0"/>
              <a:t>“Bloat is one of the co-tenants of the place, a </a:t>
            </a:r>
            <a:r>
              <a:rPr lang="en-US" altLang="en-US" sz="1600" dirty="0" err="1" smtClean="0"/>
              <a:t>maisonette</a:t>
            </a:r>
            <a:r>
              <a:rPr lang="en-US" altLang="en-US" sz="1600" dirty="0" smtClean="0"/>
              <a:t> erected last century, not far from the Chelsea Embankment, by Corydon </a:t>
            </a:r>
            <a:r>
              <a:rPr lang="en-US" altLang="en-US" sz="1600" dirty="0" err="1" smtClean="0"/>
              <a:t>Throsp</a:t>
            </a:r>
            <a:r>
              <a:rPr lang="en-US" altLang="en-US" sz="1600" dirty="0" smtClean="0"/>
              <a:t>, an acquaintance of the </a:t>
            </a:r>
            <a:r>
              <a:rPr lang="en-US" altLang="en-US" sz="1600" dirty="0" err="1" smtClean="0"/>
              <a:t>Rossettis</a:t>
            </a:r>
            <a:r>
              <a:rPr lang="en-US" altLang="en-US" sz="1600" dirty="0" smtClean="0"/>
              <a:t>' who wore hair smocks and liked to cultivate pharmaceutical plants up on the roof (a tradition young </a:t>
            </a:r>
            <a:r>
              <a:rPr lang="en-US" altLang="en-US" sz="1600" dirty="0" err="1" smtClean="0"/>
              <a:t>Osbie</a:t>
            </a:r>
            <a:r>
              <a:rPr lang="en-US" altLang="en-US" sz="1600" dirty="0" smtClean="0"/>
              <a:t> Feel has lately revived), a few of them hardy enough to survive fogs  and frosts, but most returning, as fragments of peculiar alkaloids, to rooftop earth, along with manure from a trio of prize </a:t>
            </a:r>
            <a:r>
              <a:rPr lang="en-US" altLang="en-US" sz="1600" dirty="0" err="1" smtClean="0"/>
              <a:t>Wessex</a:t>
            </a:r>
            <a:r>
              <a:rPr lang="en-US" altLang="en-US" sz="1600" dirty="0" smtClean="0"/>
              <a:t> Saddleback sows quartered there by </a:t>
            </a:r>
            <a:r>
              <a:rPr lang="en-US" altLang="en-US" sz="1600" dirty="0" err="1" smtClean="0"/>
              <a:t>Throsp's</a:t>
            </a:r>
            <a:r>
              <a:rPr lang="en-US" altLang="en-US" sz="1600" dirty="0" smtClean="0"/>
              <a:t> successor, and dead leaves off many decorative trees transplanted to the roof by later tenants, and the odd </a:t>
            </a:r>
            <a:r>
              <a:rPr lang="en-US" altLang="en-US" sz="1600" dirty="0" err="1" smtClean="0"/>
              <a:t>unstomachable</a:t>
            </a:r>
            <a:r>
              <a:rPr lang="en-US" altLang="en-US" sz="1600" dirty="0" smtClean="0"/>
              <a:t> meal thrown or vomited there by this or that sensitive epicurean-all got </a:t>
            </a:r>
            <a:r>
              <a:rPr lang="en-US" altLang="en-US" sz="1600" dirty="0" err="1" smtClean="0"/>
              <a:t>scumbled</a:t>
            </a:r>
            <a:r>
              <a:rPr lang="en-US" altLang="en-US" sz="1600" dirty="0" smtClean="0"/>
              <a:t> together, eventually, by the knives of the seasons, to an impasto, feet thick, of unbelievable black topsoil in which anything could grow, not the least being bananas.“</a:t>
            </a:r>
          </a:p>
          <a:p>
            <a:r>
              <a:rPr lang="en-US" altLang="en-US" sz="2400" dirty="0" smtClean="0"/>
              <a:t>Do you know the source?</a:t>
            </a:r>
          </a:p>
          <a:p>
            <a:endParaRPr lang="en-US" altLang="en-US" sz="2400" dirty="0" smtClean="0"/>
          </a:p>
        </p:txBody>
      </p:sp>
    </p:spTree>
    <p:extLst>
      <p:ext uri="{BB962C8B-B14F-4D97-AF65-F5344CB8AC3E}">
        <p14:creationId xmlns:p14="http://schemas.microsoft.com/office/powerpoint/2010/main" val="226172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br>
              <a:rPr lang="en-US" dirty="0" smtClean="0"/>
            </a:br>
            <a:r>
              <a:rPr lang="en-US" dirty="0" smtClean="0"/>
              <a:t>Natural Language Processing</a:t>
            </a:r>
            <a:endParaRPr lang="en-US" dirty="0"/>
          </a:p>
        </p:txBody>
      </p:sp>
      <p:sp>
        <p:nvSpPr>
          <p:cNvPr id="3" name="Subtitle 2"/>
          <p:cNvSpPr>
            <a:spLocks noGrp="1"/>
          </p:cNvSpPr>
          <p:nvPr>
            <p:ph type="subTitle" idx="1"/>
          </p:nvPr>
        </p:nvSpPr>
        <p:spPr/>
        <p:txBody>
          <a:bodyPr/>
          <a:lstStyle/>
          <a:p>
            <a:r>
              <a:rPr lang="en-US" dirty="0" smtClean="0"/>
              <a:t>Introduction to NLP</a:t>
            </a:r>
            <a:endParaRPr lang="en-US" dirty="0"/>
          </a:p>
        </p:txBody>
      </p:sp>
    </p:spTree>
    <p:extLst>
      <p:ext uri="{BB962C8B-B14F-4D97-AF65-F5344CB8AC3E}">
        <p14:creationId xmlns:p14="http://schemas.microsoft.com/office/powerpoint/2010/main" val="99799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Quiz Answer</a:t>
            </a:r>
          </a:p>
        </p:txBody>
      </p:sp>
      <p:sp>
        <p:nvSpPr>
          <p:cNvPr id="35843" name="Content Placeholder 2"/>
          <p:cNvSpPr>
            <a:spLocks noGrp="1"/>
          </p:cNvSpPr>
          <p:nvPr>
            <p:ph idx="1"/>
          </p:nvPr>
        </p:nvSpPr>
        <p:spPr/>
        <p:txBody>
          <a:bodyPr>
            <a:normAutofit/>
          </a:bodyPr>
          <a:lstStyle/>
          <a:p>
            <a:r>
              <a:rPr lang="en-US" altLang="en-US" sz="1800" dirty="0" smtClean="0"/>
              <a:t>“Gravity’s Rainbow” (by Thomas Pynchon), known for its use of very arcane words and complicated sentence (and plot) structure.</a:t>
            </a:r>
          </a:p>
          <a:p>
            <a:r>
              <a:rPr lang="en-US" altLang="en-US" sz="1800" dirty="0" smtClean="0"/>
              <a:t>Another such work is “</a:t>
            </a:r>
            <a:r>
              <a:rPr lang="en-US" altLang="en-US" sz="1800" dirty="0" err="1" smtClean="0"/>
              <a:t>Finnegans</a:t>
            </a:r>
            <a:r>
              <a:rPr lang="en-US" altLang="en-US" sz="1800" dirty="0" smtClean="0"/>
              <a:t> Wake” by James Joyce.</a:t>
            </a:r>
          </a:p>
          <a:p>
            <a:r>
              <a:rPr lang="en-US" altLang="en-US" sz="1800" dirty="0" smtClean="0"/>
              <a:t>Poetry is even more difficult.</a:t>
            </a:r>
          </a:p>
          <a:p>
            <a:endParaRPr lang="en-US" altLang="en-US" sz="1800" dirty="0" smtClean="0"/>
          </a:p>
          <a:p>
            <a:endParaRPr lang="en-US" altLang="en-US" sz="1800" dirty="0" smtClean="0"/>
          </a:p>
          <a:p>
            <a:endParaRPr lang="en-US" altLang="en-US" sz="1800" dirty="0" smtClean="0"/>
          </a:p>
        </p:txBody>
      </p:sp>
    </p:spTree>
    <p:extLst>
      <p:ext uri="{BB962C8B-B14F-4D97-AF65-F5344CB8AC3E}">
        <p14:creationId xmlns:p14="http://schemas.microsoft.com/office/powerpoint/2010/main" val="33035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Funny Sentences</a:t>
            </a:r>
            <a:endParaRPr lang="en-US" dirty="0"/>
          </a:p>
        </p:txBody>
      </p:sp>
    </p:spTree>
    <p:extLst>
      <p:ext uri="{BB962C8B-B14F-4D97-AF65-F5344CB8AC3E}">
        <p14:creationId xmlns:p14="http://schemas.microsoft.com/office/powerpoint/2010/main" val="1178680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t>Silly Sentences</a:t>
            </a:r>
          </a:p>
        </p:txBody>
      </p:sp>
      <p:sp>
        <p:nvSpPr>
          <p:cNvPr id="197635" name="Rectangle 3"/>
          <p:cNvSpPr>
            <a:spLocks noGrp="1" noChangeArrowheads="1"/>
          </p:cNvSpPr>
          <p:nvPr>
            <p:ph idx="1"/>
          </p:nvPr>
        </p:nvSpPr>
        <p:spPr>
          <a:xfrm>
            <a:off x="457200" y="1150659"/>
            <a:ext cx="8229600" cy="3865094"/>
          </a:xfrm>
        </p:spPr>
        <p:txBody>
          <a:bodyPr>
            <a:noAutofit/>
          </a:bodyPr>
          <a:lstStyle/>
          <a:p>
            <a:pPr eaLnBrk="1" hangingPunct="1">
              <a:lnSpc>
                <a:spcPct val="90000"/>
              </a:lnSpc>
            </a:pPr>
            <a:r>
              <a:rPr lang="en-US" altLang="en-US" sz="1400" dirty="0" smtClean="0"/>
              <a:t>Children make delicious snacks</a:t>
            </a:r>
          </a:p>
          <a:p>
            <a:pPr eaLnBrk="1" hangingPunct="1">
              <a:lnSpc>
                <a:spcPct val="90000"/>
              </a:lnSpc>
            </a:pPr>
            <a:r>
              <a:rPr lang="en-US" altLang="en-US" sz="1400" dirty="0" smtClean="0"/>
              <a:t>Stolen painting found by tree</a:t>
            </a:r>
          </a:p>
          <a:p>
            <a:pPr eaLnBrk="1" hangingPunct="1">
              <a:lnSpc>
                <a:spcPct val="90000"/>
              </a:lnSpc>
            </a:pPr>
            <a:r>
              <a:rPr lang="en-US" altLang="en-US" sz="1400" dirty="0" smtClean="0"/>
              <a:t>I saw the Rockies flying to San Francisco</a:t>
            </a:r>
          </a:p>
          <a:p>
            <a:pPr eaLnBrk="1" hangingPunct="1">
              <a:lnSpc>
                <a:spcPct val="90000"/>
              </a:lnSpc>
            </a:pPr>
            <a:r>
              <a:rPr lang="en-US" altLang="en-US" sz="1400" dirty="0" smtClean="0"/>
              <a:t>Court to try shooting defendant</a:t>
            </a:r>
          </a:p>
          <a:p>
            <a:pPr eaLnBrk="1" hangingPunct="1">
              <a:lnSpc>
                <a:spcPct val="90000"/>
              </a:lnSpc>
            </a:pPr>
            <a:r>
              <a:rPr lang="en-US" altLang="en-US" sz="1400" dirty="0" smtClean="0"/>
              <a:t>Ban on nude dancing on Governor’s desk</a:t>
            </a:r>
          </a:p>
          <a:p>
            <a:pPr eaLnBrk="1" hangingPunct="1">
              <a:lnSpc>
                <a:spcPct val="90000"/>
              </a:lnSpc>
            </a:pPr>
            <a:r>
              <a:rPr lang="en-US" altLang="en-US" sz="1400" dirty="0" smtClean="0"/>
              <a:t>Red tape holds up new bridges</a:t>
            </a:r>
          </a:p>
          <a:p>
            <a:pPr eaLnBrk="1" hangingPunct="1">
              <a:lnSpc>
                <a:spcPct val="90000"/>
              </a:lnSpc>
            </a:pPr>
            <a:r>
              <a:rPr lang="en-US" altLang="en-US" sz="1400" dirty="0" smtClean="0"/>
              <a:t>Government head seeks arms</a:t>
            </a:r>
          </a:p>
          <a:p>
            <a:pPr eaLnBrk="1" hangingPunct="1">
              <a:lnSpc>
                <a:spcPct val="90000"/>
              </a:lnSpc>
            </a:pPr>
            <a:r>
              <a:rPr lang="en-US" altLang="en-US" sz="1400" dirty="0" smtClean="0"/>
              <a:t>Cameron wins on budget, more lies ahead</a:t>
            </a:r>
          </a:p>
          <a:p>
            <a:pPr eaLnBrk="1" hangingPunct="1">
              <a:lnSpc>
                <a:spcPct val="90000"/>
              </a:lnSpc>
            </a:pPr>
            <a:r>
              <a:rPr lang="en-US" altLang="en-US" sz="1400" dirty="0" smtClean="0"/>
              <a:t>Local high school dropouts cut in half</a:t>
            </a:r>
          </a:p>
          <a:p>
            <a:pPr eaLnBrk="1" hangingPunct="1">
              <a:lnSpc>
                <a:spcPct val="90000"/>
              </a:lnSpc>
            </a:pPr>
            <a:r>
              <a:rPr lang="en-US" altLang="en-US" sz="1400" dirty="0" smtClean="0"/>
              <a:t>Hospitals are sued by seven foot doctors</a:t>
            </a:r>
          </a:p>
          <a:p>
            <a:r>
              <a:rPr lang="en-US" altLang="en-US" sz="1400" dirty="0" smtClean="0"/>
              <a:t>Dead </a:t>
            </a:r>
            <a:r>
              <a:rPr lang="en-US" altLang="en-US" sz="1400" dirty="0"/>
              <a:t>e</a:t>
            </a:r>
            <a:r>
              <a:rPr lang="en-US" altLang="en-US" sz="1400" dirty="0" smtClean="0"/>
              <a:t>xpected to rise</a:t>
            </a:r>
          </a:p>
          <a:p>
            <a:r>
              <a:rPr lang="en-US" altLang="en-US" sz="1400" dirty="0" smtClean="0"/>
              <a:t>Miners refuse to work after death</a:t>
            </a:r>
          </a:p>
          <a:p>
            <a:r>
              <a:rPr lang="en-US" altLang="en-US" sz="1400" dirty="0" smtClean="0"/>
              <a:t>Patient at death's door - doctors pull him through</a:t>
            </a:r>
          </a:p>
          <a:p>
            <a:pPr>
              <a:lnSpc>
                <a:spcPct val="90000"/>
              </a:lnSpc>
            </a:pPr>
            <a:r>
              <a:rPr lang="en-US" altLang="en-US" sz="1400" dirty="0"/>
              <a:t>In America a woman has a baby every 15 minutes.  How does she do that</a:t>
            </a:r>
            <a:r>
              <a:rPr lang="en-US" altLang="en-US" sz="1400" dirty="0" smtClean="0"/>
              <a:t>?</a:t>
            </a:r>
            <a:endParaRPr lang="en-US" altLang="en-US" sz="1400" dirty="0"/>
          </a:p>
        </p:txBody>
      </p:sp>
    </p:spTree>
    <p:extLst>
      <p:ext uri="{BB962C8B-B14F-4D97-AF65-F5344CB8AC3E}">
        <p14:creationId xmlns:p14="http://schemas.microsoft.com/office/powerpoint/2010/main" val="245794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76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76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76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76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763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763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76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414934" y="633735"/>
            <a:ext cx="8432800" cy="701843"/>
          </a:xfrm>
        </p:spPr>
        <p:txBody>
          <a:bodyPr/>
          <a:lstStyle/>
          <a:p>
            <a:r>
              <a:rPr lang="en-US" altLang="en-US" dirty="0" smtClean="0"/>
              <a:t>Ambiguous Recommendations</a:t>
            </a:r>
          </a:p>
        </p:txBody>
      </p:sp>
      <p:graphicFrame>
        <p:nvGraphicFramePr>
          <p:cNvPr id="3" name="Table 2"/>
          <p:cNvGraphicFramePr>
            <a:graphicFrameLocks noGrp="1"/>
          </p:cNvGraphicFramePr>
          <p:nvPr>
            <p:extLst>
              <p:ext uri="{D42A27DB-BD31-4B8C-83A1-F6EECF244321}">
                <p14:modId xmlns:p14="http://schemas.microsoft.com/office/powerpoint/2010/main" val="2501675703"/>
              </p:ext>
            </p:extLst>
          </p:nvPr>
        </p:nvGraphicFramePr>
        <p:xfrm>
          <a:off x="151586" y="1255111"/>
          <a:ext cx="8890001" cy="3190566"/>
        </p:xfrm>
        <a:graphic>
          <a:graphicData uri="http://schemas.openxmlformats.org/drawingml/2006/table">
            <a:tbl>
              <a:tblPr>
                <a:tableStyleId>{5C22544A-7EE6-4342-B048-85BDC9FD1C3A}</a:tableStyleId>
              </a:tblPr>
              <a:tblGrid>
                <a:gridCol w="111761">
                  <a:extLst>
                    <a:ext uri="{9D8B030D-6E8A-4147-A177-3AD203B41FA5}">
                      <a16:colId xmlns:a16="http://schemas.microsoft.com/office/drawing/2014/main" xmlns="" val="20000"/>
                    </a:ext>
                  </a:extLst>
                </a:gridCol>
                <a:gridCol w="3950208">
                  <a:extLst>
                    <a:ext uri="{9D8B030D-6E8A-4147-A177-3AD203B41FA5}">
                      <a16:colId xmlns:a16="http://schemas.microsoft.com/office/drawing/2014/main" xmlns="" val="20001"/>
                    </a:ext>
                  </a:extLst>
                </a:gridCol>
                <a:gridCol w="4828032">
                  <a:extLst>
                    <a:ext uri="{9D8B030D-6E8A-4147-A177-3AD203B41FA5}">
                      <a16:colId xmlns:a16="http://schemas.microsoft.com/office/drawing/2014/main" xmlns="" val="20002"/>
                    </a:ext>
                  </a:extLst>
                </a:gridCol>
              </a:tblGrid>
              <a:tr h="153931">
                <a:tc gridSpan="3">
                  <a:txBody>
                    <a:bodyPr/>
                    <a:lstStyle/>
                    <a:p>
                      <a:pPr marL="0" marR="0">
                        <a:lnSpc>
                          <a:spcPct val="115000"/>
                        </a:lnSpc>
                        <a:spcBef>
                          <a:spcPts val="0"/>
                        </a:spcBef>
                        <a:spcAft>
                          <a:spcPts val="0"/>
                        </a:spcAft>
                      </a:pPr>
                      <a:r>
                        <a:rPr lang="en-US" sz="1000" b="1" dirty="0">
                          <a:effectLst/>
                        </a:rPr>
                        <a:t>Lexical ambiguity</a:t>
                      </a: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53931">
                <a:tc>
                  <a:txBody>
                    <a:bodyPr/>
                    <a:lstStyle/>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 </a:t>
                      </a:r>
                      <a:r>
                        <a:rPr lang="en-US" sz="1000" dirty="0" smtClean="0">
                          <a:effectLst/>
                        </a:rPr>
                        <a:t>person </a:t>
                      </a:r>
                      <a:r>
                        <a:rPr lang="en-US" sz="1000" dirty="0">
                          <a:effectLst/>
                        </a:rPr>
                        <a:t>like him is hard to find.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63595">
                <a:tc>
                  <a:txBody>
                    <a:bodyPr/>
                    <a:lstStyle/>
                    <a:p>
                      <a:pPr>
                        <a:lnSpc>
                          <a:spcPct val="115000"/>
                        </a:lnSpc>
                      </a:pPr>
                      <a:endParaRPr lang="en-US" sz="100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167334">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185392">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202720">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3"/>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19367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16632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2131425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414934" y="633735"/>
            <a:ext cx="8432800" cy="701843"/>
          </a:xfrm>
        </p:spPr>
        <p:txBody>
          <a:bodyPr/>
          <a:lstStyle/>
          <a:p>
            <a:r>
              <a:rPr lang="en-US" altLang="en-US" dirty="0" smtClean="0"/>
              <a:t>Ambiguous Recommendations</a:t>
            </a:r>
          </a:p>
        </p:txBody>
      </p:sp>
      <p:graphicFrame>
        <p:nvGraphicFramePr>
          <p:cNvPr id="3" name="Table 2"/>
          <p:cNvGraphicFramePr>
            <a:graphicFrameLocks noGrp="1"/>
          </p:cNvGraphicFramePr>
          <p:nvPr>
            <p:extLst>
              <p:ext uri="{D42A27DB-BD31-4B8C-83A1-F6EECF244321}">
                <p14:modId xmlns:p14="http://schemas.microsoft.com/office/powerpoint/2010/main" val="2566137819"/>
              </p:ext>
            </p:extLst>
          </p:nvPr>
        </p:nvGraphicFramePr>
        <p:xfrm>
          <a:off x="151586" y="1255111"/>
          <a:ext cx="8890001" cy="3190566"/>
        </p:xfrm>
        <a:graphic>
          <a:graphicData uri="http://schemas.openxmlformats.org/drawingml/2006/table">
            <a:tbl>
              <a:tblPr>
                <a:tableStyleId>{5C22544A-7EE6-4342-B048-85BDC9FD1C3A}</a:tableStyleId>
              </a:tblPr>
              <a:tblGrid>
                <a:gridCol w="111761">
                  <a:extLst>
                    <a:ext uri="{9D8B030D-6E8A-4147-A177-3AD203B41FA5}">
                      <a16:colId xmlns:a16="http://schemas.microsoft.com/office/drawing/2014/main" xmlns="" val="20000"/>
                    </a:ext>
                  </a:extLst>
                </a:gridCol>
                <a:gridCol w="3950208">
                  <a:extLst>
                    <a:ext uri="{9D8B030D-6E8A-4147-A177-3AD203B41FA5}">
                      <a16:colId xmlns:a16="http://schemas.microsoft.com/office/drawing/2014/main" xmlns="" val="20001"/>
                    </a:ext>
                  </a:extLst>
                </a:gridCol>
                <a:gridCol w="4828032">
                  <a:extLst>
                    <a:ext uri="{9D8B030D-6E8A-4147-A177-3AD203B41FA5}">
                      <a16:colId xmlns:a16="http://schemas.microsoft.com/office/drawing/2014/main" xmlns="" val="20002"/>
                    </a:ext>
                  </a:extLst>
                </a:gridCol>
              </a:tblGrid>
              <a:tr h="153931">
                <a:tc gridSpan="3">
                  <a:txBody>
                    <a:bodyPr/>
                    <a:lstStyle/>
                    <a:p>
                      <a:pPr marL="0" marR="0">
                        <a:lnSpc>
                          <a:spcPct val="115000"/>
                        </a:lnSpc>
                        <a:spcBef>
                          <a:spcPts val="0"/>
                        </a:spcBef>
                        <a:spcAft>
                          <a:spcPts val="0"/>
                        </a:spcAft>
                      </a:pPr>
                      <a:r>
                        <a:rPr lang="en-US" sz="1000" b="1" dirty="0">
                          <a:effectLst/>
                        </a:rPr>
                        <a:t>Lexical ambiguity</a:t>
                      </a: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53931">
                <a:tc>
                  <a:txBody>
                    <a:bodyPr/>
                    <a:lstStyle/>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 </a:t>
                      </a:r>
                      <a:r>
                        <a:rPr lang="en-US" sz="1000" dirty="0" smtClean="0">
                          <a:effectLst/>
                        </a:rPr>
                        <a:t>person </a:t>
                      </a:r>
                      <a:r>
                        <a:rPr lang="en-US" sz="1000" dirty="0">
                          <a:effectLst/>
                        </a:rPr>
                        <a:t>like him is hard to find.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dishonest employee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effectLst/>
                        </a:rPr>
                        <a:t>She's </a:t>
                      </a:r>
                      <a:r>
                        <a:rPr lang="en-US" sz="1000" dirty="0">
                          <a:effectLst/>
                        </a:rPr>
                        <a:t>an unbelievable worker.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lazy employee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You would indeed be fortunate to get this person to work for you.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the office drunk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Every hour with him was a happy hour.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63595">
                <a:tc>
                  <a:txBody>
                    <a:bodyPr/>
                    <a:lstStyle/>
                    <a:p>
                      <a:pPr>
                        <a:lnSpc>
                          <a:spcPct val="115000"/>
                        </a:lnSpc>
                      </a:pPr>
                      <a:endParaRPr lang="en-US" sz="100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167334">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185392">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202720">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3"/>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19367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16632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490472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414934" y="633735"/>
            <a:ext cx="8432800" cy="701843"/>
          </a:xfrm>
        </p:spPr>
        <p:txBody>
          <a:bodyPr/>
          <a:lstStyle/>
          <a:p>
            <a:r>
              <a:rPr lang="en-US" altLang="en-US" dirty="0" smtClean="0"/>
              <a:t>Ambiguous Recommendations</a:t>
            </a:r>
          </a:p>
        </p:txBody>
      </p:sp>
      <p:graphicFrame>
        <p:nvGraphicFramePr>
          <p:cNvPr id="3" name="Table 2"/>
          <p:cNvGraphicFramePr>
            <a:graphicFrameLocks noGrp="1"/>
          </p:cNvGraphicFramePr>
          <p:nvPr>
            <p:extLst>
              <p:ext uri="{D42A27DB-BD31-4B8C-83A1-F6EECF244321}">
                <p14:modId xmlns:p14="http://schemas.microsoft.com/office/powerpoint/2010/main" val="1207349306"/>
              </p:ext>
            </p:extLst>
          </p:nvPr>
        </p:nvGraphicFramePr>
        <p:xfrm>
          <a:off x="151586" y="1255111"/>
          <a:ext cx="8890001" cy="3190566"/>
        </p:xfrm>
        <a:graphic>
          <a:graphicData uri="http://schemas.openxmlformats.org/drawingml/2006/table">
            <a:tbl>
              <a:tblPr>
                <a:tableStyleId>{5C22544A-7EE6-4342-B048-85BDC9FD1C3A}</a:tableStyleId>
              </a:tblPr>
              <a:tblGrid>
                <a:gridCol w="111761">
                  <a:extLst>
                    <a:ext uri="{9D8B030D-6E8A-4147-A177-3AD203B41FA5}">
                      <a16:colId xmlns:a16="http://schemas.microsoft.com/office/drawing/2014/main" xmlns="" val="20000"/>
                    </a:ext>
                  </a:extLst>
                </a:gridCol>
                <a:gridCol w="3950208">
                  <a:extLst>
                    <a:ext uri="{9D8B030D-6E8A-4147-A177-3AD203B41FA5}">
                      <a16:colId xmlns:a16="http://schemas.microsoft.com/office/drawing/2014/main" xmlns="" val="20001"/>
                    </a:ext>
                  </a:extLst>
                </a:gridCol>
                <a:gridCol w="4828032">
                  <a:extLst>
                    <a:ext uri="{9D8B030D-6E8A-4147-A177-3AD203B41FA5}">
                      <a16:colId xmlns:a16="http://schemas.microsoft.com/office/drawing/2014/main" xmlns="" val="20002"/>
                    </a:ext>
                  </a:extLst>
                </a:gridCol>
              </a:tblGrid>
              <a:tr h="153931">
                <a:tc gridSpan="3">
                  <a:txBody>
                    <a:bodyPr/>
                    <a:lstStyle/>
                    <a:p>
                      <a:pPr marL="0" marR="0">
                        <a:lnSpc>
                          <a:spcPct val="115000"/>
                        </a:lnSpc>
                        <a:spcBef>
                          <a:spcPts val="0"/>
                        </a:spcBef>
                        <a:spcAft>
                          <a:spcPts val="0"/>
                        </a:spcAft>
                      </a:pPr>
                      <a:r>
                        <a:rPr lang="en-US" sz="1000" b="1" dirty="0">
                          <a:effectLst/>
                        </a:rPr>
                        <a:t>Lexical ambiguity</a:t>
                      </a: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53931">
                <a:tc>
                  <a:txBody>
                    <a:bodyPr/>
                    <a:lstStyle/>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 man like him is hard to find.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dishonest employee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effectLst/>
                        </a:rPr>
                        <a:t>She's </a:t>
                      </a:r>
                      <a:r>
                        <a:rPr lang="en-US" sz="1000" dirty="0">
                          <a:effectLst/>
                        </a:rPr>
                        <a:t>an unbelievable worker.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lazy employee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You would indeed be fortunate to get this person to work for you.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the office drunk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Every hour with him was a happy hour.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53931">
                <a:tc gridSpan="3">
                  <a:txBody>
                    <a:bodyPr/>
                    <a:lstStyle/>
                    <a:p>
                      <a:pPr marL="0" marR="0">
                        <a:lnSpc>
                          <a:spcPct val="115000"/>
                        </a:lnSpc>
                        <a:spcBef>
                          <a:spcPts val="0"/>
                        </a:spcBef>
                        <a:spcAft>
                          <a:spcPts val="0"/>
                        </a:spcAft>
                      </a:pPr>
                      <a:r>
                        <a:rPr lang="en-US" sz="1000" b="1" dirty="0">
                          <a:effectLst/>
                        </a:rPr>
                        <a:t>Structural ambiguity</a:t>
                      </a: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It seemed her career was just taking off.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63595">
                <a:tc>
                  <a:txBody>
                    <a:bodyPr/>
                    <a:lstStyle/>
                    <a:p>
                      <a:pPr>
                        <a:lnSpc>
                          <a:spcPct val="115000"/>
                        </a:lnSpc>
                      </a:pPr>
                      <a:endParaRPr lang="en-US" sz="100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dishonest employee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Her true ability was deceiving.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167334">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stupid employee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I most enthusiastically recommend this candidate with no qualifications whatsoever.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the office drunk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He generally found him loaded with work to do.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153931">
                <a:tc gridSpan="3">
                  <a:txBody>
                    <a:bodyPr/>
                    <a:lstStyle/>
                    <a:p>
                      <a:pPr marL="0" marR="0">
                        <a:lnSpc>
                          <a:spcPct val="115000"/>
                        </a:lnSpc>
                        <a:spcBef>
                          <a:spcPts val="0"/>
                        </a:spcBef>
                        <a:spcAft>
                          <a:spcPts val="0"/>
                        </a:spcAft>
                      </a:pPr>
                      <a:r>
                        <a:rPr lang="en-US" sz="1000" b="1" dirty="0">
                          <a:effectLst/>
                        </a:rPr>
                        <a:t>Scope ambiguity</a:t>
                      </a: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185392">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an employee who is not worth further consideration as a job candidate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All in all, I cannot say enough good things about this candidate or recommend </a:t>
                      </a:r>
                      <a:r>
                        <a:rPr lang="en-US" sz="1000" dirty="0" smtClean="0">
                          <a:effectLst/>
                        </a:rPr>
                        <a:t>her </a:t>
                      </a:r>
                      <a:r>
                        <a:rPr lang="en-US" sz="1000" dirty="0">
                          <a:effectLst/>
                        </a:rPr>
                        <a:t>too highly.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202720">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an employee who is so unproductive that the job is better left unfilled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I can assure you that no person would be better for the job.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153931">
                <a:tc gridSpan="3">
                  <a:txBody>
                    <a:bodyPr/>
                    <a:lstStyle/>
                    <a:p>
                      <a:pPr marL="0" marR="0">
                        <a:lnSpc>
                          <a:spcPct val="115000"/>
                        </a:lnSpc>
                        <a:spcBef>
                          <a:spcPts val="0"/>
                        </a:spcBef>
                        <a:spcAft>
                          <a:spcPts val="0"/>
                        </a:spcAft>
                      </a:pPr>
                      <a:r>
                        <a:rPr lang="en-US" sz="1000" b="1" dirty="0">
                          <a:effectLst/>
                        </a:rPr>
                        <a:t>Other</a:t>
                      </a:r>
                      <a:endParaRPr lang="en-US" sz="1000" b="1" dirty="0">
                        <a:effectLst/>
                        <a:latin typeface="Calibri"/>
                        <a:ea typeface="Calibri"/>
                        <a:cs typeface="Times New Roman"/>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3"/>
                  </a:ext>
                </a:extLst>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lazy employee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He could not care less about the number of hours he has to put in.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19367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an employee who is not worth further consideration as a job candidate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I would urge you to waste no time in making this candidate an offer of employment. </a:t>
                      </a:r>
                      <a:endParaRPr lang="en-US" sz="100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16632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stupid employee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There is nothing you can teach a </a:t>
                      </a:r>
                      <a:r>
                        <a:rPr lang="en-US" sz="1000" dirty="0" smtClean="0">
                          <a:effectLst/>
                        </a:rPr>
                        <a:t>person </a:t>
                      </a:r>
                      <a:r>
                        <a:rPr lang="en-US" sz="1000" dirty="0">
                          <a:effectLst/>
                        </a:rPr>
                        <a:t>like </a:t>
                      </a:r>
                      <a:r>
                        <a:rPr lang="en-US" sz="1000" dirty="0" smtClean="0">
                          <a:effectLst/>
                        </a:rPr>
                        <a:t>her. </a:t>
                      </a:r>
                      <a:endParaRPr lang="en-US" sz="1000" dirty="0">
                        <a:effectLst/>
                        <a:latin typeface="Calibri"/>
                        <a:ea typeface="Calibri"/>
                        <a:cs typeface="Times New Roman"/>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
        <p:nvSpPr>
          <p:cNvPr id="48203" name="TextBox 1"/>
          <p:cNvSpPr txBox="1">
            <a:spLocks noChangeArrowheads="1"/>
          </p:cNvSpPr>
          <p:nvPr/>
        </p:nvSpPr>
        <p:spPr bwMode="auto">
          <a:xfrm>
            <a:off x="2766974" y="4661413"/>
            <a:ext cx="3900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dirty="0"/>
              <a:t>From Beatrice Santorini’s collection</a:t>
            </a:r>
          </a:p>
        </p:txBody>
      </p:sp>
    </p:spTree>
    <p:extLst>
      <p:ext uri="{BB962C8B-B14F-4D97-AF65-F5344CB8AC3E}">
        <p14:creationId xmlns:p14="http://schemas.microsoft.com/office/powerpoint/2010/main" val="225252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62455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Language and Communication</a:t>
            </a:r>
          </a:p>
        </p:txBody>
      </p:sp>
      <p:sp>
        <p:nvSpPr>
          <p:cNvPr id="24579" name="Content Placeholder 2"/>
          <p:cNvSpPr>
            <a:spLocks noGrp="1"/>
          </p:cNvSpPr>
          <p:nvPr>
            <p:ph idx="1"/>
          </p:nvPr>
        </p:nvSpPr>
        <p:spPr>
          <a:xfrm>
            <a:off x="457200" y="1189973"/>
            <a:ext cx="8229600" cy="3613757"/>
          </a:xfrm>
        </p:spPr>
        <p:txBody>
          <a:bodyPr>
            <a:normAutofit fontScale="92500" lnSpcReduction="10000"/>
          </a:bodyPr>
          <a:lstStyle/>
          <a:p>
            <a:r>
              <a:rPr lang="en-US" altLang="en-US" dirty="0" smtClean="0"/>
              <a:t>Speaker</a:t>
            </a:r>
          </a:p>
          <a:p>
            <a:pPr lvl="1"/>
            <a:r>
              <a:rPr lang="en-US" altLang="en-US" dirty="0" smtClean="0"/>
              <a:t>Intention (goals, shared knowledge and beliefs)</a:t>
            </a:r>
          </a:p>
          <a:p>
            <a:pPr lvl="1"/>
            <a:r>
              <a:rPr lang="en-US" altLang="en-US" dirty="0" smtClean="0"/>
              <a:t>Generation (tactical)</a:t>
            </a:r>
          </a:p>
          <a:p>
            <a:pPr lvl="1"/>
            <a:r>
              <a:rPr lang="en-US" altLang="en-US" dirty="0" smtClean="0"/>
              <a:t>Synthesis (text or speech)</a:t>
            </a:r>
          </a:p>
          <a:p>
            <a:r>
              <a:rPr lang="en-US" altLang="en-US" dirty="0" smtClean="0"/>
              <a:t>Listener</a:t>
            </a:r>
          </a:p>
          <a:p>
            <a:pPr lvl="1"/>
            <a:r>
              <a:rPr lang="en-US" altLang="en-US" dirty="0" smtClean="0"/>
              <a:t>Perception</a:t>
            </a:r>
          </a:p>
          <a:p>
            <a:pPr lvl="1"/>
            <a:r>
              <a:rPr lang="en-US" altLang="en-US" dirty="0" smtClean="0"/>
              <a:t>Interpretation (syntactic, semantic, pragmatic)</a:t>
            </a:r>
          </a:p>
          <a:p>
            <a:pPr lvl="1"/>
            <a:r>
              <a:rPr lang="en-US" altLang="en-US" dirty="0" smtClean="0"/>
              <a:t>Incorporation (internalization, understanding)</a:t>
            </a:r>
          </a:p>
          <a:p>
            <a:r>
              <a:rPr lang="en-US" altLang="en-US" dirty="0" smtClean="0"/>
              <a:t>Both</a:t>
            </a:r>
          </a:p>
          <a:p>
            <a:pPr lvl="1"/>
            <a:r>
              <a:rPr lang="en-US" altLang="en-US" dirty="0" smtClean="0"/>
              <a:t>Context (grounding)</a:t>
            </a:r>
          </a:p>
        </p:txBody>
      </p:sp>
    </p:spTree>
    <p:extLst>
      <p:ext uri="{BB962C8B-B14F-4D97-AF65-F5344CB8AC3E}">
        <p14:creationId xmlns:p14="http://schemas.microsoft.com/office/powerpoint/2010/main" val="34662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Basic NLP Pipeline</a:t>
            </a:r>
          </a:p>
        </p:txBody>
      </p:sp>
      <p:sp>
        <p:nvSpPr>
          <p:cNvPr id="2" name="Content Placeholder 1"/>
          <p:cNvSpPr>
            <a:spLocks noGrp="1"/>
          </p:cNvSpPr>
          <p:nvPr>
            <p:ph idx="1"/>
          </p:nvPr>
        </p:nvSpPr>
        <p:spPr/>
        <p:txBody>
          <a:bodyPr/>
          <a:lstStyle/>
          <a:p>
            <a:r>
              <a:rPr lang="en-US" dirty="0" smtClean="0"/>
              <a:t>(U)</a:t>
            </a:r>
            <a:r>
              <a:rPr lang="en-US" dirty="0" err="1" smtClean="0"/>
              <a:t>nderstanding</a:t>
            </a:r>
            <a:r>
              <a:rPr lang="en-US" dirty="0" smtClean="0"/>
              <a:t> and (G)</a:t>
            </a:r>
            <a:r>
              <a:rPr lang="en-US" dirty="0" err="1" smtClean="0"/>
              <a:t>eneration</a:t>
            </a:r>
            <a:endParaRPr lang="en-US" dirty="0"/>
          </a:p>
        </p:txBody>
      </p:sp>
      <p:sp>
        <p:nvSpPr>
          <p:cNvPr id="4" name="Rounded Rectangle 3"/>
          <p:cNvSpPr/>
          <p:nvPr/>
        </p:nvSpPr>
        <p:spPr>
          <a:xfrm>
            <a:off x="3942232" y="2686050"/>
            <a:ext cx="1828800" cy="800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Computer</a:t>
            </a:r>
          </a:p>
        </p:txBody>
      </p:sp>
      <p:sp>
        <p:nvSpPr>
          <p:cNvPr id="5" name="Rounded Rectangle 4"/>
          <p:cNvSpPr/>
          <p:nvPr/>
        </p:nvSpPr>
        <p:spPr>
          <a:xfrm>
            <a:off x="855890" y="2943225"/>
            <a:ext cx="1828800" cy="285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Language</a:t>
            </a:r>
          </a:p>
        </p:txBody>
      </p:sp>
      <p:sp>
        <p:nvSpPr>
          <p:cNvPr id="6" name="Rounded Rectangle 5"/>
          <p:cNvSpPr/>
          <p:nvPr/>
        </p:nvSpPr>
        <p:spPr>
          <a:xfrm>
            <a:off x="6940296" y="2931280"/>
            <a:ext cx="1828800" cy="285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Language</a:t>
            </a:r>
          </a:p>
        </p:txBody>
      </p:sp>
      <p:grpSp>
        <p:nvGrpSpPr>
          <p:cNvPr id="3" name="Group 2"/>
          <p:cNvGrpSpPr/>
          <p:nvPr/>
        </p:nvGrpSpPr>
        <p:grpSpPr>
          <a:xfrm>
            <a:off x="2684690" y="2771074"/>
            <a:ext cx="1257542" cy="369332"/>
            <a:chOff x="2684690" y="2771074"/>
            <a:chExt cx="1257542" cy="369332"/>
          </a:xfrm>
        </p:grpSpPr>
        <p:cxnSp>
          <p:nvCxnSpPr>
            <p:cNvPr id="8" name="Straight Arrow Connector 7"/>
            <p:cNvCxnSpPr>
              <a:stCxn id="5" idx="3"/>
              <a:endCxn id="4" idx="1"/>
            </p:cNvCxnSpPr>
            <p:nvPr/>
          </p:nvCxnSpPr>
          <p:spPr>
            <a:xfrm>
              <a:off x="2684690" y="3086100"/>
              <a:ext cx="125754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60827" y="2771074"/>
              <a:ext cx="505267" cy="369332"/>
            </a:xfrm>
            <a:prstGeom prst="rect">
              <a:avLst/>
            </a:prstGeom>
            <a:noFill/>
          </p:spPr>
          <p:txBody>
            <a:bodyPr wrap="none" rtlCol="0">
              <a:spAutoFit/>
            </a:bodyPr>
            <a:lstStyle/>
            <a:p>
              <a:r>
                <a:rPr lang="en-US" dirty="0" smtClean="0"/>
                <a:t>(U)</a:t>
              </a:r>
              <a:endParaRPr lang="en-US" dirty="0"/>
            </a:p>
          </p:txBody>
        </p:sp>
      </p:grpSp>
      <p:grpSp>
        <p:nvGrpSpPr>
          <p:cNvPr id="7" name="Group 6"/>
          <p:cNvGrpSpPr/>
          <p:nvPr/>
        </p:nvGrpSpPr>
        <p:grpSpPr>
          <a:xfrm>
            <a:off x="5771032" y="2758559"/>
            <a:ext cx="1169264" cy="369332"/>
            <a:chOff x="5771032" y="2758559"/>
            <a:chExt cx="1169264" cy="369332"/>
          </a:xfrm>
        </p:grpSpPr>
        <p:cxnSp>
          <p:nvCxnSpPr>
            <p:cNvPr id="10" name="Straight Arrow Connector 9"/>
            <p:cNvCxnSpPr>
              <a:stCxn id="4" idx="3"/>
              <a:endCxn id="6" idx="1"/>
            </p:cNvCxnSpPr>
            <p:nvPr/>
          </p:nvCxnSpPr>
          <p:spPr>
            <a:xfrm flipV="1">
              <a:off x="5771032" y="3074155"/>
              <a:ext cx="1169264" cy="119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03030" y="2758559"/>
              <a:ext cx="505267" cy="369332"/>
            </a:xfrm>
            <a:prstGeom prst="rect">
              <a:avLst/>
            </a:prstGeom>
            <a:noFill/>
          </p:spPr>
          <p:txBody>
            <a:bodyPr wrap="none" rtlCol="0">
              <a:spAutoFit/>
            </a:bodyPr>
            <a:lstStyle/>
            <a:p>
              <a:r>
                <a:rPr lang="en-US" dirty="0" smtClean="0"/>
                <a:t>(G)</a:t>
              </a:r>
              <a:endParaRPr lang="en-US" dirty="0"/>
            </a:p>
          </p:txBody>
        </p:sp>
      </p:grpSp>
    </p:spTree>
    <p:extLst>
      <p:ext uri="{BB962C8B-B14F-4D97-AF65-F5344CB8AC3E}">
        <p14:creationId xmlns:p14="http://schemas.microsoft.com/office/powerpoint/2010/main" val="41078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Examples of Text</a:t>
            </a:r>
            <a:endParaRPr lang="en-US" dirty="0"/>
          </a:p>
        </p:txBody>
      </p:sp>
    </p:spTree>
    <p:extLst>
      <p:ext uri="{BB962C8B-B14F-4D97-AF65-F5344CB8AC3E}">
        <p14:creationId xmlns:p14="http://schemas.microsoft.com/office/powerpoint/2010/main" val="691005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NLP is not about</a:t>
            </a:r>
            <a:endParaRPr lang="en-US" dirty="0"/>
          </a:p>
        </p:txBody>
      </p:sp>
      <p:sp>
        <p:nvSpPr>
          <p:cNvPr id="3" name="Content Placeholder 2"/>
          <p:cNvSpPr>
            <a:spLocks noGrp="1"/>
          </p:cNvSpPr>
          <p:nvPr>
            <p:ph idx="1"/>
          </p:nvPr>
        </p:nvSpPr>
        <p:spPr/>
        <p:txBody>
          <a:bodyPr/>
          <a:lstStyle/>
          <a:p>
            <a:r>
              <a:rPr lang="en-US" dirty="0" smtClean="0"/>
              <a:t>Romeo loves Juliet.</a:t>
            </a:r>
          </a:p>
          <a:p>
            <a:r>
              <a:rPr lang="en-US" dirty="0" smtClean="0"/>
              <a:t>ZZZZZ is a great stock to buy.</a:t>
            </a:r>
          </a:p>
          <a:p>
            <a:endParaRPr lang="en-US" dirty="0"/>
          </a:p>
        </p:txBody>
      </p:sp>
    </p:spTree>
    <p:extLst>
      <p:ext uri="{BB962C8B-B14F-4D97-AF65-F5344CB8AC3E}">
        <p14:creationId xmlns:p14="http://schemas.microsoft.com/office/powerpoint/2010/main" val="156846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 about (1/2)</a:t>
            </a:r>
            <a:endParaRPr lang="en-US" dirty="0"/>
          </a:p>
        </p:txBody>
      </p:sp>
      <p:sp>
        <p:nvSpPr>
          <p:cNvPr id="3" name="Content Placeholder 2"/>
          <p:cNvSpPr>
            <a:spLocks noGrp="1"/>
          </p:cNvSpPr>
          <p:nvPr>
            <p:ph idx="1"/>
          </p:nvPr>
        </p:nvSpPr>
        <p:spPr>
          <a:xfrm>
            <a:off x="457200" y="1561753"/>
            <a:ext cx="8229600" cy="3328551"/>
          </a:xfrm>
        </p:spPr>
        <p:txBody>
          <a:bodyPr>
            <a:normAutofit/>
          </a:bodyPr>
          <a:lstStyle/>
          <a:p>
            <a:r>
              <a:rPr lang="en-US" dirty="0"/>
              <a:t>After the ball, in what is now called the "balcony scene", Romeo sneaks into the Capulet orchard and overhears Juliet at her window vowing her love to him in spite of her family's hatred of the Montagues.</a:t>
            </a:r>
          </a:p>
        </p:txBody>
      </p:sp>
    </p:spTree>
    <p:extLst>
      <p:ext uri="{BB962C8B-B14F-4D97-AF65-F5344CB8AC3E}">
        <p14:creationId xmlns:p14="http://schemas.microsoft.com/office/powerpoint/2010/main" val="299883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46135"/>
            <a:ext cx="8432800" cy="701843"/>
          </a:xfrm>
        </p:spPr>
        <p:txBody>
          <a:bodyPr/>
          <a:lstStyle/>
          <a:p>
            <a:r>
              <a:rPr lang="en-US" dirty="0" smtClean="0"/>
              <a:t>What it is about (2/2)</a:t>
            </a:r>
            <a:endParaRPr lang="en-US" dirty="0"/>
          </a:p>
        </p:txBody>
      </p:sp>
      <p:sp>
        <p:nvSpPr>
          <p:cNvPr id="3" name="Content Placeholder 2"/>
          <p:cNvSpPr>
            <a:spLocks noGrp="1"/>
          </p:cNvSpPr>
          <p:nvPr>
            <p:ph idx="1"/>
          </p:nvPr>
        </p:nvSpPr>
        <p:spPr>
          <a:xfrm>
            <a:off x="118996" y="879085"/>
            <a:ext cx="8924795" cy="3328551"/>
          </a:xfrm>
        </p:spPr>
        <p:txBody>
          <a:bodyPr>
            <a:noAutofit/>
          </a:bodyPr>
          <a:lstStyle/>
          <a:p>
            <a:r>
              <a:rPr lang="en-US" sz="1400" b="1" dirty="0" smtClean="0"/>
              <a:t>ZZZZZ </a:t>
            </a:r>
            <a:r>
              <a:rPr lang="en-US" sz="1400" b="1" dirty="0"/>
              <a:t>Resources</a:t>
            </a:r>
            <a:r>
              <a:rPr lang="en-US" sz="1400" dirty="0"/>
              <a:t> (</a:t>
            </a:r>
            <a:r>
              <a:rPr lang="en-US" sz="1400" dirty="0" smtClean="0"/>
              <a:t>NYSE:ZZZZZ) </a:t>
            </a:r>
            <a:r>
              <a:rPr lang="en-US" sz="1400" dirty="0"/>
              <a:t>in their third quarter financials present a picture of a company with a relatively high amount of debt versus shareholder equity, and versus revenues. The company had total liabilities in the third quarter of $4,416 million versus shareholders' equity of only $1,518 million. That is a very high 3 to 1 debt to equity ratio. The company had third quarter revenues of $306 million. On an annualized basis, revenues would come out to $1,224 million. The company's debt level is almost 3 times its annual revenues. And remember, third quarter revenue is from before oil prices dropped in half. It looks like </a:t>
            </a:r>
            <a:r>
              <a:rPr lang="en-US" sz="1400" dirty="0" smtClean="0"/>
              <a:t>ZZZZZ </a:t>
            </a:r>
            <a:r>
              <a:rPr lang="en-US" sz="1400" dirty="0"/>
              <a:t>may have bitten off more than it can chew.</a:t>
            </a:r>
          </a:p>
          <a:p>
            <a:r>
              <a:rPr lang="en-US" sz="1400" b="1" dirty="0" smtClean="0"/>
              <a:t>XXXXX </a:t>
            </a:r>
            <a:r>
              <a:rPr lang="en-US" sz="1400" b="1" dirty="0"/>
              <a:t>Petroleum</a:t>
            </a:r>
            <a:r>
              <a:rPr lang="en-US" sz="1400" dirty="0"/>
              <a:t> (</a:t>
            </a:r>
            <a:r>
              <a:rPr lang="en-US" sz="1400" dirty="0" smtClean="0"/>
              <a:t>NYSE:XXXXX) </a:t>
            </a:r>
            <a:r>
              <a:rPr lang="en-US" sz="1400" dirty="0"/>
              <a:t>is another company whose third quarter financials present a relatively high debt load. The company had total liabilities in the third quarter of $3,272 million versus shareholder equity of only $1,520 million. That represents a high 2 to 1 debt to equity ratio. The company had third quarter revenues of $350 million. On an annualized basis revenues would come out to $1,400 million. The company's debt is more than 2 times its annual revenue. While </a:t>
            </a:r>
            <a:r>
              <a:rPr lang="en-US" sz="1400" dirty="0" smtClean="0"/>
              <a:t>XXXXX </a:t>
            </a:r>
            <a:r>
              <a:rPr lang="en-US" sz="1400" dirty="0"/>
              <a:t>is a very good operator, it looks like they have taken on the high debt strategy at the wrong time.</a:t>
            </a:r>
          </a:p>
          <a:p>
            <a:r>
              <a:rPr lang="en-US" sz="1400" b="1" dirty="0" smtClean="0"/>
              <a:t>YYYYY </a:t>
            </a:r>
            <a:r>
              <a:rPr lang="en-US" sz="1400" b="1" dirty="0"/>
              <a:t>Energy</a:t>
            </a:r>
            <a:r>
              <a:rPr lang="en-US" sz="1400" dirty="0"/>
              <a:t> (</a:t>
            </a:r>
            <a:r>
              <a:rPr lang="en-US" sz="1400" dirty="0" smtClean="0"/>
              <a:t>NYSE:YYYYY) </a:t>
            </a:r>
            <a:r>
              <a:rPr lang="en-US" sz="1400" dirty="0"/>
              <a:t>has a relatively high debt load according to their third quarter financials. The company had total liabilities of $2,026 million versus shareholder equity of $1,079. That is almost a 2 to 1 debt to equity ratio. Their third quarter revenues were $207 million. When annualized, their third quarter revenues come out to $827 million. The company's debt is almost 2 1/2 times its annualized revenues, and that is before the collapse of oil prices in the fourth quarter. </a:t>
            </a:r>
            <a:r>
              <a:rPr lang="en-US" sz="1400" dirty="0" smtClean="0"/>
              <a:t>YYYYY </a:t>
            </a:r>
            <a:r>
              <a:rPr lang="en-US" sz="1400" dirty="0"/>
              <a:t>has taken the Brigham model to heart and has been aggressively growing the company.</a:t>
            </a:r>
          </a:p>
          <a:p>
            <a:endParaRPr lang="en-US" sz="1400" dirty="0"/>
          </a:p>
        </p:txBody>
      </p:sp>
    </p:spTree>
    <p:extLst>
      <p:ext uri="{BB962C8B-B14F-4D97-AF65-F5344CB8AC3E}">
        <p14:creationId xmlns:p14="http://schemas.microsoft.com/office/powerpoint/2010/main" val="217785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686" y="757088"/>
            <a:ext cx="8860237" cy="3754874"/>
          </a:xfrm>
          <a:prstGeom prst="rect">
            <a:avLst/>
          </a:prstGeom>
          <a:solidFill>
            <a:schemeClr val="accent1"/>
          </a:solidFill>
          <a:ln>
            <a:solidFill>
              <a:schemeClr val="tx1"/>
            </a:solidFill>
          </a:ln>
        </p:spPr>
        <p:txBody>
          <a:bodyPr wrap="square" rtlCol="0">
            <a:spAutoFit/>
          </a:bodyPr>
          <a:lstStyle/>
          <a:p>
            <a:r>
              <a:rPr lang="en-US" sz="1400" dirty="0"/>
              <a:t>Opposition lawmakers in Poland have been occupying parliament for three weeks in a protest against the government. Frantic efforts are now being made to end the crisis before the next plenary session on Wednesday</a:t>
            </a:r>
            <a:r>
              <a:rPr lang="en-US" sz="1400" dirty="0" smtClean="0"/>
              <a:t>.</a:t>
            </a:r>
          </a:p>
          <a:p>
            <a:r>
              <a:rPr lang="en-US" sz="1400" dirty="0"/>
              <a:t>Almost all of Poland's important party leaders met on Monday at the invitation of the president of the senate to try to find a solution to the parliamentary crisis. </a:t>
            </a:r>
            <a:r>
              <a:rPr lang="en-US" sz="1400" dirty="0" err="1"/>
              <a:t>Jaroslaw</a:t>
            </a:r>
            <a:r>
              <a:rPr lang="en-US" sz="1400" dirty="0"/>
              <a:t> Kaczynski, the head of the governing national-conservative Law and Justice Party (</a:t>
            </a:r>
            <a:r>
              <a:rPr lang="en-US" sz="1400" dirty="0" err="1"/>
              <a:t>PiS</a:t>
            </a:r>
            <a:r>
              <a:rPr lang="en-US" sz="1400" dirty="0"/>
              <a:t>), also took part. The </a:t>
            </a:r>
            <a:r>
              <a:rPr lang="en-US" sz="1400" dirty="0" err="1"/>
              <a:t>PiS</a:t>
            </a:r>
            <a:r>
              <a:rPr lang="en-US" sz="1400" dirty="0"/>
              <a:t> is clearly trying to displace the conflict to a secondary theater - the senate, Poland's upper house of parliament.</a:t>
            </a:r>
          </a:p>
          <a:p>
            <a:r>
              <a:rPr lang="en-US" sz="1400" dirty="0"/>
              <a:t>However, </a:t>
            </a:r>
            <a:r>
              <a:rPr lang="en-US" sz="1400" dirty="0" err="1"/>
              <a:t>Grzegorz</a:t>
            </a:r>
            <a:r>
              <a:rPr lang="en-US" sz="1400" dirty="0"/>
              <a:t> </a:t>
            </a:r>
            <a:r>
              <a:rPr lang="en-US" sz="1400" dirty="0" err="1"/>
              <a:t>Schetyna</a:t>
            </a:r>
            <a:r>
              <a:rPr lang="en-US" sz="1400" dirty="0"/>
              <a:t>, the head of the biggest opposition party, the PO, steered clear of what he referred to as an "absurd" meeting. He said that instead he expected the </a:t>
            </a:r>
            <a:r>
              <a:rPr lang="en-US" sz="1400" dirty="0" err="1"/>
              <a:t>PiS</a:t>
            </a:r>
            <a:r>
              <a:rPr lang="en-US" sz="1400" dirty="0"/>
              <a:t> speaker of the lower house to "return to the [lower house's] plenary assembly hall." After all, he said, the conflict had not begun in the senate. The leader of the other liberal opposition party, Modern, did take part in the meeting - which goes to show once again how divided the opposition is.</a:t>
            </a:r>
          </a:p>
          <a:p>
            <a:r>
              <a:rPr lang="en-US" sz="1400" dirty="0" smtClean="0"/>
              <a:t>Over </a:t>
            </a:r>
            <a:r>
              <a:rPr lang="en-US" sz="1400" dirty="0"/>
              <a:t>the past few weeks, Poland has been caught up in a fight between the national-conservative government and the liberal opposition. The crisis began on December 16 with the announcement by the governing </a:t>
            </a:r>
            <a:r>
              <a:rPr lang="en-US" sz="1400" dirty="0" err="1"/>
              <a:t>PiS</a:t>
            </a:r>
            <a:r>
              <a:rPr lang="en-US" sz="1400" dirty="0"/>
              <a:t> that they would be restricting media access to parliament. The fight escalated inside the parliament - among other things, a group of opposition representatives occupied the rostrum in the plenary chamber. The government's parliamentary party left the chamber and "passed" the 2017 budget in an adjacent room. The main bone of contention now is whether this improvised vote, by a show of hands, was legitimate or not. Ultimately, the issue at stake is whether a parliamentary party with a small absolute majority, like the </a:t>
            </a:r>
            <a:r>
              <a:rPr lang="en-US" sz="1400" dirty="0" err="1"/>
              <a:t>PiS</a:t>
            </a:r>
            <a:r>
              <a:rPr lang="en-US" sz="1400" dirty="0"/>
              <a:t>, has to stick to the rules, or whether it can casually set them aside</a:t>
            </a:r>
            <a:r>
              <a:rPr lang="en-US" sz="1400" dirty="0" smtClean="0"/>
              <a:t>. </a:t>
            </a:r>
            <a:endParaRPr lang="en-US" sz="1400" dirty="0"/>
          </a:p>
        </p:txBody>
      </p:sp>
      <p:sp>
        <p:nvSpPr>
          <p:cNvPr id="5" name="Title 4"/>
          <p:cNvSpPr>
            <a:spLocks noGrp="1"/>
          </p:cNvSpPr>
          <p:nvPr>
            <p:ph type="title"/>
          </p:nvPr>
        </p:nvSpPr>
        <p:spPr>
          <a:xfrm>
            <a:off x="254000" y="126582"/>
            <a:ext cx="8432800" cy="701843"/>
          </a:xfrm>
        </p:spPr>
        <p:txBody>
          <a:bodyPr/>
          <a:lstStyle/>
          <a:p>
            <a:r>
              <a:rPr lang="en-US" dirty="0" smtClean="0"/>
              <a:t>Understanding a News Story</a:t>
            </a:r>
            <a:endParaRPr lang="en-US" dirty="0"/>
          </a:p>
        </p:txBody>
      </p:sp>
      <p:sp>
        <p:nvSpPr>
          <p:cNvPr id="2" name="Rectangle 1"/>
          <p:cNvSpPr/>
          <p:nvPr/>
        </p:nvSpPr>
        <p:spPr>
          <a:xfrm>
            <a:off x="2167349" y="4612154"/>
            <a:ext cx="6519451" cy="307777"/>
          </a:xfrm>
          <a:prstGeom prst="rect">
            <a:avLst/>
          </a:prstGeom>
        </p:spPr>
        <p:txBody>
          <a:bodyPr wrap="square">
            <a:spAutoFit/>
          </a:bodyPr>
          <a:lstStyle/>
          <a:p>
            <a:r>
              <a:rPr lang="en-US" sz="1400" dirty="0"/>
              <a:t>http://www.dw.com/en/is-there-a-resolution-to-polands-parliamentary-crisis/a-37070705</a:t>
            </a:r>
          </a:p>
        </p:txBody>
      </p:sp>
    </p:spTree>
    <p:extLst>
      <p:ext uri="{BB962C8B-B14F-4D97-AF65-F5344CB8AC3E}">
        <p14:creationId xmlns:p14="http://schemas.microsoft.com/office/powerpoint/2010/main" val="28025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39174</TotalTime>
  <Words>2486</Words>
  <Application>Microsoft Office PowerPoint</Application>
  <PresentationFormat>On-screen Show (16:9)</PresentationFormat>
  <Paragraphs>189</Paragraphs>
  <Slides>26</Slides>
  <Notes>12</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Georgia</vt:lpstr>
      <vt:lpstr>Lucida Grande</vt:lpstr>
      <vt:lpstr>Microsoft Sans Serif</vt:lpstr>
      <vt:lpstr>Rockwell Extra Bold</vt:lpstr>
      <vt:lpstr>Times New Roman</vt:lpstr>
      <vt:lpstr>Wingdings</vt:lpstr>
      <vt:lpstr>UM-coursera-052814</vt:lpstr>
      <vt:lpstr>Custom Design</vt:lpstr>
      <vt:lpstr>NLP</vt:lpstr>
      <vt:lpstr>Introduction to  Natural Language Processing</vt:lpstr>
      <vt:lpstr>Language and Communication</vt:lpstr>
      <vt:lpstr>Basic NLP Pipeline</vt:lpstr>
      <vt:lpstr>Introduction to NLP</vt:lpstr>
      <vt:lpstr>What NLP is not about</vt:lpstr>
      <vt:lpstr>What it is about (1/2)</vt:lpstr>
      <vt:lpstr>What it is about (2/2)</vt:lpstr>
      <vt:lpstr>Understanding a News Story</vt:lpstr>
      <vt:lpstr>PowerPoint Presentation</vt:lpstr>
      <vt:lpstr>Highlighted Phrases</vt:lpstr>
      <vt:lpstr>Genres of Text</vt:lpstr>
      <vt:lpstr>PowerPoint Presentation</vt:lpstr>
      <vt:lpstr>PowerPoint Presentation</vt:lpstr>
      <vt:lpstr>PowerPoint Presentation</vt:lpstr>
      <vt:lpstr>PowerPoint Presentation</vt:lpstr>
      <vt:lpstr>Medical Records</vt:lpstr>
      <vt:lpstr>Literary Texts</vt:lpstr>
      <vt:lpstr>A Really Long Literary Sentence</vt:lpstr>
      <vt:lpstr>Quiz Answer</vt:lpstr>
      <vt:lpstr>Introduction to NLP</vt:lpstr>
      <vt:lpstr>Silly Sentences</vt:lpstr>
      <vt:lpstr>Ambiguous Recommendations</vt:lpstr>
      <vt:lpstr>Ambiguous Recommendations</vt:lpstr>
      <vt:lpstr>Ambiguous Recommendations</vt:lpstr>
      <vt:lpstr>NLP</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Radev, Dragomir</cp:lastModifiedBy>
  <cp:revision>475</cp:revision>
  <dcterms:created xsi:type="dcterms:W3CDTF">2014-05-29T18:54:38Z</dcterms:created>
  <dcterms:modified xsi:type="dcterms:W3CDTF">2019-01-15T02:12:22Z</dcterms:modified>
</cp:coreProperties>
</file>