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sldIdLst>
    <p:sldId id="864" r:id="rId3"/>
    <p:sldId id="853" r:id="rId4"/>
    <p:sldId id="836" r:id="rId5"/>
    <p:sldId id="837" r:id="rId6"/>
    <p:sldId id="865" r:id="rId7"/>
    <p:sldId id="838" r:id="rId8"/>
    <p:sldId id="839" r:id="rId9"/>
    <p:sldId id="840" r:id="rId10"/>
    <p:sldId id="841" r:id="rId11"/>
    <p:sldId id="842" r:id="rId12"/>
    <p:sldId id="843" r:id="rId13"/>
    <p:sldId id="855" r:id="rId14"/>
    <p:sldId id="856" r:id="rId15"/>
    <p:sldId id="857" r:id="rId16"/>
    <p:sldId id="859" r:id="rId17"/>
    <p:sldId id="860" r:id="rId18"/>
    <p:sldId id="861" r:id="rId19"/>
    <p:sldId id="862" r:id="rId20"/>
    <p:sldId id="863" r:id="rId21"/>
    <p:sldId id="798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5" d="100"/>
          <a:sy n="135" d="100"/>
        </p:scale>
        <p:origin x="132" y="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FEEFFB-4671-422A-A6C3-E85B600385E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77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oling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nacloweb.org/resources/problems/2014/N2014-C.pdf" TargetMode="External"/><Relationship Id="rId18" Type="http://schemas.openxmlformats.org/officeDocument/2006/relationships/hyperlink" Target="http://www.nacloweb.org/resources/problems/2013/N2013-F.pdf" TargetMode="External"/><Relationship Id="rId26" Type="http://schemas.openxmlformats.org/officeDocument/2006/relationships/hyperlink" Target="http://www.nacloweb.org/resources/problems/2012/N2012-R.pdf" TargetMode="External"/><Relationship Id="rId39" Type="http://schemas.openxmlformats.org/officeDocument/2006/relationships/hyperlink" Target="http://www.nacloweb.org/resources/problems/2008/N2008-I.pdf" TargetMode="External"/><Relationship Id="rId21" Type="http://schemas.openxmlformats.org/officeDocument/2006/relationships/hyperlink" Target="http://www.nacloweb.org/resources/problems/2012/N2012-C.pdf" TargetMode="External"/><Relationship Id="rId34" Type="http://schemas.openxmlformats.org/officeDocument/2006/relationships/hyperlink" Target="http://www.nacloweb.org/resources/problems/2009/N2009-G.pdf" TargetMode="External"/><Relationship Id="rId42" Type="http://schemas.openxmlformats.org/officeDocument/2006/relationships/hyperlink" Target="http://www.nacloweb.org/resources/problems/2007/N2007-H.pdf" TargetMode="External"/><Relationship Id="rId7" Type="http://schemas.openxmlformats.org/officeDocument/2006/relationships/hyperlink" Target="http://www.nacloweb.org/resources/problems/2015/N2015-K.pdf" TargetMode="External"/><Relationship Id="rId2" Type="http://schemas.openxmlformats.org/officeDocument/2006/relationships/hyperlink" Target="http://www.nacloweb.org/resources/problems/2016/N2016-B.pdf" TargetMode="External"/><Relationship Id="rId16" Type="http://schemas.openxmlformats.org/officeDocument/2006/relationships/hyperlink" Target="http://www.nacloweb.org/resources/problems/2014/N2014-L.pdf" TargetMode="External"/><Relationship Id="rId20" Type="http://schemas.openxmlformats.org/officeDocument/2006/relationships/hyperlink" Target="http://www.nacloweb.org/resources/problems/2013/N2013-L.pdf" TargetMode="External"/><Relationship Id="rId29" Type="http://schemas.openxmlformats.org/officeDocument/2006/relationships/hyperlink" Target="http://www.nacloweb.org/resources/problems/2010/D.pdf" TargetMode="External"/><Relationship Id="rId41" Type="http://schemas.openxmlformats.org/officeDocument/2006/relationships/hyperlink" Target="http://www.nacloweb.org/resources/problems/2007/N2007-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cloweb.org/resources/problems/2015/N2015-E.pdf" TargetMode="External"/><Relationship Id="rId11" Type="http://schemas.openxmlformats.org/officeDocument/2006/relationships/hyperlink" Target="http://www.nacloweb.org/resources/problems/2014/N2014-O.pdf" TargetMode="External"/><Relationship Id="rId24" Type="http://schemas.openxmlformats.org/officeDocument/2006/relationships/hyperlink" Target="http://www.nacloweb.org/resources/problems/2012/N2012-K.pdf" TargetMode="External"/><Relationship Id="rId32" Type="http://schemas.openxmlformats.org/officeDocument/2006/relationships/hyperlink" Target="http://www.nacloweb.org/resources/problems/2010/K.pdf" TargetMode="External"/><Relationship Id="rId37" Type="http://schemas.openxmlformats.org/officeDocument/2006/relationships/hyperlink" Target="http://www.nacloweb.org/resources/problems/2008/N2008-F.pdf" TargetMode="External"/><Relationship Id="rId40" Type="http://schemas.openxmlformats.org/officeDocument/2006/relationships/hyperlink" Target="http://www.nacloweb.org/resources/problems/2008/N2008-L.pdf" TargetMode="External"/><Relationship Id="rId5" Type="http://schemas.openxmlformats.org/officeDocument/2006/relationships/hyperlink" Target="http://www.nacloweb.org/resources/problems/2016/N2016-P.pdf" TargetMode="External"/><Relationship Id="rId15" Type="http://schemas.openxmlformats.org/officeDocument/2006/relationships/hyperlink" Target="http://www.nacloweb.org/resources/problems/2014/N2014-H.pdf" TargetMode="External"/><Relationship Id="rId23" Type="http://schemas.openxmlformats.org/officeDocument/2006/relationships/hyperlink" Target="http://www.nacloweb.org/resources/problems/2013/N2013-Q.pdf" TargetMode="External"/><Relationship Id="rId28" Type="http://schemas.openxmlformats.org/officeDocument/2006/relationships/hyperlink" Target="http://www.nacloweb.org/resources/problems/2011/M.pdf" TargetMode="External"/><Relationship Id="rId36" Type="http://schemas.openxmlformats.org/officeDocument/2006/relationships/hyperlink" Target="http://www.nacloweb.org/resources/problems/2009/N2009-M.pdf" TargetMode="External"/><Relationship Id="rId10" Type="http://schemas.openxmlformats.org/officeDocument/2006/relationships/hyperlink" Target="http://www.nacloweb.org/resources/problems/2015/N2015-G.pdf" TargetMode="External"/><Relationship Id="rId19" Type="http://schemas.openxmlformats.org/officeDocument/2006/relationships/hyperlink" Target="http://www.nacloweb.org/resources/problems/2013/N2013-H.pdf" TargetMode="External"/><Relationship Id="rId31" Type="http://schemas.openxmlformats.org/officeDocument/2006/relationships/hyperlink" Target="http://www.nacloweb.org/resources/problems/2010/I.pdf" TargetMode="External"/><Relationship Id="rId4" Type="http://schemas.openxmlformats.org/officeDocument/2006/relationships/hyperlink" Target="http://www.nacloweb.org/resources/problems/2016/N2016-K.pdf" TargetMode="External"/><Relationship Id="rId9" Type="http://schemas.openxmlformats.org/officeDocument/2006/relationships/hyperlink" Target="http://www.nacloweb.org/resources/problems/2015/N2015-P.pdf" TargetMode="External"/><Relationship Id="rId14" Type="http://schemas.openxmlformats.org/officeDocument/2006/relationships/hyperlink" Target="http://www.nacloweb.org/resources/problems/2014/N2014-J.pdf" TargetMode="External"/><Relationship Id="rId22" Type="http://schemas.openxmlformats.org/officeDocument/2006/relationships/hyperlink" Target="http://www.nacloweb.org/resources/problems/2013/N2013-N.pdf" TargetMode="External"/><Relationship Id="rId27" Type="http://schemas.openxmlformats.org/officeDocument/2006/relationships/hyperlink" Target="http://www.nacloweb.org/resources/problems/2011/F.pdf" TargetMode="External"/><Relationship Id="rId30" Type="http://schemas.openxmlformats.org/officeDocument/2006/relationships/hyperlink" Target="http://www.nacloweb.org/resources/problems/2010/E.pdf" TargetMode="External"/><Relationship Id="rId35" Type="http://schemas.openxmlformats.org/officeDocument/2006/relationships/hyperlink" Target="http://www.nacloweb.org/resources/problems/2009/N2009-J.pdf" TargetMode="External"/><Relationship Id="rId43" Type="http://schemas.openxmlformats.org/officeDocument/2006/relationships/hyperlink" Target="http://www.nacloweb.org/resources.php" TargetMode="External"/><Relationship Id="rId8" Type="http://schemas.openxmlformats.org/officeDocument/2006/relationships/hyperlink" Target="http://www.nacloweb.org/resources/problems/2015/N2015-M.pdf" TargetMode="External"/><Relationship Id="rId3" Type="http://schemas.openxmlformats.org/officeDocument/2006/relationships/hyperlink" Target="http://www.nacloweb.org/resources/problems/2016/N2016-H.pdf" TargetMode="External"/><Relationship Id="rId12" Type="http://schemas.openxmlformats.org/officeDocument/2006/relationships/hyperlink" Target="http://www.nacloweb.org/resources/problems/2014/N2014-P.pdf" TargetMode="External"/><Relationship Id="rId17" Type="http://schemas.openxmlformats.org/officeDocument/2006/relationships/hyperlink" Target="http://www.nacloweb.org/resources/problems/2013/N2013-C.pdf" TargetMode="External"/><Relationship Id="rId25" Type="http://schemas.openxmlformats.org/officeDocument/2006/relationships/hyperlink" Target="http://www.nacloweb.org/resources/problems/2012/N2012-O.pdf" TargetMode="External"/><Relationship Id="rId33" Type="http://schemas.openxmlformats.org/officeDocument/2006/relationships/hyperlink" Target="http://www.nacloweb.org/resources/problems/2009/N2009-E.pdf" TargetMode="External"/><Relationship Id="rId38" Type="http://schemas.openxmlformats.org/officeDocument/2006/relationships/hyperlink" Target="http://www.nacloweb.org/resources/problems/2008/N2008-H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oughtcatalog.com/oliver-miller/2012/08/a-conversation-with-eliz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>
          <a:xfrm>
            <a:off x="254000" y="108891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Summarizing 30 years of ACL Discoveries Using Citing Sentences</a:t>
            </a:r>
            <a:endParaRPr lang="en-US" altLang="en-US" sz="32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32062"/>
              </p:ext>
            </p:extLst>
          </p:nvPr>
        </p:nvGraphicFramePr>
        <p:xfrm>
          <a:off x="582613" y="1134946"/>
          <a:ext cx="8001000" cy="3856433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43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572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1990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Hindle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(1990)</a:t>
                      </a:r>
                      <a:r>
                        <a:rPr lang="en-US" sz="1100" dirty="0"/>
                        <a:t> classified nouns on the basis of co-occurring patterns of subject verb and verb-object pairs.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1991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Gale and Church (1991)</a:t>
                      </a:r>
                      <a:r>
                        <a:rPr lang="en-US" sz="1100" dirty="0"/>
                        <a:t> extract pairs of anchor words, such as numbers, proper nouns (organization, person, title), dates, and monetary information.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1992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Pereira and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Schabes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(1992)</a:t>
                      </a:r>
                      <a:r>
                        <a:rPr lang="en-US" sz="1100" dirty="0"/>
                        <a:t> establish that evaluation according to the bracketing accuracy and evaluation according to perplexity or cross entropy are very different.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6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1993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Pereira et al. (1993)</a:t>
                      </a:r>
                      <a:r>
                        <a:rPr lang="en-US" sz="1100" dirty="0"/>
                        <a:t> proposed a soft clustering scheme, in which membership of a word in a class is probabilistic.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1994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Hearst (1994)</a:t>
                      </a:r>
                      <a:r>
                        <a:rPr lang="en-US" sz="1100" dirty="0"/>
                        <a:t> presented two implemented segmentation algorithms based on term repetition, and compared the boundaries produced to the boundaries marked by at least 3 of 7 subjects, using information retrieval metrics.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1995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Yarowsky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(1995)</a:t>
                      </a:r>
                      <a:r>
                        <a:rPr lang="en-US" sz="1100" dirty="0"/>
                        <a:t> describes a ’semi-unsupervised’ approach to the problem of sense disambiguation of words, also using a set of initial seeds, in this case a few high quality sense annotations.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1996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Collins (1996)</a:t>
                      </a:r>
                      <a:r>
                        <a:rPr lang="en-US" sz="1100" dirty="0"/>
                        <a:t> proposed a statistical parser which is based on probabilities of dependencies between head-words in the parse tree.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84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1997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Collins (1997)’s</a:t>
                      </a:r>
                      <a:r>
                        <a:rPr lang="en-US" sz="1100" dirty="0"/>
                        <a:t> parser and its re-implementation and extension by </a:t>
                      </a:r>
                      <a:r>
                        <a:rPr lang="en-US" sz="1100" dirty="0" err="1"/>
                        <a:t>Bikel</a:t>
                      </a:r>
                      <a:r>
                        <a:rPr lang="en-US" sz="1100" dirty="0"/>
                        <a:t> (2002) have by now been applied to a variety of languages: English (Collins, 1999), Czech (Collins et al., 1999), German (</a:t>
                      </a:r>
                      <a:r>
                        <a:rPr lang="en-US" sz="1100" dirty="0" err="1"/>
                        <a:t>Dubey</a:t>
                      </a:r>
                      <a:r>
                        <a:rPr lang="en-US" sz="1100" dirty="0"/>
                        <a:t> and Keller, 2003), Spanish (Cowan and Collins, 2005), French (</a:t>
                      </a:r>
                      <a:r>
                        <a:rPr lang="en-US" sz="1100" dirty="0" err="1"/>
                        <a:t>Arun</a:t>
                      </a:r>
                      <a:r>
                        <a:rPr lang="en-US" sz="1100" dirty="0"/>
                        <a:t> and Keller, 2005), Chinese (</a:t>
                      </a:r>
                      <a:r>
                        <a:rPr lang="en-US" sz="1100" dirty="0" err="1"/>
                        <a:t>Bikel</a:t>
                      </a:r>
                      <a:r>
                        <a:rPr lang="en-US" sz="1100" dirty="0"/>
                        <a:t>, 2002) and, according to Dan </a:t>
                      </a:r>
                      <a:r>
                        <a:rPr lang="en-US" sz="1100" dirty="0" err="1"/>
                        <a:t>Bikels</a:t>
                      </a:r>
                      <a:r>
                        <a:rPr lang="en-US" sz="1100" dirty="0"/>
                        <a:t> web page, Arabic.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1998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Lin (1998)</a:t>
                      </a:r>
                      <a:r>
                        <a:rPr lang="en-US" sz="1100" dirty="0"/>
                        <a:t> proposed a word similarity measure based on the distributional pattern of words which allows to construct a thesaurus using a parsed corpus.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20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1999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Rapp (1999)</a:t>
                      </a:r>
                      <a:r>
                        <a:rPr lang="en-US" sz="1100" dirty="0"/>
                        <a:t> proposed that in any language there is a correlation between the </a:t>
                      </a:r>
                      <a:r>
                        <a:rPr lang="en-US" sz="1100" dirty="0" err="1"/>
                        <a:t>cooccurrences</a:t>
                      </a:r>
                      <a:r>
                        <a:rPr lang="en-US" sz="1100" dirty="0"/>
                        <a:t> of words which are translations of each other.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"/>
          <p:cNvSpPr>
            <a:spLocks noGrp="1"/>
          </p:cNvSpPr>
          <p:nvPr>
            <p:ph type="title"/>
          </p:nvPr>
        </p:nvSpPr>
        <p:spPr>
          <a:xfrm>
            <a:off x="254000" y="16347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Summarizing 30 years of ACL Discoveries Using Citing Sentences</a:t>
            </a:r>
            <a:endParaRPr lang="en-US" altLang="en-US" sz="32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190178"/>
              </p:ext>
            </p:extLst>
          </p:nvPr>
        </p:nvGraphicFramePr>
        <p:xfrm>
          <a:off x="533400" y="1171184"/>
          <a:ext cx="8153400" cy="3893347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55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7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9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2000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Och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and Ney (2000)</a:t>
                      </a:r>
                      <a:r>
                        <a:rPr lang="en-US" sz="1100" dirty="0"/>
                        <a:t> introduce a NULL-alignment capability to HMM alignment models.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2001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Yamada and Knight (2001)</a:t>
                      </a:r>
                      <a:r>
                        <a:rPr lang="en-US" sz="1100" dirty="0"/>
                        <a:t> used a statistical parser trained using a Treebank in the source language to produce parse trees and proposed a tree to string model for alignment.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2002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BLEU 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Papineni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et al., 2002)</a:t>
                      </a:r>
                      <a:r>
                        <a:rPr lang="en-US" sz="1100" dirty="0"/>
                        <a:t> was devised to provide automatic evaluation of MT output.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2003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Och (2003) developed a training procedure that incorporates various MT evaluation criteria in the training procedure of log-linear MT models.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2004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Pang and Lee (2004)</a:t>
                      </a:r>
                      <a:r>
                        <a:rPr lang="en-US" sz="1100" dirty="0"/>
                        <a:t> applied two different classifiers to perform sentiment annotation in two sequential steps: the first classifier separated subjective (sentiment-laden) texts from objective (neutral) ones and then they used the second classifier to classify the subjective texts into positive and negative.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2005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Chiang (2005)</a:t>
                      </a:r>
                      <a:r>
                        <a:rPr lang="en-US" sz="1100" dirty="0"/>
                        <a:t> introduces </a:t>
                      </a:r>
                      <a:r>
                        <a:rPr lang="en-US" sz="1100" dirty="0" err="1"/>
                        <a:t>Hiero</a:t>
                      </a:r>
                      <a:r>
                        <a:rPr lang="en-US" sz="1100" dirty="0"/>
                        <a:t>, a hierarchical phrase-based model for statistical machine translation.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2006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Liu et al. (2006)</a:t>
                      </a:r>
                      <a:r>
                        <a:rPr lang="en-US" sz="1100" dirty="0"/>
                        <a:t> experimented with tree-to-string translation models that utilize source side parse trees.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2007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Goldwater and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Grifﬁths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(2007)</a:t>
                      </a:r>
                      <a:r>
                        <a:rPr lang="en-US" sz="1100" dirty="0"/>
                        <a:t> employ a Bayesian approach to POS tagging and use sparse </a:t>
                      </a:r>
                      <a:r>
                        <a:rPr lang="en-US" sz="1100" dirty="0" err="1"/>
                        <a:t>Dirichlet</a:t>
                      </a:r>
                      <a:r>
                        <a:rPr lang="en-US" sz="1100" dirty="0"/>
                        <a:t> priors to minimize model size.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9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2008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Huang (2008)</a:t>
                      </a:r>
                      <a:r>
                        <a:rPr lang="en-US" sz="1100" dirty="0"/>
                        <a:t> improves the re-ranking work of </a:t>
                      </a:r>
                      <a:r>
                        <a:rPr lang="en-US" sz="1100" dirty="0" err="1"/>
                        <a:t>Charniak</a:t>
                      </a:r>
                      <a:r>
                        <a:rPr lang="en-US" sz="1100" dirty="0"/>
                        <a:t> and Johnson (2005) by re-ranking on packed forest, which could potentially incorporate exponential number of k-best list.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9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2009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Mintz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et al. (2009)</a:t>
                      </a:r>
                      <a:r>
                        <a:rPr lang="en-US" sz="1100" dirty="0"/>
                        <a:t> uses Freebase to provide distant supervision for relation extraction.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9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2010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Chiang (2010)</a:t>
                      </a:r>
                      <a:r>
                        <a:rPr lang="en-US" sz="1100" dirty="0"/>
                        <a:t> proposes a method for learning to translate with both source and target syntax in the framework of a hierarchical phrase-based system.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3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NACLO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/>
          </p:nvPr>
        </p:nvSpPr>
        <p:spPr>
          <a:xfrm>
            <a:off x="254000" y="197932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NACLO and IOL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99775"/>
            <a:ext cx="8718115" cy="4106727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North American Computational Linguistics Olympiad</a:t>
            </a:r>
          </a:p>
          <a:p>
            <a:pPr lvl="1">
              <a:defRPr/>
            </a:pPr>
            <a:r>
              <a:rPr lang="en-US" dirty="0" smtClean="0"/>
              <a:t>Competition held </a:t>
            </a:r>
            <a:r>
              <a:rPr lang="en-US" dirty="0"/>
              <a:t>s</a:t>
            </a:r>
            <a:r>
              <a:rPr lang="en-US" dirty="0" smtClean="0"/>
              <a:t>ince 2007 in the USA and Canada</a:t>
            </a:r>
          </a:p>
          <a:p>
            <a:pPr lvl="1">
              <a:defRPr/>
            </a:pPr>
            <a:r>
              <a:rPr lang="en-US" dirty="0" smtClean="0">
                <a:hlinkClick r:id="rId3"/>
              </a:rPr>
              <a:t>http://www.nacloweb.org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Best individual US performers so far: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Adam </a:t>
            </a:r>
            <a:r>
              <a:rPr lang="en-US" dirty="0" err="1" smtClean="0"/>
              <a:t>Hesterberg</a:t>
            </a:r>
            <a:r>
              <a:rPr lang="en-US" dirty="0" smtClean="0"/>
              <a:t> (2007)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Rebecca Jacobs (2007-2009) – 3 team golds + 2 individual medals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Ben </a:t>
            </a:r>
            <a:r>
              <a:rPr lang="en-US" dirty="0" err="1" smtClean="0"/>
              <a:t>Sklaroff</a:t>
            </a:r>
            <a:r>
              <a:rPr lang="en-US" dirty="0" smtClean="0"/>
              <a:t> (2010)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Morris </a:t>
            </a:r>
            <a:r>
              <a:rPr lang="en-US" dirty="0" err="1" smtClean="0"/>
              <a:t>Alper</a:t>
            </a:r>
            <a:r>
              <a:rPr lang="en-US" dirty="0" smtClean="0"/>
              <a:t> (2011)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Alex Wade (2012, 2013) – 2 team golds + 2 individual golds + 1 individual silver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Tom McCoy (2013) – Yale grad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Darryl Wu (2012, 2014)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James Wedgwood (2015, 2016) – Yale junior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Brian Xiao (2017), </a:t>
            </a:r>
            <a:r>
              <a:rPr lang="en-US" dirty="0" err="1" smtClean="0"/>
              <a:t>Swapnil</a:t>
            </a:r>
            <a:r>
              <a:rPr lang="en-US" dirty="0" smtClean="0"/>
              <a:t> Garg (2018)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Other strong countries: </a:t>
            </a:r>
          </a:p>
          <a:p>
            <a:pPr lvl="1">
              <a:defRPr/>
            </a:pPr>
            <a:r>
              <a:rPr lang="en-US" dirty="0" smtClean="0"/>
              <a:t>Russia, UK, Netherlands, Poland, Bulgaria, South Korea, Canada, China, Sweden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IOL </a:t>
            </a:r>
            <a:r>
              <a:rPr lang="en-US" dirty="0"/>
              <a:t>– the International </a:t>
            </a:r>
            <a:r>
              <a:rPr lang="en-US" dirty="0" smtClean="0"/>
              <a:t>contest</a:t>
            </a:r>
            <a:endParaRPr lang="en-US" dirty="0"/>
          </a:p>
          <a:p>
            <a:pPr lvl="1">
              <a:defRPr/>
            </a:pPr>
            <a:r>
              <a:rPr lang="en-US" dirty="0"/>
              <a:t>Since 2003</a:t>
            </a:r>
          </a:p>
          <a:p>
            <a:pPr lvl="1">
              <a:defRPr/>
            </a:pPr>
            <a:r>
              <a:rPr lang="en-US" dirty="0" smtClean="0"/>
              <a:t>2013 </a:t>
            </a:r>
            <a:r>
              <a:rPr lang="en-US" dirty="0"/>
              <a:t>in </a:t>
            </a:r>
            <a:r>
              <a:rPr lang="en-US" dirty="0" smtClean="0"/>
              <a:t>the UK, 2014 </a:t>
            </a:r>
            <a:r>
              <a:rPr lang="en-US" dirty="0"/>
              <a:t>in </a:t>
            </a:r>
            <a:r>
              <a:rPr lang="en-US" dirty="0" smtClean="0"/>
              <a:t>China, 2015 </a:t>
            </a:r>
            <a:r>
              <a:rPr lang="en-US" dirty="0"/>
              <a:t>in </a:t>
            </a:r>
            <a:r>
              <a:rPr lang="en-US" dirty="0" smtClean="0"/>
              <a:t>Bulgaria, 2016 in India, 2017 in Ireland, 2018 in </a:t>
            </a:r>
            <a:r>
              <a:rPr lang="en-US" dirty="0" err="1" smtClean="0"/>
              <a:t>Czechia</a:t>
            </a:r>
            <a:endParaRPr lang="en-US" dirty="0"/>
          </a:p>
          <a:p>
            <a:pPr lvl="1">
              <a:defRPr/>
            </a:pPr>
            <a:r>
              <a:rPr lang="en-US" dirty="0" smtClean="0">
                <a:hlinkClick r:id="rId4"/>
              </a:rPr>
              <a:t>http://www.ioling.org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9502" y="4769657"/>
            <a:ext cx="5674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[A Donkey in Every House, by </a:t>
            </a:r>
            <a:r>
              <a:rPr lang="en-US" sz="1600" dirty="0" err="1" smtClean="0"/>
              <a:t>Todor</a:t>
            </a:r>
            <a:r>
              <a:rPr lang="en-US" sz="1600" dirty="0" smtClean="0"/>
              <a:t> </a:t>
            </a:r>
            <a:r>
              <a:rPr lang="en-US" sz="1600" dirty="0" err="1" smtClean="0"/>
              <a:t>Tchervenkov</a:t>
            </a:r>
            <a:r>
              <a:rPr lang="en-US" sz="1600" dirty="0" smtClean="0"/>
              <a:t>, NACLO 2007]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6" y="90069"/>
            <a:ext cx="6963102" cy="468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7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7138" y="4774168"/>
            <a:ext cx="454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[Spare the Rod, by Dragomir Radev, NACLO 2008] 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07" y="50102"/>
            <a:ext cx="6692426" cy="472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5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7515" y="4724064"/>
            <a:ext cx="499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</a:t>
            </a:r>
            <a:r>
              <a:rPr lang="en-US" sz="1600" dirty="0" err="1" smtClean="0"/>
              <a:t>Tenji</a:t>
            </a:r>
            <a:r>
              <a:rPr lang="en-US" sz="1600" dirty="0" smtClean="0"/>
              <a:t> Karaoke, by Patrick </a:t>
            </a:r>
            <a:r>
              <a:rPr lang="en-US" sz="1600" dirty="0" err="1" smtClean="0"/>
              <a:t>Littell</a:t>
            </a:r>
            <a:r>
              <a:rPr lang="en-US" sz="1600" dirty="0" smtClean="0"/>
              <a:t>, NACLO 2009]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9" y="62629"/>
            <a:ext cx="6157245" cy="47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5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7412" y="4774168"/>
            <a:ext cx="4829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[aw-TOM-uh-</a:t>
            </a:r>
            <a:r>
              <a:rPr lang="en-US" sz="1600" dirty="0" err="1" smtClean="0"/>
              <a:t>tuh</a:t>
            </a:r>
            <a:r>
              <a:rPr lang="en-US" sz="1600" dirty="0"/>
              <a:t>, </a:t>
            </a:r>
            <a:r>
              <a:rPr lang="en-US" sz="1600" dirty="0" smtClean="0"/>
              <a:t>by Patrick </a:t>
            </a:r>
            <a:r>
              <a:rPr lang="en-US" sz="1600" dirty="0" err="1" smtClean="0"/>
              <a:t>Littell</a:t>
            </a:r>
            <a:r>
              <a:rPr lang="en-US" sz="1600" dirty="0" smtClean="0"/>
              <a:t>, NACLO 2008]</a:t>
            </a: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60" y="0"/>
            <a:ext cx="4944315" cy="477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0706" y="4659072"/>
            <a:ext cx="517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[Lost in Yerevan, by Dragomir Radev, NACLO 2010]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920743"/>
            <a:ext cx="4402662" cy="308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266" y="477257"/>
            <a:ext cx="4358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her visit to Armenia, Millie has gotten lost in Yerevan, the nation’s </a:t>
            </a:r>
            <a:r>
              <a:rPr lang="en-US" sz="1200" dirty="0" smtClean="0"/>
              <a:t>capital. She </a:t>
            </a:r>
            <a:r>
              <a:rPr lang="en-US" sz="1200" dirty="0"/>
              <a:t>is now at the </a:t>
            </a:r>
            <a:r>
              <a:rPr lang="en-US" sz="1200" dirty="0" err="1"/>
              <a:t>Metropoliten</a:t>
            </a:r>
            <a:r>
              <a:rPr lang="en-US" sz="1200" dirty="0"/>
              <a:t> (subway) station named </a:t>
            </a:r>
            <a:r>
              <a:rPr lang="en-US" sz="1200" dirty="0" err="1"/>
              <a:t>Shengavit</a:t>
            </a:r>
            <a:r>
              <a:rPr lang="en-US" sz="1200" dirty="0"/>
              <a:t>, </a:t>
            </a:r>
            <a:r>
              <a:rPr lang="en-US" sz="1200" dirty="0" smtClean="0"/>
              <a:t> but </a:t>
            </a:r>
            <a:r>
              <a:rPr lang="en-US" sz="1200" dirty="0"/>
              <a:t>her friends are waiting for her at the station named </a:t>
            </a:r>
            <a:r>
              <a:rPr lang="en-US" sz="1200" dirty="0" err="1"/>
              <a:t>Barekamutyun</a:t>
            </a:r>
            <a:r>
              <a:rPr lang="en-US" sz="1200" dirty="0"/>
              <a:t>. </a:t>
            </a:r>
            <a:r>
              <a:rPr lang="en-US" sz="1200" dirty="0" smtClean="0"/>
              <a:t>Can </a:t>
            </a:r>
            <a:r>
              <a:rPr lang="en-US" sz="1200" dirty="0"/>
              <a:t>you help Millie meet up with her friends</a:t>
            </a:r>
            <a:r>
              <a:rPr lang="en-US" sz="1200" dirty="0" smtClean="0"/>
              <a:t>?</a:t>
            </a:r>
          </a:p>
          <a:p>
            <a:endParaRPr lang="en-US" sz="1200" dirty="0" smtClean="0"/>
          </a:p>
          <a:p>
            <a:r>
              <a:rPr lang="en-US" sz="1200" dirty="0" smtClean="0"/>
              <a:t>1. Assuming </a:t>
            </a:r>
            <a:r>
              <a:rPr lang="en-US" sz="1200" dirty="0"/>
              <a:t>Millie takes a train in the right direction, </a:t>
            </a:r>
            <a:endParaRPr lang="en-US" sz="1200" dirty="0" smtClean="0"/>
          </a:p>
          <a:p>
            <a:r>
              <a:rPr lang="en-US" sz="1200" dirty="0" smtClean="0"/>
              <a:t>which </a:t>
            </a:r>
            <a:r>
              <a:rPr lang="en-US" sz="1200" dirty="0"/>
              <a:t>will be the first </a:t>
            </a:r>
            <a:r>
              <a:rPr lang="en-US" sz="1200" dirty="0" smtClean="0"/>
              <a:t>stop </a:t>
            </a:r>
            <a:r>
              <a:rPr lang="en-US" sz="1200" dirty="0"/>
              <a:t>after </a:t>
            </a:r>
            <a:r>
              <a:rPr lang="en-US" sz="1200" dirty="0" err="1"/>
              <a:t>Shengavit</a:t>
            </a:r>
            <a:r>
              <a:rPr lang="en-US" sz="1200" dirty="0"/>
              <a:t>?  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Note </a:t>
            </a:r>
            <a:r>
              <a:rPr lang="en-US" sz="1200" dirty="0"/>
              <a:t>that all names of stations listed below appear on the map.</a:t>
            </a:r>
          </a:p>
          <a:p>
            <a:endParaRPr lang="en-US" sz="1200" dirty="0"/>
          </a:p>
          <a:p>
            <a:r>
              <a:rPr lang="en-US" sz="1200" dirty="0"/>
              <a:t>a. </a:t>
            </a:r>
            <a:r>
              <a:rPr lang="en-US" sz="1200" dirty="0" err="1"/>
              <a:t>Gortsaranayin</a:t>
            </a:r>
            <a:r>
              <a:rPr lang="en-US" sz="1200" dirty="0"/>
              <a:t>   </a:t>
            </a:r>
          </a:p>
          <a:p>
            <a:r>
              <a:rPr lang="en-US" sz="1200" dirty="0"/>
              <a:t>b. </a:t>
            </a:r>
            <a:r>
              <a:rPr lang="en-US" sz="1200" dirty="0" err="1"/>
              <a:t>Zoravar</a:t>
            </a:r>
            <a:r>
              <a:rPr lang="en-US" sz="1200" dirty="0"/>
              <a:t> </a:t>
            </a:r>
            <a:r>
              <a:rPr lang="en-US" sz="1200" dirty="0" err="1"/>
              <a:t>Andranik</a:t>
            </a:r>
            <a:endParaRPr lang="en-US" sz="1200" dirty="0"/>
          </a:p>
          <a:p>
            <a:r>
              <a:rPr lang="en-US" sz="1200" dirty="0"/>
              <a:t>c. </a:t>
            </a:r>
            <a:r>
              <a:rPr lang="en-US" sz="1200" dirty="0" err="1"/>
              <a:t>Charbakh</a:t>
            </a:r>
            <a:endParaRPr lang="en-US" sz="1200" dirty="0"/>
          </a:p>
          <a:p>
            <a:r>
              <a:rPr lang="en-US" sz="1200" dirty="0"/>
              <a:t>d. </a:t>
            </a:r>
            <a:r>
              <a:rPr lang="en-US" sz="1200" dirty="0" err="1"/>
              <a:t>Garegin</a:t>
            </a:r>
            <a:r>
              <a:rPr lang="en-US" sz="1200" dirty="0"/>
              <a:t> </a:t>
            </a:r>
            <a:r>
              <a:rPr lang="en-US" sz="1200" dirty="0" err="1"/>
              <a:t>Njdehi</a:t>
            </a:r>
            <a:r>
              <a:rPr lang="en-US" sz="1200" dirty="0"/>
              <a:t> </a:t>
            </a:r>
            <a:r>
              <a:rPr lang="en-US" sz="1200" dirty="0" err="1"/>
              <a:t>Hraparak</a:t>
            </a:r>
            <a:endParaRPr lang="en-US" sz="1200" dirty="0"/>
          </a:p>
          <a:p>
            <a:r>
              <a:rPr lang="en-US" sz="1200" dirty="0"/>
              <a:t>e. none of the above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2. After boarding at </a:t>
            </a:r>
            <a:r>
              <a:rPr lang="en-US" sz="1200" dirty="0" err="1"/>
              <a:t>Shengavit</a:t>
            </a:r>
            <a:r>
              <a:rPr lang="en-US" sz="1200" dirty="0"/>
              <a:t>, how many stops will it take Millie to get </a:t>
            </a:r>
            <a:r>
              <a:rPr lang="en-US" sz="1200" dirty="0" smtClean="0"/>
              <a:t>to </a:t>
            </a:r>
            <a:r>
              <a:rPr lang="en-US" sz="1200" dirty="0" err="1" smtClean="0"/>
              <a:t>Barekamutyun</a:t>
            </a:r>
            <a:r>
              <a:rPr lang="en-US" sz="1200" dirty="0" smtClean="0"/>
              <a:t> </a:t>
            </a:r>
            <a:r>
              <a:rPr lang="en-US" sz="1200" dirty="0"/>
              <a:t>(don’t include </a:t>
            </a:r>
            <a:r>
              <a:rPr lang="en-US" sz="1200" dirty="0" err="1"/>
              <a:t>Shengavit</a:t>
            </a:r>
            <a:r>
              <a:rPr lang="en-US" sz="1200" dirty="0"/>
              <a:t> itself in the number of stops)?</a:t>
            </a:r>
          </a:p>
          <a:p>
            <a:r>
              <a:rPr lang="en-US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22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NACLO: Computational Problems</a:t>
            </a:r>
          </a:p>
        </p:txBody>
      </p:sp>
      <p:sp>
        <p:nvSpPr>
          <p:cNvPr id="196611" name="Content Placeholder 2"/>
          <p:cNvSpPr>
            <a:spLocks noGrp="1"/>
          </p:cNvSpPr>
          <p:nvPr>
            <p:ph idx="1"/>
          </p:nvPr>
        </p:nvSpPr>
        <p:spPr>
          <a:xfrm>
            <a:off x="151075" y="1094314"/>
            <a:ext cx="4363048" cy="37559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"/>
              </a:rPr>
              <a:t>http</a:t>
            </a:r>
            <a:r>
              <a:rPr lang="en-US" altLang="en-US" sz="1100" dirty="0">
                <a:hlinkClick r:id="rId2"/>
              </a:rPr>
              <a:t>://</a:t>
            </a:r>
            <a:r>
              <a:rPr lang="en-US" altLang="en-US" sz="1100" dirty="0" smtClean="0">
                <a:hlinkClick r:id="rId2"/>
              </a:rPr>
              <a:t>www.nacloweb.org/resources/problems/2016/N2016-B.pdf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3"/>
              </a:rPr>
              <a:t>http://</a:t>
            </a:r>
            <a:r>
              <a:rPr lang="en-US" altLang="en-US" sz="1100" dirty="0" smtClean="0">
                <a:hlinkClick r:id="rId3"/>
              </a:rPr>
              <a:t>www.nacloweb.org/resources/problems/2016/N2016-H.pdf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4"/>
              </a:rPr>
              <a:t>http://</a:t>
            </a:r>
            <a:r>
              <a:rPr lang="en-US" altLang="en-US" sz="1100" dirty="0" smtClean="0">
                <a:hlinkClick r:id="rId4"/>
              </a:rPr>
              <a:t>www.nacloweb.org/resources/problems/2016/N2016-K.pdf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5"/>
              </a:rPr>
              <a:t>http</a:t>
            </a:r>
            <a:r>
              <a:rPr lang="en-US" altLang="en-US" sz="1100" dirty="0">
                <a:hlinkClick r:id="rId5"/>
              </a:rPr>
              <a:t>://</a:t>
            </a:r>
            <a:r>
              <a:rPr lang="en-US" altLang="en-US" sz="1100" dirty="0" smtClean="0">
                <a:hlinkClick r:id="rId5"/>
              </a:rPr>
              <a:t>www.nacloweb.org/resources/problems/2016/N2016-P.pdf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6"/>
              </a:rPr>
              <a:t>http://</a:t>
            </a:r>
            <a:r>
              <a:rPr lang="en-US" altLang="en-US" sz="1100" dirty="0" smtClean="0">
                <a:hlinkClick r:id="rId6"/>
              </a:rPr>
              <a:t>www.nacloweb.org/resources/problems/2015/N2015-E.pdf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7"/>
              </a:rPr>
              <a:t>http://</a:t>
            </a:r>
            <a:r>
              <a:rPr lang="en-US" altLang="en-US" sz="1100" dirty="0" smtClean="0">
                <a:hlinkClick r:id="rId7"/>
              </a:rPr>
              <a:t>www.nacloweb.org/resources/problems/2015/N2015-K.pdf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8"/>
              </a:rPr>
              <a:t>http://</a:t>
            </a:r>
            <a:r>
              <a:rPr lang="en-US" altLang="en-US" sz="1100" dirty="0" smtClean="0">
                <a:hlinkClick r:id="rId8"/>
              </a:rPr>
              <a:t>www.nacloweb.org/resources/problems/2015/N2015-M.pdf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9"/>
              </a:rPr>
              <a:t>http://</a:t>
            </a:r>
            <a:r>
              <a:rPr lang="en-US" altLang="en-US" sz="1100" dirty="0" smtClean="0">
                <a:hlinkClick r:id="rId9"/>
              </a:rPr>
              <a:t>www.nacloweb.org/resources/problems/2015/N2015-P.pdf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0"/>
              </a:rPr>
              <a:t>http</a:t>
            </a:r>
            <a:r>
              <a:rPr lang="en-US" altLang="en-US" sz="1100" dirty="0">
                <a:hlinkClick r:id="rId10"/>
              </a:rPr>
              <a:t>://</a:t>
            </a:r>
            <a:r>
              <a:rPr lang="en-US" altLang="en-US" sz="1100" dirty="0" smtClean="0">
                <a:hlinkClick r:id="rId10"/>
              </a:rPr>
              <a:t>www.nacloweb.org/resources/problems/2015/N2015-G.pdf</a:t>
            </a:r>
            <a:r>
              <a:rPr lang="en-US" altLang="en-US" sz="11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1"/>
              </a:rPr>
              <a:t>http://www.nacloweb.org/resources/problems/2014/N2014-O.pdf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12"/>
              </a:rPr>
              <a:t>http://</a:t>
            </a:r>
            <a:r>
              <a:rPr lang="en-US" altLang="en-US" sz="1100" dirty="0" smtClean="0">
                <a:hlinkClick r:id="rId12"/>
              </a:rPr>
              <a:t>www.nacloweb.org/resources/problems/2014/N2014-P.pdf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3"/>
              </a:rPr>
              <a:t>http://www.nacloweb.org/resources/problems/2014/N2014-C.pdf</a:t>
            </a:r>
            <a:r>
              <a:rPr lang="en-US" altLang="en-US" sz="1100" dirty="0" smtClean="0"/>
              <a:t> 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4"/>
              </a:rPr>
              <a:t>http://www.nacloweb.org/resources/problems/2014/N2014-J.pdf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15"/>
              </a:rPr>
              <a:t>http://</a:t>
            </a:r>
            <a:r>
              <a:rPr lang="en-US" altLang="en-US" sz="1100" dirty="0" smtClean="0">
                <a:hlinkClick r:id="rId15"/>
              </a:rPr>
              <a:t>www.nacloweb.org/resources/problems/2014/N2014-H.pdf</a:t>
            </a:r>
            <a:r>
              <a:rPr lang="en-US" altLang="en-US" sz="1100" dirty="0" smtClean="0"/>
              <a:t>  	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6"/>
              </a:rPr>
              <a:t>http://www.nacloweb.org/resources/problems/2014/N2014-L.pdf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7"/>
              </a:rPr>
              <a:t>http://www.nacloweb.org/resources/problems/2013/N2013-C.pdf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8"/>
              </a:rPr>
              <a:t>http://www.nacloweb.org/resources/problems/2013/N2013-F.pdf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19"/>
              </a:rPr>
              <a:t>http://www.nacloweb.org/resources/problems/2013/N2013-H.pdf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0"/>
              </a:rPr>
              <a:t>http://www.nacloweb.org/resources/problems/2013/N2013-L.pdf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1"/>
              </a:rPr>
              <a:t>http://www.nacloweb.org/resources/problems/2012/N2012-C.pdf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lvl="1"/>
            <a:endParaRPr lang="en-US" altLang="en-US" sz="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4123" y="1083397"/>
            <a:ext cx="4414482" cy="2567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22"/>
              </a:rPr>
              <a:t>http://</a:t>
            </a:r>
            <a:r>
              <a:rPr lang="en-US" altLang="en-US" sz="1100" dirty="0" smtClean="0">
                <a:hlinkClick r:id="rId22"/>
              </a:rPr>
              <a:t>www.nacloweb.org/resources/problems/2013/N2013-N.pdf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23"/>
              </a:rPr>
              <a:t>http://</a:t>
            </a:r>
            <a:r>
              <a:rPr lang="en-US" altLang="en-US" sz="1100" dirty="0" smtClean="0">
                <a:hlinkClick r:id="rId23"/>
              </a:rPr>
              <a:t>www.nacloweb.org/resources/problems/2013/N2013-Q.pdf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4"/>
              </a:rPr>
              <a:t>http</a:t>
            </a:r>
            <a:r>
              <a:rPr lang="en-US" altLang="en-US" sz="1100" dirty="0">
                <a:hlinkClick r:id="rId24"/>
              </a:rPr>
              <a:t>://</a:t>
            </a:r>
            <a:r>
              <a:rPr lang="en-US" altLang="en-US" sz="1100" dirty="0" smtClean="0">
                <a:hlinkClick r:id="rId24"/>
              </a:rPr>
              <a:t>www.nacloweb.org/resources/problems/2012/N2012-K.pdf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25"/>
              </a:rPr>
              <a:t>http://</a:t>
            </a:r>
            <a:r>
              <a:rPr lang="en-US" altLang="en-US" sz="1100" dirty="0" smtClean="0">
                <a:hlinkClick r:id="rId25"/>
              </a:rPr>
              <a:t>www.nacloweb.org/resources/problems/2012/N2012-O.pdf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>
                <a:hlinkClick r:id="rId26"/>
              </a:rPr>
              <a:t>http://</a:t>
            </a:r>
            <a:r>
              <a:rPr lang="en-US" altLang="en-US" sz="1100" dirty="0" smtClean="0">
                <a:hlinkClick r:id="rId26"/>
              </a:rPr>
              <a:t>www.nacloweb.org/resources/problems/2012/N2012-R.pdf</a:t>
            </a:r>
            <a:r>
              <a:rPr lang="en-US" altLang="en-US" sz="1100" dirty="0" smtClean="0"/>
              <a:t> </a:t>
            </a:r>
            <a:endParaRPr lang="en-US" alt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7"/>
              </a:rPr>
              <a:t>http://www.nacloweb.org/resources/problems/2011/F.pdf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8"/>
              </a:rPr>
              <a:t>http://www.nacloweb.org/resources/problems/2011/M.pdf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29"/>
              </a:rPr>
              <a:t>http://www.nacloweb.org/resources/problems/2010/D.pdf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0"/>
              </a:rPr>
              <a:t>http://www.nacloweb.org/resources/problems/2010/E.pdf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1"/>
              </a:rPr>
              <a:t>http://www.nacloweb.org/resources/problems/2010/I.pdf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2"/>
              </a:rPr>
              <a:t>http://www.nacloweb.org/resources/problems/2010/K.pdf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3"/>
              </a:rPr>
              <a:t>http://www.nacloweb.org/resources/problems/2009/N2009-E.pdf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4"/>
              </a:rPr>
              <a:t>http://www.nacloweb.org/resources/problems/2009/N2009-G.pdf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5"/>
              </a:rPr>
              <a:t>http://www.nacloweb.org/resources/problems/2009/N2009-J.pdf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6"/>
              </a:rPr>
              <a:t>http://www.nacloweb.org/resources/problems/2009/N2009-M.pdf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7"/>
              </a:rPr>
              <a:t>http://www.nacloweb.org/resources/problems/2008/N2008-F.pdf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8"/>
              </a:rPr>
              <a:t>http://www.nacloweb.org/resources/problems/2008/N2008-H.pdf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39"/>
              </a:rPr>
              <a:t>http://www.nacloweb.org/resources/problems/2008/N2008-I.pdf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40"/>
              </a:rPr>
              <a:t>http://www.nacloweb.org/resources/problems/2008/N2008-L.pdf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41"/>
              </a:rPr>
              <a:t>http://www.nacloweb.org/resources/problems/2007/N2007-A.pdf</a:t>
            </a:r>
            <a:r>
              <a:rPr lang="en-US" altLang="en-US" sz="11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100" dirty="0" smtClean="0">
                <a:hlinkClick r:id="rId42"/>
              </a:rPr>
              <a:t>http://www.nacloweb.org/resources/problems/2007/N2007-H.pdf</a:t>
            </a:r>
            <a:r>
              <a:rPr lang="en-US" altLang="en-US" sz="1100" dirty="0" smtClean="0"/>
              <a:t>  </a:t>
            </a:r>
            <a:endParaRPr lang="en-US" alt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3687772" y="4762518"/>
            <a:ext cx="3513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hlinkClick r:id="rId43"/>
              </a:rPr>
              <a:t>http://www.nacloweb.org/resources.php</a:t>
            </a:r>
            <a:r>
              <a:rPr lang="en-US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7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History of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Turing Test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5701"/>
            <a:ext cx="8153400" cy="277887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Alan Turing: the </a:t>
            </a:r>
            <a:r>
              <a:rPr lang="en-US" altLang="en-US" sz="1800" i="1" dirty="0" smtClean="0"/>
              <a:t>Turing test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language as test for intelligence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Three participants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a computer and two humans (one is an interrogator)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Interrogator’s goal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to tell the machine and human apart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Machine’s goal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to fool the interrogator into believing that a person is responding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Other human’s goal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 smtClean="0"/>
              <a:t>to help the interrogator reach his goal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280815" y="3840269"/>
            <a:ext cx="584647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Q: Please write me a sonnet on the topic of the Forth Bridge</a:t>
            </a:r>
            <a:r>
              <a:rPr lang="en-US" altLang="en-US" sz="18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A: Count me out on this one. I never could write poetry.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Q: Add 34957 to 70764.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 dirty="0"/>
              <a:t>A: 105621 (after a pause)</a:t>
            </a:r>
          </a:p>
        </p:txBody>
      </p:sp>
    </p:spTree>
    <p:extLst>
      <p:ext uri="{BB962C8B-B14F-4D97-AF65-F5344CB8AC3E}">
        <p14:creationId xmlns:p14="http://schemas.microsoft.com/office/powerpoint/2010/main" val="10511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Eliza</a:t>
            </a:r>
          </a:p>
        </p:txBody>
      </p:sp>
      <p:pic>
        <p:nvPicPr>
          <p:cNvPr id="174083" name="un 1.3.jpg" descr="u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1" y="1463040"/>
            <a:ext cx="7493348" cy="199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4712" y="4186367"/>
            <a:ext cx="791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Longer example here:</a:t>
            </a:r>
          </a:p>
          <a:p>
            <a:r>
              <a:rPr lang="en-US" dirty="0"/>
              <a:t>	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thoughtcatalog.com/oliver-miller/2012/08/a-conversation-with-eliza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NLP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1094314"/>
            <a:ext cx="7439025" cy="3248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8288" y="4500380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Greg </a:t>
            </a:r>
            <a:r>
              <a:rPr lang="en-US" dirty="0" err="1" smtClean="0"/>
              <a:t>Durrett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Brief History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2499"/>
            <a:ext cx="8229600" cy="373526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Foundational insights (1940’s and 1950’s)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automaton (Turing)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probabilities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information theory (Shannon)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formal languages (Backus and </a:t>
            </a:r>
            <a:r>
              <a:rPr lang="en-US" altLang="en-US" sz="1600" dirty="0" err="1" smtClean="0"/>
              <a:t>Naur</a:t>
            </a:r>
            <a:r>
              <a:rPr lang="en-US" altLang="en-US" sz="16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noisy channel and decoding (Shannon)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first systems (Davis et al., Bell Labs)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Two camps (1957-1970): symbolic and stochastic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Transformation Grammar (Harris, Chomsky)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Artificial Intelligence (Minsky, McCarthy, Shannon, Rochester)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automated theorem proving and problem solving (Newell and Simon)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Bayesian reasoning (</a:t>
            </a:r>
            <a:r>
              <a:rPr lang="en-US" altLang="en-US" sz="1600" dirty="0" err="1" smtClean="0"/>
              <a:t>Mosteller</a:t>
            </a:r>
            <a:r>
              <a:rPr lang="en-US" altLang="en-US" sz="1600" dirty="0" smtClean="0"/>
              <a:t> and Wallace)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Corpus work (</a:t>
            </a:r>
            <a:r>
              <a:rPr lang="en-US" altLang="en-US" sz="1600" dirty="0" err="1" smtClean="0"/>
              <a:t>Kučera</a:t>
            </a:r>
            <a:r>
              <a:rPr lang="en-US" altLang="en-US" sz="1600" dirty="0" smtClean="0"/>
              <a:t> and Francis)</a:t>
            </a:r>
          </a:p>
        </p:txBody>
      </p:sp>
    </p:spTree>
    <p:extLst>
      <p:ext uri="{BB962C8B-B14F-4D97-AF65-F5344CB8AC3E}">
        <p14:creationId xmlns:p14="http://schemas.microsoft.com/office/powerpoint/2010/main" val="3170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Brief History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3827"/>
            <a:ext cx="8229600" cy="382754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Four paradigms (1970-1983)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stochastic (IBM)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logic-based (</a:t>
            </a:r>
            <a:r>
              <a:rPr lang="en-US" altLang="en-US" sz="1500" dirty="0" err="1" smtClean="0"/>
              <a:t>Colmerauer</a:t>
            </a:r>
            <a:r>
              <a:rPr lang="en-US" altLang="en-US" sz="1500" dirty="0" smtClean="0"/>
              <a:t>, Pereira and Warren, Kay, Bresnan)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err="1" smtClean="0"/>
              <a:t>nlu</a:t>
            </a:r>
            <a:r>
              <a:rPr lang="en-US" altLang="en-US" sz="1500" dirty="0" smtClean="0"/>
              <a:t> (</a:t>
            </a:r>
            <a:r>
              <a:rPr lang="en-US" altLang="en-US" sz="1500" dirty="0" err="1" smtClean="0"/>
              <a:t>Winograd</a:t>
            </a:r>
            <a:r>
              <a:rPr lang="en-US" altLang="en-US" sz="1500" dirty="0" smtClean="0"/>
              <a:t>, </a:t>
            </a:r>
            <a:r>
              <a:rPr lang="en-US" altLang="en-US" sz="1500" dirty="0" err="1" smtClean="0"/>
              <a:t>Schank</a:t>
            </a:r>
            <a:r>
              <a:rPr lang="en-US" altLang="en-US" sz="1500" dirty="0" smtClean="0"/>
              <a:t>, Fillmore)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discourse modelling (Grosz and Sidner)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Empiricism and finite-state models </a:t>
            </a:r>
            <a:r>
              <a:rPr lang="en-US" altLang="en-US" sz="2000" dirty="0" err="1" smtClean="0"/>
              <a:t>redux</a:t>
            </a:r>
            <a:r>
              <a:rPr lang="en-US" altLang="en-US" sz="2000" dirty="0" smtClean="0"/>
              <a:t> (83-93)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Kaplan and Kay (phonology and morphology)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Church (syntax)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Late years (1994-2010)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integration of different techniques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different areas (including speech and IR)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probabilistic models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machine learning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structured prediction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 smtClean="0"/>
              <a:t>topic models</a:t>
            </a:r>
          </a:p>
        </p:txBody>
      </p:sp>
    </p:spTree>
    <p:extLst>
      <p:ext uri="{BB962C8B-B14F-4D97-AF65-F5344CB8AC3E}">
        <p14:creationId xmlns:p14="http://schemas.microsoft.com/office/powerpoint/2010/main" val="32495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Most Recent Years</a:t>
            </a:r>
          </a:p>
        </p:txBody>
      </p:sp>
      <p:sp>
        <p:nvSpPr>
          <p:cNvPr id="177155" name="Content Placeholder 2"/>
          <p:cNvSpPr>
            <a:spLocks noGrp="1"/>
          </p:cNvSpPr>
          <p:nvPr>
            <p:ph idx="1"/>
          </p:nvPr>
        </p:nvSpPr>
        <p:spPr>
          <a:xfrm>
            <a:off x="457200" y="1203513"/>
            <a:ext cx="8229600" cy="356122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Machine learning methods</a:t>
            </a:r>
          </a:p>
          <a:p>
            <a:pPr lvl="1"/>
            <a:r>
              <a:rPr lang="en-US" altLang="en-US" sz="1900" dirty="0" smtClean="0"/>
              <a:t>SVM, logistic regression (</a:t>
            </a:r>
            <a:r>
              <a:rPr lang="en-US" altLang="en-US" sz="1900" dirty="0" err="1" smtClean="0"/>
              <a:t>maxent</a:t>
            </a:r>
            <a:r>
              <a:rPr lang="en-US" altLang="en-US" sz="1900" dirty="0" smtClean="0"/>
              <a:t>), CRFs</a:t>
            </a:r>
          </a:p>
          <a:p>
            <a:r>
              <a:rPr lang="en-US" altLang="en-US" sz="2400" dirty="0" smtClean="0"/>
              <a:t>Shared tasks</a:t>
            </a:r>
          </a:p>
          <a:p>
            <a:pPr lvl="1"/>
            <a:r>
              <a:rPr lang="en-US" altLang="en-US" sz="1900" dirty="0" smtClean="0"/>
              <a:t>TREC, DUC, TAC, *SEM</a:t>
            </a:r>
          </a:p>
          <a:p>
            <a:r>
              <a:rPr lang="en-US" altLang="en-US" sz="2400" dirty="0" smtClean="0"/>
              <a:t>Semantic tasks</a:t>
            </a:r>
          </a:p>
          <a:p>
            <a:pPr lvl="1"/>
            <a:r>
              <a:rPr lang="en-US" altLang="en-US" sz="1900" dirty="0" smtClean="0"/>
              <a:t>RTE, SRL</a:t>
            </a:r>
          </a:p>
          <a:p>
            <a:r>
              <a:rPr lang="en-US" altLang="en-US" sz="2400" dirty="0" smtClean="0"/>
              <a:t>Semi-supervised and unsupervised methods</a:t>
            </a:r>
          </a:p>
          <a:p>
            <a:pPr lvl="1"/>
            <a:r>
              <a:rPr lang="en-US" altLang="en-US" sz="1900" dirty="0" smtClean="0"/>
              <a:t>Zero-shot learning, transfer learning</a:t>
            </a:r>
          </a:p>
          <a:p>
            <a:r>
              <a:rPr lang="en-US" altLang="en-US" sz="2400" dirty="0" smtClean="0"/>
              <a:t>Deep Learning</a:t>
            </a:r>
          </a:p>
          <a:p>
            <a:pPr lvl="1"/>
            <a:r>
              <a:rPr lang="en-US" altLang="en-US" sz="1900" dirty="0" smtClean="0"/>
              <a:t>Embeddings, LSTM, CNN, Attention, </a:t>
            </a:r>
            <a:r>
              <a:rPr lang="en-US" altLang="en-US" sz="1900" dirty="0" smtClean="0"/>
              <a:t>GANs, Transformers</a:t>
            </a:r>
            <a:endParaRPr lang="en-US" altLang="en-US" sz="1900" dirty="0" smtClean="0"/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628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>
          <a:xfrm>
            <a:off x="254000" y="201489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Summarizing 30 years of ACL Discoveries Using Citing Sentences</a:t>
            </a:r>
            <a:endParaRPr lang="en-US" altLang="en-US" sz="32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281020"/>
              </p:ext>
            </p:extLst>
          </p:nvPr>
        </p:nvGraphicFramePr>
        <p:xfrm>
          <a:off x="437367" y="1253256"/>
          <a:ext cx="8382000" cy="379690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743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7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1979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Carbonell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(1979)</a:t>
                      </a:r>
                      <a:r>
                        <a:rPr lang="en-US" sz="11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100" dirty="0"/>
                        <a:t>discusses inferring the meaning of new words.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1980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Weischedel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and Black (1980) </a:t>
                      </a:r>
                      <a:r>
                        <a:rPr lang="en-US" sz="1100" dirty="0"/>
                        <a:t>discuss techniques for interacting with the linguist/developer to identify insufficiencies in the grammar.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1981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Moore (1981)</a:t>
                      </a:r>
                      <a:r>
                        <a:rPr lang="en-US" sz="11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100" dirty="0"/>
                        <a:t>observed that determiners rarely have a direct correlation with the existential and universal quantifiers of first-order logic.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1982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Heidorn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(1982)</a:t>
                      </a:r>
                      <a:r>
                        <a:rPr lang="en-US" sz="1100" dirty="0"/>
                        <a:t> provides a good summary of early work in weight-based analysis, as well as a weight-oriented approach to attachment decisions based on syntactic considerations only.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1983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Grosz et al. (1983) </a:t>
                      </a:r>
                      <a:r>
                        <a:rPr lang="en-US" sz="1100" dirty="0"/>
                        <a:t>proposed the centering model which is concerned with the interactions between the local coherence of discourse and the choices of referring expressions.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/>
                        <a:t>1984</a:t>
                      </a:r>
                      <a:endParaRPr lang="en-US" sz="120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Karttunen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(1984)</a:t>
                      </a:r>
                      <a:r>
                        <a:rPr lang="en-US" sz="1100" dirty="0"/>
                        <a:t> provides examples of feature structures in which a negation operator might be useful.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1985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Shieber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(1985)</a:t>
                      </a:r>
                      <a:r>
                        <a:rPr lang="en-US" sz="1100" dirty="0"/>
                        <a:t> proposes a more efficient approach to gaps in the PATR-II formalism, extending </a:t>
                      </a:r>
                      <a:r>
                        <a:rPr lang="en-US" sz="1100" dirty="0" err="1"/>
                        <a:t>Earley’s</a:t>
                      </a:r>
                      <a:r>
                        <a:rPr lang="en-US" sz="1100" dirty="0"/>
                        <a:t> algorithm by using restriction to do top-down filtering.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1986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Kameyama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(1986)</a:t>
                      </a:r>
                      <a:r>
                        <a:rPr lang="en-US" sz="1100" dirty="0"/>
                        <a:t> proposed a fourth transition type, Center Establishment (EST), for utterances. e.g., in Bruno was the bully of the neighborhood.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1987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Brennan et al. (1987)</a:t>
                      </a:r>
                      <a:r>
                        <a:rPr lang="en-US" sz="1100" dirty="0"/>
                        <a:t> propose a default ordering on transitions which correlates with discourse coherence.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801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1988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Whittaker and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Stenton</a:t>
                      </a: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(1988)</a:t>
                      </a:r>
                      <a:r>
                        <a:rPr lang="en-US" sz="1100" dirty="0"/>
                        <a:t> proposed rules for tracking initiative based on utterance types; for example, statements, proposals, and questions show initiative, while answers and acknowledgements do not.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6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1989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Church and Hanks (1989)</a:t>
                      </a:r>
                      <a:r>
                        <a:rPr lang="en-US" sz="1100" dirty="0"/>
                        <a:t> explored tile use of mutual information statistics in ranking co-occurrences within five-word windows.</a:t>
                      </a:r>
                      <a:endParaRPr lang="en-US" sz="1200" dirty="0">
                        <a:latin typeface="Times New Roman"/>
                        <a:ea typeface="Times New Roman"/>
                        <a:cs typeface="Aharoni"/>
                      </a:endParaRPr>
                    </a:p>
                  </a:txBody>
                  <a:tcPr marL="39017" marR="39017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39164</TotalTime>
  <Words>1713</Words>
  <Application>Microsoft Office PowerPoint</Application>
  <PresentationFormat>On-screen Show (16:9)</PresentationFormat>
  <Paragraphs>219</Paragraphs>
  <Slides>20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Aharoni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Turing Test</vt:lpstr>
      <vt:lpstr>Eliza</vt:lpstr>
      <vt:lpstr>A Brief History of NLP</vt:lpstr>
      <vt:lpstr>Some Brief History</vt:lpstr>
      <vt:lpstr>Some Brief History</vt:lpstr>
      <vt:lpstr>The Most Recent Years</vt:lpstr>
      <vt:lpstr>Summarizing 30 years of ACL Discoveries Using Citing Sentences</vt:lpstr>
      <vt:lpstr>Summarizing 30 years of ACL Discoveries Using Citing Sentences</vt:lpstr>
      <vt:lpstr>Summarizing 30 years of ACL Discoveries Using Citing Sentences</vt:lpstr>
      <vt:lpstr>Introduction to NLP</vt:lpstr>
      <vt:lpstr>NACLO and IOL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NACLO: Computational Problems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473</cp:revision>
  <dcterms:created xsi:type="dcterms:W3CDTF">2014-05-29T18:54:38Z</dcterms:created>
  <dcterms:modified xsi:type="dcterms:W3CDTF">2019-01-15T01:54:47Z</dcterms:modified>
</cp:coreProperties>
</file>