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4"/>
  </p:notesMasterIdLst>
  <p:sldIdLst>
    <p:sldId id="616" r:id="rId3"/>
    <p:sldId id="816" r:id="rId4"/>
    <p:sldId id="817" r:id="rId5"/>
    <p:sldId id="818" r:id="rId6"/>
    <p:sldId id="819" r:id="rId7"/>
    <p:sldId id="820" r:id="rId8"/>
    <p:sldId id="824" r:id="rId9"/>
    <p:sldId id="821" r:id="rId10"/>
    <p:sldId id="822" r:id="rId11"/>
    <p:sldId id="823" r:id="rId12"/>
    <p:sldId id="79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35" d="100"/>
          <a:sy n="135" d="100"/>
        </p:scale>
        <p:origin x="132" y="3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6FD8A92-40B2-4AE5-B995-348169F2875A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24987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THIS FIGURE!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9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7942" indent="-279978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1991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67876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5841" indent="-223982" defTabSz="914594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3805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1770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59734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07699" indent="-223982" defTabSz="914594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E1C543C7-2A1C-47F0-9D0D-1E9E4C1E4D70}" type="slidenum">
              <a:rPr lang="en-US" altLang="en-US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115" y="4344134"/>
            <a:ext cx="5485772" cy="411395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326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Statistical Techniques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>
          <a:xfrm>
            <a:off x="633919" y="1094314"/>
            <a:ext cx="8229600" cy="3086100"/>
          </a:xfrm>
        </p:spPr>
        <p:txBody>
          <a:bodyPr/>
          <a:lstStyle/>
          <a:p>
            <a:r>
              <a:rPr lang="en-US" altLang="en-US" dirty="0" smtClean="0"/>
              <a:t>Vector space representation for WSD</a:t>
            </a:r>
          </a:p>
          <a:p>
            <a:r>
              <a:rPr lang="en-US" altLang="en-US" dirty="0" smtClean="0"/>
              <a:t>Noisy channel models for MT</a:t>
            </a:r>
          </a:p>
          <a:p>
            <a:r>
              <a:rPr lang="en-US" altLang="en-US" dirty="0" smtClean="0"/>
              <a:t>Random walk methods for sentiment analysis</a:t>
            </a:r>
          </a:p>
          <a:p>
            <a:endParaRPr lang="en-US" altLang="en-US" dirty="0" smtClean="0"/>
          </a:p>
        </p:txBody>
      </p:sp>
      <p:pic>
        <p:nvPicPr>
          <p:cNvPr id="675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870370"/>
            <a:ext cx="2215369" cy="1634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7605" name="Group 67604"/>
          <p:cNvGrpSpPr/>
          <p:nvPr/>
        </p:nvGrpSpPr>
        <p:grpSpPr>
          <a:xfrm>
            <a:off x="2882981" y="2861152"/>
            <a:ext cx="3624110" cy="1653378"/>
            <a:chOff x="2882981" y="2861152"/>
            <a:chExt cx="3624110" cy="1653378"/>
          </a:xfrm>
        </p:grpSpPr>
        <p:graphicFrame>
          <p:nvGraphicFramePr>
            <p:cNvPr id="6758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6936942"/>
                </p:ext>
              </p:extLst>
            </p:nvPr>
          </p:nvGraphicFramePr>
          <p:xfrm>
            <a:off x="3028586" y="2870370"/>
            <a:ext cx="2789642" cy="574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4" imgW="1294838" imgH="355446" progId="Equation.3">
                    <p:embed/>
                  </p:oleObj>
                </mc:Choice>
                <mc:Fallback>
                  <p:oleObj name="Equation" r:id="rId4" imgW="1294838" imgH="3554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586" y="2870370"/>
                          <a:ext cx="2789642" cy="574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16950678"/>
                </p:ext>
              </p:extLst>
            </p:nvPr>
          </p:nvGraphicFramePr>
          <p:xfrm>
            <a:off x="3337269" y="3294776"/>
            <a:ext cx="3169822" cy="1130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6" imgW="1497950" imgH="710891" progId="Equation.3">
                    <p:embed/>
                  </p:oleObj>
                </mc:Choice>
                <mc:Fallback>
                  <p:oleObj name="Equation" r:id="rId6" imgW="1497950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269" y="3294776"/>
                          <a:ext cx="3169822" cy="1130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Rectangle 1"/>
            <p:cNvSpPr/>
            <p:nvPr/>
          </p:nvSpPr>
          <p:spPr>
            <a:xfrm>
              <a:off x="2882981" y="2861152"/>
              <a:ext cx="3535292" cy="16533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606" name="Group 67605"/>
          <p:cNvGrpSpPr/>
          <p:nvPr/>
        </p:nvGrpSpPr>
        <p:grpSpPr>
          <a:xfrm>
            <a:off x="7315200" y="2870370"/>
            <a:ext cx="1426930" cy="1653378"/>
            <a:chOff x="7315200" y="2870370"/>
            <a:chExt cx="1426930" cy="1653378"/>
          </a:xfrm>
        </p:grpSpPr>
        <p:sp>
          <p:nvSpPr>
            <p:cNvPr id="8" name="Rectangle 7"/>
            <p:cNvSpPr/>
            <p:nvPr/>
          </p:nvSpPr>
          <p:spPr>
            <a:xfrm>
              <a:off x="7315200" y="2870370"/>
              <a:ext cx="1426930" cy="165337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604" name="Group 67603"/>
            <p:cNvGrpSpPr/>
            <p:nvPr/>
          </p:nvGrpSpPr>
          <p:grpSpPr>
            <a:xfrm>
              <a:off x="7616008" y="2944753"/>
              <a:ext cx="1051236" cy="1298702"/>
              <a:chOff x="7616008" y="2944753"/>
              <a:chExt cx="1051236" cy="1298702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7704561" y="4117373"/>
                <a:ext cx="126082" cy="126082"/>
              </a:xfrm>
              <a:prstGeom prst="ellipse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079088" y="3070835"/>
                <a:ext cx="126082" cy="1260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902583" y="3763589"/>
                <a:ext cx="126082" cy="126082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8133447" y="3397221"/>
                <a:ext cx="126082" cy="1260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8367352" y="3153521"/>
                <a:ext cx="126082" cy="1260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043226" y="4056043"/>
                <a:ext cx="126082" cy="1260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616008" y="3823141"/>
                <a:ext cx="126082" cy="12608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/>
              <p:cNvCxnSpPr>
                <a:stCxn id="15" idx="6"/>
                <a:endCxn id="11" idx="2"/>
              </p:cNvCxnSpPr>
              <p:nvPr/>
            </p:nvCxnSpPr>
            <p:spPr>
              <a:xfrm flipV="1">
                <a:off x="7742090" y="3826630"/>
                <a:ext cx="160493" cy="5955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1" idx="7"/>
                <a:endCxn id="12" idx="3"/>
              </p:cNvCxnSpPr>
              <p:nvPr/>
            </p:nvCxnSpPr>
            <p:spPr>
              <a:xfrm flipV="1">
                <a:off x="8010201" y="3504839"/>
                <a:ext cx="141710" cy="2772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12" idx="7"/>
                <a:endCxn id="13" idx="3"/>
              </p:cNvCxnSpPr>
              <p:nvPr/>
            </p:nvCxnSpPr>
            <p:spPr>
              <a:xfrm flipV="1">
                <a:off x="8241065" y="3261139"/>
                <a:ext cx="144751" cy="15454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5"/>
                <a:endCxn id="13" idx="2"/>
              </p:cNvCxnSpPr>
              <p:nvPr/>
            </p:nvCxnSpPr>
            <p:spPr>
              <a:xfrm>
                <a:off x="8186706" y="3178453"/>
                <a:ext cx="180646" cy="3810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0" idx="4"/>
                <a:endCxn id="12" idx="0"/>
              </p:cNvCxnSpPr>
              <p:nvPr/>
            </p:nvCxnSpPr>
            <p:spPr>
              <a:xfrm>
                <a:off x="8142129" y="3196917"/>
                <a:ext cx="54359" cy="20030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3" idx="6"/>
                <a:endCxn id="14" idx="3"/>
              </p:cNvCxnSpPr>
              <p:nvPr/>
            </p:nvCxnSpPr>
            <p:spPr>
              <a:xfrm flipV="1">
                <a:off x="7830643" y="4163661"/>
                <a:ext cx="231047" cy="1675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15" idx="5"/>
                <a:endCxn id="3" idx="0"/>
              </p:cNvCxnSpPr>
              <p:nvPr/>
            </p:nvCxnSpPr>
            <p:spPr>
              <a:xfrm>
                <a:off x="7723626" y="3930759"/>
                <a:ext cx="43976" cy="1866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11" idx="5"/>
                <a:endCxn id="14" idx="0"/>
              </p:cNvCxnSpPr>
              <p:nvPr/>
            </p:nvCxnSpPr>
            <p:spPr>
              <a:xfrm>
                <a:off x="8010201" y="3871207"/>
                <a:ext cx="96066" cy="18483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8541162" y="2944753"/>
                <a:ext cx="126082" cy="126082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/>
              <p:cNvCxnSpPr>
                <a:stCxn id="13" idx="7"/>
                <a:endCxn id="54" idx="3"/>
              </p:cNvCxnSpPr>
              <p:nvPr/>
            </p:nvCxnSpPr>
            <p:spPr>
              <a:xfrm flipV="1">
                <a:off x="8474970" y="3052371"/>
                <a:ext cx="84656" cy="11961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5765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5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Background for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4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Linguistic Knowledge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4315"/>
            <a:ext cx="8229600" cy="395109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Constituents: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u="sng" dirty="0" smtClean="0"/>
              <a:t>Children</a:t>
            </a:r>
            <a:r>
              <a:rPr lang="en-US" altLang="en-US" sz="1600" dirty="0" smtClean="0"/>
              <a:t> eat pizza.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u="sng" dirty="0" smtClean="0"/>
              <a:t>They</a:t>
            </a:r>
            <a:r>
              <a:rPr lang="en-US" altLang="en-US" sz="1600" dirty="0" smtClean="0"/>
              <a:t> eat pizza.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u="sng" dirty="0" smtClean="0"/>
              <a:t>My cousin’s neighbor’s children</a:t>
            </a:r>
            <a:r>
              <a:rPr lang="en-US" altLang="en-US" sz="1600" dirty="0" smtClean="0"/>
              <a:t> eat pizza.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 smtClean="0"/>
              <a:t>Eat pizza!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Collocations: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 smtClean="0"/>
              <a:t>Strong beer but *powerful beer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 smtClean="0"/>
              <a:t>Big sister but *large sister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600" dirty="0" smtClean="0"/>
              <a:t>Stocks rise but ?stocks ascend </a:t>
            </a:r>
            <a:endParaRPr lang="en-US" altLang="en-US" sz="1600" dirty="0"/>
          </a:p>
          <a:p>
            <a:pPr eaLnBrk="1" hangingPunct="1">
              <a:lnSpc>
                <a:spcPct val="110000"/>
              </a:lnSpc>
            </a:pPr>
            <a:r>
              <a:rPr lang="en-US" altLang="en-US" sz="2800" dirty="0" smtClean="0"/>
              <a:t>How </a:t>
            </a:r>
            <a:r>
              <a:rPr lang="en-US" altLang="en-US" sz="2800" dirty="0" smtClean="0"/>
              <a:t>to get this knowledge in the system: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Manual rules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 dirty="0" smtClean="0"/>
              <a:t>Automatically acquired from large text collections (corpora)</a:t>
            </a:r>
          </a:p>
        </p:txBody>
      </p:sp>
    </p:spTree>
    <p:extLst>
      <p:ext uri="{BB962C8B-B14F-4D97-AF65-F5344CB8AC3E}">
        <p14:creationId xmlns:p14="http://schemas.microsoft.com/office/powerpoint/2010/main" val="6297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Areas of Linguistics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201706" y="1035424"/>
            <a:ext cx="8824728" cy="398032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900" dirty="0" smtClean="0"/>
              <a:t>Phonetics and phonology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the study of sounds</a:t>
            </a:r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Morphology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the study of word components</a:t>
            </a:r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Syntax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the study of sentence and phrase structure</a:t>
            </a:r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Lexical semantics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the study of the meanings of words</a:t>
            </a:r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Compositional semantics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how to combine words</a:t>
            </a:r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Pragmatics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how to accomplish goals</a:t>
            </a:r>
          </a:p>
          <a:p>
            <a:pPr>
              <a:lnSpc>
                <a:spcPct val="120000"/>
              </a:lnSpc>
            </a:pPr>
            <a:r>
              <a:rPr lang="en-US" altLang="en-US" sz="2900" dirty="0" smtClean="0"/>
              <a:t>Discourse conventions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how to deal with units larger than utterances</a:t>
            </a:r>
          </a:p>
        </p:txBody>
      </p:sp>
    </p:spTree>
    <p:extLst>
      <p:ext uri="{BB962C8B-B14F-4D97-AF65-F5344CB8AC3E}">
        <p14:creationId xmlns:p14="http://schemas.microsoft.com/office/powerpoint/2010/main" val="18077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Finite-state Automata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248" y="2267360"/>
            <a:ext cx="3423850" cy="157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7" y="1454386"/>
            <a:ext cx="8200417" cy="452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87" y="4230462"/>
            <a:ext cx="807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88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Theoretical Computer Science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73805"/>
            <a:ext cx="8229600" cy="3754876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 smtClean="0"/>
              <a:t>Automata</a:t>
            </a:r>
          </a:p>
          <a:p>
            <a:pPr lvl="1" eaLnBrk="1" hangingPunct="1"/>
            <a:r>
              <a:rPr lang="en-US" altLang="en-US" sz="2000" dirty="0" smtClean="0"/>
              <a:t>Deterministic and non-deterministic finite-state automata</a:t>
            </a:r>
          </a:p>
          <a:p>
            <a:pPr lvl="1" eaLnBrk="1" hangingPunct="1"/>
            <a:r>
              <a:rPr lang="en-US" altLang="en-US" sz="2000" dirty="0" smtClean="0"/>
              <a:t>Push-down automata</a:t>
            </a:r>
          </a:p>
          <a:p>
            <a:pPr eaLnBrk="1" hangingPunct="1"/>
            <a:r>
              <a:rPr lang="en-US" altLang="en-US" sz="2400" dirty="0" smtClean="0"/>
              <a:t>Grammars</a:t>
            </a:r>
          </a:p>
          <a:p>
            <a:pPr lvl="1" eaLnBrk="1" hangingPunct="1"/>
            <a:r>
              <a:rPr lang="en-US" altLang="en-US" sz="2000" dirty="0" smtClean="0"/>
              <a:t>Regular grammars</a:t>
            </a:r>
          </a:p>
          <a:p>
            <a:pPr lvl="1" eaLnBrk="1" hangingPunct="1"/>
            <a:r>
              <a:rPr lang="en-US" altLang="en-US" sz="2000" dirty="0" smtClean="0"/>
              <a:t>Context-free grammars</a:t>
            </a:r>
          </a:p>
          <a:p>
            <a:pPr lvl="1" eaLnBrk="1" hangingPunct="1"/>
            <a:r>
              <a:rPr lang="en-US" altLang="en-US" sz="2000" dirty="0" smtClean="0"/>
              <a:t>Context-sensitive grammars</a:t>
            </a:r>
          </a:p>
          <a:p>
            <a:pPr eaLnBrk="1" hangingPunct="1"/>
            <a:r>
              <a:rPr lang="en-US" altLang="en-US" sz="2400" dirty="0" smtClean="0"/>
              <a:t>Complexity</a:t>
            </a:r>
          </a:p>
          <a:p>
            <a:pPr eaLnBrk="1" hangingPunct="1"/>
            <a:r>
              <a:rPr lang="en-US" altLang="en-US" sz="2400" dirty="0" smtClean="0"/>
              <a:t>Algorithms</a:t>
            </a:r>
          </a:p>
          <a:p>
            <a:pPr lvl="1" eaLnBrk="1" hangingPunct="1"/>
            <a:r>
              <a:rPr lang="en-US" altLang="en-US" sz="2000" dirty="0" smtClean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2205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Artificial Intelligence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23083"/>
            <a:ext cx="8229600" cy="364723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Logic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First-order logic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Agents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 smtClean="0"/>
              <a:t>Speech acts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Search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Planning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Constraint satisfaction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dirty="0" smtClean="0"/>
              <a:t>Machine learning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Neural Networks</a:t>
            </a:r>
          </a:p>
          <a:p>
            <a:pPr lvl="1">
              <a:lnSpc>
                <a:spcPct val="110000"/>
              </a:lnSpc>
            </a:pPr>
            <a:r>
              <a:rPr lang="en-US" altLang="en-US" dirty="0" smtClean="0"/>
              <a:t>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9872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Mathematics and Statistics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80289"/>
            <a:ext cx="8229600" cy="372245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Statistics</a:t>
            </a:r>
          </a:p>
          <a:p>
            <a:pPr lvl="1"/>
            <a:r>
              <a:rPr lang="en-US" altLang="en-US" dirty="0" smtClean="0"/>
              <a:t>Probabilities</a:t>
            </a:r>
          </a:p>
          <a:p>
            <a:pPr lvl="1"/>
            <a:r>
              <a:rPr lang="en-US" altLang="en-US" dirty="0" smtClean="0"/>
              <a:t>Statistical models</a:t>
            </a:r>
          </a:p>
          <a:p>
            <a:pPr lvl="1"/>
            <a:r>
              <a:rPr lang="en-US" altLang="en-US" dirty="0" smtClean="0"/>
              <a:t>Hypothesis testing</a:t>
            </a:r>
          </a:p>
          <a:p>
            <a:pPr eaLnBrk="1" hangingPunct="1"/>
            <a:r>
              <a:rPr lang="en-US" altLang="en-US" dirty="0" smtClean="0"/>
              <a:t>Mathematics</a:t>
            </a:r>
          </a:p>
          <a:p>
            <a:pPr lvl="1"/>
            <a:r>
              <a:rPr lang="en-US" altLang="en-US" dirty="0" smtClean="0"/>
              <a:t>Linear algebra (e.g., vectors)</a:t>
            </a:r>
          </a:p>
          <a:p>
            <a:pPr lvl="1"/>
            <a:r>
              <a:rPr lang="en-US" altLang="en-US" dirty="0" smtClean="0"/>
              <a:t>Multivariate calculus (e.g., gradients)</a:t>
            </a:r>
          </a:p>
          <a:p>
            <a:pPr lvl="1"/>
            <a:r>
              <a:rPr lang="en-US" altLang="en-US" dirty="0" smtClean="0"/>
              <a:t>Optimization</a:t>
            </a:r>
          </a:p>
          <a:p>
            <a:pPr lvl="1"/>
            <a:r>
              <a:rPr lang="en-US" altLang="en-US" dirty="0" smtClean="0"/>
              <a:t>Numerical methods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148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3999" y="392471"/>
            <a:ext cx="8792723" cy="701843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Mathematical and Computational Tools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94315"/>
            <a:ext cx="8229600" cy="3763030"/>
          </a:xfrm>
        </p:spPr>
        <p:txBody>
          <a:bodyPr>
            <a:normAutofit/>
          </a:bodyPr>
          <a:lstStyle/>
          <a:p>
            <a:r>
              <a:rPr lang="en-US" dirty="0"/>
              <a:t>Language models</a:t>
            </a:r>
          </a:p>
          <a:p>
            <a:r>
              <a:rPr lang="en-US" dirty="0"/>
              <a:t>Estimation methods</a:t>
            </a:r>
          </a:p>
          <a:p>
            <a:r>
              <a:rPr lang="en-US" dirty="0" smtClean="0"/>
              <a:t>Context-free </a:t>
            </a:r>
            <a:r>
              <a:rPr lang="en-US" dirty="0"/>
              <a:t>grammars (</a:t>
            </a:r>
            <a:r>
              <a:rPr lang="en-US" dirty="0" smtClean="0"/>
              <a:t>CFG)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trees</a:t>
            </a:r>
          </a:p>
          <a:p>
            <a:r>
              <a:rPr lang="en-US" dirty="0"/>
              <a:t>Hidden Markov Models (</a:t>
            </a:r>
            <a:r>
              <a:rPr lang="en-US" dirty="0" smtClean="0"/>
              <a:t>HMM)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sequences</a:t>
            </a:r>
          </a:p>
          <a:p>
            <a:r>
              <a:rPr lang="en-US" dirty="0" smtClean="0"/>
              <a:t>Conditional </a:t>
            </a:r>
            <a:r>
              <a:rPr lang="en-US" dirty="0"/>
              <a:t>Random Fields (CRF)</a:t>
            </a:r>
          </a:p>
          <a:p>
            <a:r>
              <a:rPr lang="en-US" dirty="0" smtClean="0"/>
              <a:t>Optimization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39602</TotalTime>
  <Words>248</Words>
  <Application>Microsoft Office PowerPoint</Application>
  <PresentationFormat>On-screen Show (16:9)</PresentationFormat>
  <Paragraphs>82</Paragraphs>
  <Slides>11</Slides>
  <Notes>3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Georgia</vt:lpstr>
      <vt:lpstr>Lucida Grande</vt:lpstr>
      <vt:lpstr>Microsoft Sans Serif</vt:lpstr>
      <vt:lpstr>Rockwell Extra Bold</vt:lpstr>
      <vt:lpstr>Times New Roman</vt:lpstr>
      <vt:lpstr>Wingdings</vt:lpstr>
      <vt:lpstr>UM-coursera-052814</vt:lpstr>
      <vt:lpstr>Custom Design</vt:lpstr>
      <vt:lpstr>Equation</vt:lpstr>
      <vt:lpstr>NLP</vt:lpstr>
      <vt:lpstr>Introduction to NLP</vt:lpstr>
      <vt:lpstr>Linguistic Knowledge</vt:lpstr>
      <vt:lpstr>Areas of Linguistics</vt:lpstr>
      <vt:lpstr>Finite-state Automata</vt:lpstr>
      <vt:lpstr>Theoretical Computer Science</vt:lpstr>
      <vt:lpstr>Artificial Intelligence</vt:lpstr>
      <vt:lpstr>Mathematics and Statistics</vt:lpstr>
      <vt:lpstr>Mathematical and Computational Tools</vt:lpstr>
      <vt:lpstr>Statistical Techniques</vt:lpstr>
      <vt:lpstr>NLP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469</cp:revision>
  <dcterms:created xsi:type="dcterms:W3CDTF">2014-05-29T18:54:38Z</dcterms:created>
  <dcterms:modified xsi:type="dcterms:W3CDTF">2019-01-15T02:05:01Z</dcterms:modified>
</cp:coreProperties>
</file>