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2"/>
  </p:notesMasterIdLst>
  <p:sldIdLst>
    <p:sldId id="616" r:id="rId3"/>
    <p:sldId id="799" r:id="rId4"/>
    <p:sldId id="800" r:id="rId5"/>
    <p:sldId id="801" r:id="rId6"/>
    <p:sldId id="804" r:id="rId7"/>
    <p:sldId id="802" r:id="rId8"/>
    <p:sldId id="803" r:id="rId9"/>
    <p:sldId id="805" r:id="rId10"/>
    <p:sldId id="798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4" autoAdjust="0"/>
    <p:restoredTop sz="94399" autoAdjust="0"/>
  </p:normalViewPr>
  <p:slideViewPr>
    <p:cSldViewPr snapToGrid="0" snapToObjects="1">
      <p:cViewPr varScale="1">
        <p:scale>
          <a:sx n="149" d="100"/>
          <a:sy n="149" d="100"/>
        </p:scale>
        <p:origin x="192" y="8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Poets, essayists, and novelists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(Google</a:t>
            </a:r>
            <a:r>
              <a:rPr lang="en-US" baseline="0" dirty="0"/>
              <a:t> Translate) </a:t>
            </a:r>
            <a:r>
              <a:rPr lang="en-US" dirty="0"/>
              <a:t>The 19th, Hitachi Metals of fabricated metal products has announced the acquisition from the United States investment fund iron castings manufacturer in the world's largest "Waupaca Foundry Holdings" the (US-Delaware), while a wholly owned subsidiary. $ 1.3 billion (about 133 billion yen), purchase price to finish the procedure also in October.</a:t>
            </a:r>
          </a:p>
          <a:p>
            <a:endParaRPr lang="en-US" dirty="0"/>
          </a:p>
          <a:p>
            <a:endParaRPr lang="en-US" dirty="0"/>
          </a:p>
          <a:p>
            <a:pPr rtl="0"/>
            <a:r>
              <a:rPr lang="en-US" dirty="0">
                <a:effectLst/>
              </a:rPr>
              <a:t>Kinzoku </a:t>
            </a:r>
            <a:r>
              <a:rPr lang="en-US" dirty="0" err="1">
                <a:effectLst/>
              </a:rPr>
              <a:t>seihin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seizō</a:t>
            </a:r>
            <a:r>
              <a:rPr lang="en-US" dirty="0">
                <a:effectLst/>
              </a:rPr>
              <a:t> no </a:t>
            </a:r>
            <a:r>
              <a:rPr lang="en-US" dirty="0" err="1">
                <a:effectLst/>
              </a:rPr>
              <a:t>hitachikinzoku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wa</a:t>
            </a:r>
            <a:r>
              <a:rPr lang="en-US" dirty="0">
                <a:effectLst/>
              </a:rPr>
              <a:t> 19-nichi, </a:t>
            </a:r>
            <a:r>
              <a:rPr lang="en-US" dirty="0" err="1">
                <a:effectLst/>
              </a:rPr>
              <a:t>sekai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saiōte</a:t>
            </a:r>
            <a:r>
              <a:rPr lang="en-US" dirty="0">
                <a:effectLst/>
              </a:rPr>
              <a:t> no </a:t>
            </a:r>
            <a:r>
              <a:rPr lang="en-US" dirty="0" err="1">
                <a:effectLst/>
              </a:rPr>
              <a:t>tetsu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imono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mēkā</a:t>
            </a:r>
            <a:r>
              <a:rPr lang="en-US" dirty="0">
                <a:effectLst/>
              </a:rPr>
              <a:t> `</a:t>
            </a:r>
            <a:r>
              <a:rPr lang="en-US" dirty="0" err="1">
                <a:effectLst/>
              </a:rPr>
              <a:t>waupaka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faundorī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hōrudingusu</a:t>
            </a:r>
            <a:r>
              <a:rPr lang="en-US" dirty="0">
                <a:effectLst/>
              </a:rPr>
              <a:t>'(</a:t>
            </a:r>
            <a:r>
              <a:rPr lang="en-US" dirty="0" err="1">
                <a:effectLst/>
              </a:rPr>
              <a:t>Beikoku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Derau~Ea-shū</a:t>
            </a:r>
            <a:r>
              <a:rPr lang="en-US" dirty="0">
                <a:effectLst/>
              </a:rPr>
              <a:t>) o Amerika </a:t>
            </a:r>
            <a:r>
              <a:rPr lang="en-US" dirty="0" err="1">
                <a:effectLst/>
              </a:rPr>
              <a:t>tōshi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fando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baishū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shi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kanzen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kogaisha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suru</a:t>
            </a:r>
            <a:r>
              <a:rPr lang="en-US" dirty="0">
                <a:effectLst/>
              </a:rPr>
              <a:t> to </a:t>
            </a:r>
            <a:r>
              <a:rPr lang="en-US" dirty="0" err="1">
                <a:effectLst/>
              </a:rPr>
              <a:t>happyō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shita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Baishū-gaku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wa</a:t>
            </a:r>
            <a:r>
              <a:rPr lang="en-US" dirty="0">
                <a:effectLst/>
              </a:rPr>
              <a:t> 13 </a:t>
            </a:r>
            <a:r>
              <a:rPr lang="en-US" dirty="0" err="1">
                <a:effectLst/>
              </a:rPr>
              <a:t>oku-doru</a:t>
            </a:r>
            <a:r>
              <a:rPr lang="en-US" dirty="0">
                <a:effectLst/>
              </a:rPr>
              <a:t> (</a:t>
            </a:r>
            <a:r>
              <a:rPr lang="en-US" dirty="0" err="1">
                <a:effectLst/>
              </a:rPr>
              <a:t>yaku</a:t>
            </a:r>
            <a:r>
              <a:rPr lang="en-US" dirty="0">
                <a:effectLst/>
              </a:rPr>
              <a:t> 1330 </a:t>
            </a:r>
            <a:r>
              <a:rPr lang="en-US" dirty="0" err="1">
                <a:effectLst/>
              </a:rPr>
              <a:t>oku-en</a:t>
            </a:r>
            <a:r>
              <a:rPr lang="en-US" dirty="0">
                <a:effectLst/>
              </a:rPr>
              <a:t>) de, 10 </a:t>
            </a:r>
            <a:r>
              <a:rPr lang="en-US" dirty="0" err="1">
                <a:effectLst/>
              </a:rPr>
              <a:t>tsuki-chū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tetsudzuki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oeru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http://www.asahi.com/articles/ASG8M5GYTG8MULFA019.html?iref=comtop_6_06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7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8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556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Text Preprocessing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04740"/>
            <a:ext cx="8229600" cy="39443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Removing non-text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ads, </a:t>
            </a:r>
            <a:r>
              <a:rPr lang="en-US" altLang="en-US" sz="2300" dirty="0" err="1"/>
              <a:t>javascript</a:t>
            </a:r>
            <a:endParaRPr lang="en-US" altLang="en-US" sz="23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Dealing with text encoding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e.g., Unicode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Sentence segmentation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later slide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Normalization 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labeled/labelled,  extra-terrestrial/extraterrestrial, extra terrestrial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Stemming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computer/computation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Morphological analysis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car/cars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Capitalization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Now/NOW, led/LED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Named entity extraction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USA/</a:t>
            </a:r>
            <a:r>
              <a:rPr lang="en-US" altLang="en-US" sz="2300" dirty="0" err="1"/>
              <a:t>usa</a:t>
            </a:r>
            <a:endParaRPr lang="en-US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16712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Text Preprocessing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0407"/>
            <a:ext cx="8229600" cy="36001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Types vs. Tokens</a:t>
            </a:r>
          </a:p>
          <a:p>
            <a:pPr lvl="1">
              <a:lnSpc>
                <a:spcPct val="120000"/>
              </a:lnSpc>
            </a:pPr>
            <a:r>
              <a:rPr lang="en-US" altLang="en-US" sz="2300" dirty="0"/>
              <a:t>To be or not to be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Tokenization: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ALS vs. A.L.S.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Paul’s, Willow Dr., Dr. Willow, New York, ad hoc, can’t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“The New York-Los Angeles flight” vs. “Minneapolis-</a:t>
            </a:r>
            <a:r>
              <a:rPr lang="en-US" altLang="en-US" sz="2400" dirty="0" err="1"/>
              <a:t>St.Paul</a:t>
            </a:r>
            <a:r>
              <a:rPr lang="en-US" altLang="en-US" sz="2400" dirty="0"/>
              <a:t>”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Numbers, e.g., (888) 555-1313, 1-888-555-1313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Dates, e.g., Jan-13-2012, 20120113, 13 January 2012, 01/13/12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URLs</a:t>
            </a:r>
          </a:p>
        </p:txBody>
      </p:sp>
    </p:spTree>
    <p:extLst>
      <p:ext uri="{BB962C8B-B14F-4D97-AF65-F5344CB8AC3E}">
        <p14:creationId xmlns:p14="http://schemas.microsoft.com/office/powerpoint/2010/main" val="129706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Text preprocessing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3132814"/>
            <a:ext cx="8229600" cy="146180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00B0F0"/>
                </a:solidFill>
                <a:ea typeface="MS PGothic" pitchFamily="34" charset="-128"/>
              </a:rPr>
              <a:t>Kanji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>
                <a:solidFill>
                  <a:srgbClr val="FF0000"/>
                </a:solidFill>
                <a:ea typeface="MS PGothic" pitchFamily="34" charset="-128"/>
              </a:rPr>
              <a:t>Katakana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>
                <a:solidFill>
                  <a:srgbClr val="00B050"/>
                </a:solidFill>
                <a:ea typeface="MS PGothic" pitchFamily="34" charset="-128"/>
              </a:rPr>
              <a:t>Hiragana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, </a:t>
            </a:r>
            <a:r>
              <a:rPr lang="en-US" altLang="ja-JP" dirty="0" err="1">
                <a:solidFill>
                  <a:srgbClr val="FFC000"/>
                </a:solidFill>
                <a:ea typeface="MS PGothic" pitchFamily="34" charset="-128"/>
              </a:rPr>
              <a:t>Rōmaji</a:t>
            </a:r>
            <a:r>
              <a:rPr lang="en-US" altLang="ja-JP" dirty="0">
                <a:solidFill>
                  <a:schemeClr val="tx1"/>
                </a:solidFill>
                <a:ea typeface="MS PGothic" pitchFamily="34" charset="-128"/>
              </a:rPr>
              <a:t>, (numbers)</a:t>
            </a:r>
            <a:endParaRPr lang="en-US" altLang="ja-JP" sz="2500" dirty="0">
              <a:solidFill>
                <a:schemeClr val="tx1"/>
              </a:solidFill>
              <a:ea typeface="MS PGothic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err="1"/>
              <a:t>Nyūyōku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wa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Amerikagasshūkoku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nyūyōku-shū</a:t>
            </a:r>
            <a:r>
              <a:rPr lang="en-US" altLang="en-US" sz="2000" dirty="0"/>
              <a:t> </a:t>
            </a:r>
            <a:r>
              <a:rPr lang="en-US" altLang="en-US" sz="2000" dirty="0" err="1"/>
              <a:t>ni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aru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toshi</a:t>
            </a:r>
            <a:endParaRPr lang="en-US" alt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32129" y="1916264"/>
            <a:ext cx="767081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ニューヨーク</a:t>
            </a:r>
            <a:r>
              <a:rPr lang="ja-JP" altLang="en-US" sz="2000" dirty="0">
                <a:ea typeface="MS PGothic" pitchFamily="34" charset="-128"/>
              </a:rPr>
              <a:t> </a:t>
            </a:r>
            <a:r>
              <a:rPr lang="en-US" altLang="ja-JP" sz="2000" dirty="0">
                <a:solidFill>
                  <a:srgbClr val="FFC000"/>
                </a:solidFill>
                <a:ea typeface="MS PGothic" pitchFamily="34" charset="-128"/>
              </a:rPr>
              <a:t>(New York)</a:t>
            </a:r>
            <a:r>
              <a:rPr lang="en-US" altLang="ja-JP" sz="2000" dirty="0">
                <a:ea typeface="MS PGothic" pitchFamily="34" charset="-128"/>
              </a:rPr>
              <a:t> </a:t>
            </a:r>
            <a:r>
              <a:rPr lang="ja-JP" altLang="en-US" sz="2000" dirty="0">
                <a:solidFill>
                  <a:srgbClr val="00B050"/>
                </a:solidFill>
                <a:ea typeface="MS PGothic" pitchFamily="34" charset="-128"/>
              </a:rPr>
              <a:t>は</a:t>
            </a:r>
            <a:r>
              <a:rPr lang="ja-JP" altLang="en-US" sz="2000" dirty="0">
                <a:ea typeface="MS PGothic" pitchFamily="34" charset="-128"/>
              </a:rPr>
              <a:t>、</a:t>
            </a:r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アメリカ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合衆国</a:t>
            </a:r>
            <a:r>
              <a:rPr lang="ja-JP" altLang="en-US" sz="2000" dirty="0">
                <a:solidFill>
                  <a:srgbClr val="FF0000"/>
                </a:solidFill>
                <a:ea typeface="MS PGothic" pitchFamily="34" charset="-128"/>
              </a:rPr>
              <a:t>ニューヨーク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州</a:t>
            </a:r>
            <a:r>
              <a:rPr lang="ja-JP" altLang="en-US" sz="2000" dirty="0">
                <a:solidFill>
                  <a:srgbClr val="00B050"/>
                </a:solidFill>
                <a:ea typeface="MS PGothic" pitchFamily="34" charset="-128"/>
              </a:rPr>
              <a:t>にある</a:t>
            </a:r>
            <a:r>
              <a:rPr lang="ja-JP" altLang="en-US" sz="2000" dirty="0">
                <a:solidFill>
                  <a:srgbClr val="00B0F0"/>
                </a:solidFill>
                <a:ea typeface="MS PGothic" pitchFamily="34" charset="-128"/>
              </a:rPr>
              <a:t>都市</a:t>
            </a:r>
            <a:endParaRPr lang="en-US" altLang="ja-JP" sz="2000" dirty="0">
              <a:solidFill>
                <a:srgbClr val="00B0F0"/>
              </a:solidFill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315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2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 into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金属製品製造の日立金属は１９日、世界最大手の鉄鋳物メーカー「ワウパカ　ファウンドリー　ホールディングス」（米国・デラウェア州）を米投資ファンドから買収し、完全子会社にすると発表した。買収額は１３億ドル（約１３３０億円）で、１０月中にも手続きを終える。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654676" cy="701843"/>
          </a:xfrm>
        </p:spPr>
        <p:txBody>
          <a:bodyPr/>
          <a:lstStyle/>
          <a:p>
            <a:r>
              <a:rPr lang="en-US" altLang="en-US" dirty="0"/>
              <a:t>Word segmentation into morphemes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200151"/>
            <a:ext cx="8229600" cy="3570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Arabic: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Japanese: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                        (</a:t>
            </a:r>
            <a:r>
              <a:rPr lang="en-US" sz="2000" kern="0" dirty="0" err="1"/>
              <a:t>kono</a:t>
            </a:r>
            <a:r>
              <a:rPr lang="en-US" sz="2000" kern="0" dirty="0"/>
              <a:t> </a:t>
            </a:r>
            <a:r>
              <a:rPr lang="en-US" sz="2000" kern="0" dirty="0" err="1"/>
              <a:t>hon</a:t>
            </a:r>
            <a:r>
              <a:rPr lang="en-US" sz="2000" kern="0" dirty="0"/>
              <a:t> ha </a:t>
            </a:r>
            <a:r>
              <a:rPr lang="en-US" sz="2000" kern="0" dirty="0" err="1"/>
              <a:t>omoi</a:t>
            </a:r>
            <a:r>
              <a:rPr lang="en-US" sz="2000" kern="0" dirty="0"/>
              <a:t>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German: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kern="0" dirty="0"/>
              <a:t>	</a:t>
            </a:r>
            <a:r>
              <a:rPr lang="en-US" sz="2000" kern="0" dirty="0" err="1"/>
              <a:t>Finanzdienstleistung</a:t>
            </a:r>
            <a:r>
              <a:rPr lang="en-US" sz="2000" kern="0" dirty="0"/>
              <a:t> = financial services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00" kern="0" dirty="0"/>
              <a:t>Chinese: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ja-JP" sz="2000" dirty="0"/>
              <a:t>	</a:t>
            </a:r>
            <a:r>
              <a:rPr lang="ja-JP" altLang="en-US" sz="2000" dirty="0"/>
              <a:t>电视 </a:t>
            </a:r>
            <a:r>
              <a:rPr lang="en-US" altLang="ja-JP" sz="2000" dirty="0"/>
              <a:t>(television) </a:t>
            </a:r>
            <a:br>
              <a:rPr lang="en-US" altLang="ja-JP" sz="2000" dirty="0"/>
            </a:br>
            <a:r>
              <a:rPr lang="en-US" altLang="ja-JP" sz="2000" dirty="0"/>
              <a:t>	</a:t>
            </a:r>
            <a:r>
              <a:rPr lang="ja-JP" altLang="en-US" sz="2000" dirty="0"/>
              <a:t>电 </a:t>
            </a:r>
            <a:r>
              <a:rPr lang="en-US" altLang="ja-JP" sz="2000" dirty="0"/>
              <a:t>(</a:t>
            </a:r>
            <a:r>
              <a:rPr lang="en-US" altLang="ja-JP" sz="2000" dirty="0" err="1"/>
              <a:t>diàn</a:t>
            </a:r>
            <a:r>
              <a:rPr lang="en-US" altLang="ja-JP" sz="2000" dirty="0"/>
              <a:t> = electric) </a:t>
            </a:r>
            <a:r>
              <a:rPr lang="ja-JP" altLang="en-US" sz="2000" dirty="0"/>
              <a:t>视 </a:t>
            </a:r>
            <a:r>
              <a:rPr lang="en-US" altLang="ja-JP" sz="2000" dirty="0"/>
              <a:t>(</a:t>
            </a:r>
            <a:r>
              <a:rPr lang="en-US" altLang="ja-JP" sz="2000" dirty="0" err="1"/>
              <a:t>shì</a:t>
            </a:r>
            <a:r>
              <a:rPr lang="en-US" altLang="ja-JP" sz="2000" dirty="0"/>
              <a:t> = to look at)</a:t>
            </a:r>
            <a:endParaRPr lang="en-US" sz="2000" kern="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2000" kern="0" dirty="0"/>
          </a:p>
        </p:txBody>
      </p:sp>
      <p:sp>
        <p:nvSpPr>
          <p:cNvPr id="56324" name="Rectangle 6"/>
          <p:cNvSpPr>
            <a:spLocks noChangeArrowheads="1"/>
          </p:cNvSpPr>
          <p:nvPr/>
        </p:nvSpPr>
        <p:spPr bwMode="auto">
          <a:xfrm>
            <a:off x="1363400" y="1469745"/>
            <a:ext cx="857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r-AE" altLang="en-US" sz="2800" dirty="0"/>
              <a:t>كتاب</a:t>
            </a:r>
            <a:endParaRPr lang="en-US" altLang="en-US" sz="2800" dirty="0"/>
          </a:p>
        </p:txBody>
      </p:sp>
      <p:sp>
        <p:nvSpPr>
          <p:cNvPr id="56326" name="Rectangle 9"/>
          <p:cNvSpPr>
            <a:spLocks noChangeArrowheads="1"/>
          </p:cNvSpPr>
          <p:nvPr/>
        </p:nvSpPr>
        <p:spPr bwMode="auto">
          <a:xfrm>
            <a:off x="1363400" y="2223535"/>
            <a:ext cx="2514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ja-JP" altLang="en-US" b="1" dirty="0">
                <a:ea typeface="ＭＳ Ｐゴシック" charset="-128"/>
              </a:rPr>
              <a:t>この本は重い。</a:t>
            </a:r>
            <a:r>
              <a:rPr lang="ja-JP" altLang="en-US" dirty="0">
                <a:ea typeface="ＭＳ Ｐゴシック" charset="-128"/>
              </a:rPr>
              <a:t>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79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Sentence boundary recognition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6017"/>
            <a:ext cx="8229600" cy="375849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Decision trees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/>
              <a:t>Features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punctuation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formatting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fonts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spacing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capitalization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case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use of abbreviations, e.g., Dr., a.m.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If there is no space after a period, don’t assume that there is a sentence boundary</a:t>
            </a:r>
          </a:p>
          <a:p>
            <a:pPr eaLnBrk="1" hangingPunct="1">
              <a:lnSpc>
                <a:spcPct val="11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74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49601</TotalTime>
  <Words>420</Words>
  <Application>Microsoft Macintosh PowerPoint</Application>
  <PresentationFormat>On-screen Show (16:9)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ＭＳ Ｐゴシック</vt:lpstr>
      <vt:lpstr>ＭＳ Ｐゴシック</vt:lpstr>
      <vt:lpstr>ＭＳ Ｐ明朝</vt:lpstr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Text Preprocessing</vt:lpstr>
      <vt:lpstr>Text Preprocessing</vt:lpstr>
      <vt:lpstr>Text preprocessing</vt:lpstr>
      <vt:lpstr>Sentence segmentation into words</vt:lpstr>
      <vt:lpstr>Word segmentation into morphemes</vt:lpstr>
      <vt:lpstr>Sentence boundary recognition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459</cp:revision>
  <dcterms:created xsi:type="dcterms:W3CDTF">2014-05-29T18:54:38Z</dcterms:created>
  <dcterms:modified xsi:type="dcterms:W3CDTF">2019-01-22T19:13:23Z</dcterms:modified>
</cp:coreProperties>
</file>