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5"/>
  </p:notesMasterIdLst>
  <p:sldIdLst>
    <p:sldId id="616" r:id="rId3"/>
    <p:sldId id="799" r:id="rId4"/>
    <p:sldId id="800" r:id="rId5"/>
    <p:sldId id="834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21" r:id="rId15"/>
    <p:sldId id="822" r:id="rId16"/>
    <p:sldId id="823" r:id="rId17"/>
    <p:sldId id="832" r:id="rId18"/>
    <p:sldId id="833" r:id="rId19"/>
    <p:sldId id="824" r:id="rId20"/>
    <p:sldId id="811" r:id="rId21"/>
    <p:sldId id="812" r:id="rId22"/>
    <p:sldId id="813" r:id="rId23"/>
    <p:sldId id="814" r:id="rId24"/>
    <p:sldId id="815" r:id="rId25"/>
    <p:sldId id="816" r:id="rId26"/>
    <p:sldId id="825" r:id="rId27"/>
    <p:sldId id="826" r:id="rId28"/>
    <p:sldId id="817" r:id="rId29"/>
    <p:sldId id="831" r:id="rId30"/>
    <p:sldId id="818" r:id="rId31"/>
    <p:sldId id="819" r:id="rId32"/>
    <p:sldId id="820" r:id="rId33"/>
    <p:sldId id="79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ATTRIBUTIONS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Attribution?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REDRAW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1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09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titles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hyperlink" Target="http://www.ethnologue.com/show_family.asp?subid=831-16" TargetMode="External"/><Relationship Id="rId117" Type="http://schemas.openxmlformats.org/officeDocument/2006/relationships/hyperlink" Target="http://www.ethnologue.com/show_family.asp?subid=2892-16" TargetMode="External"/><Relationship Id="rId21" Type="http://schemas.openxmlformats.org/officeDocument/2006/relationships/hyperlink" Target="http://www.ethnologue.com/show_family.asp?subid=1461-16" TargetMode="External"/><Relationship Id="rId42" Type="http://schemas.openxmlformats.org/officeDocument/2006/relationships/hyperlink" Target="http://www.ethnologue.com/show_family.asp?subid=1695-16" TargetMode="External"/><Relationship Id="rId47" Type="http://schemas.openxmlformats.org/officeDocument/2006/relationships/hyperlink" Target="http://www.ethnologue.com/show_family.asp?subid=1919-16" TargetMode="External"/><Relationship Id="rId63" Type="http://schemas.openxmlformats.org/officeDocument/2006/relationships/hyperlink" Target="http://www.ethnologue.com/show_family.asp?subid=2979-16" TargetMode="External"/><Relationship Id="rId68" Type="http://schemas.openxmlformats.org/officeDocument/2006/relationships/hyperlink" Target="http://www.ethnologue.com/show_family.asp?subid=708-16" TargetMode="External"/><Relationship Id="rId84" Type="http://schemas.openxmlformats.org/officeDocument/2006/relationships/hyperlink" Target="http://www.ethnologue.com/show_family.asp?subid=818-16" TargetMode="External"/><Relationship Id="rId89" Type="http://schemas.openxmlformats.org/officeDocument/2006/relationships/hyperlink" Target="http://www.ethnologue.com/show_family.asp?subid=2537-16" TargetMode="External"/><Relationship Id="rId112" Type="http://schemas.openxmlformats.org/officeDocument/2006/relationships/hyperlink" Target="http://www.ethnologue.com/show_family.asp?subid=902-16" TargetMode="External"/><Relationship Id="rId16" Type="http://schemas.openxmlformats.org/officeDocument/2006/relationships/hyperlink" Target="http://www.ethnologue.com/show_family.asp?subid=243-16" TargetMode="External"/><Relationship Id="rId107" Type="http://schemas.openxmlformats.org/officeDocument/2006/relationships/hyperlink" Target="http://www.ethnologue.com/show_family.asp?subid=1865-16" TargetMode="External"/><Relationship Id="rId11" Type="http://schemas.openxmlformats.org/officeDocument/2006/relationships/hyperlink" Target="http://www.ethnologue.com/show_family.asp?subid=803-16" TargetMode="External"/><Relationship Id="rId32" Type="http://schemas.openxmlformats.org/officeDocument/2006/relationships/hyperlink" Target="http://www.ethnologue.com/show_family.asp?subid=1092-16" TargetMode="External"/><Relationship Id="rId37" Type="http://schemas.openxmlformats.org/officeDocument/2006/relationships/hyperlink" Target="http://www.ethnologue.com/show_family.asp?subid=80-16" TargetMode="External"/><Relationship Id="rId53" Type="http://schemas.openxmlformats.org/officeDocument/2006/relationships/hyperlink" Target="http://www.ethnologue.com/show_family.asp?subid=359-16" TargetMode="External"/><Relationship Id="rId58" Type="http://schemas.openxmlformats.org/officeDocument/2006/relationships/hyperlink" Target="http://www.ethnologue.com/show_family.asp?subid=454-16" TargetMode="External"/><Relationship Id="rId74" Type="http://schemas.openxmlformats.org/officeDocument/2006/relationships/hyperlink" Target="http://www.ethnologue.com/show_family.asp?subid=929-16" TargetMode="External"/><Relationship Id="rId79" Type="http://schemas.openxmlformats.org/officeDocument/2006/relationships/hyperlink" Target="http://www.ethnologue.com/show_family.asp?subid=1681-16" TargetMode="External"/><Relationship Id="rId102" Type="http://schemas.openxmlformats.org/officeDocument/2006/relationships/hyperlink" Target="http://www.ethnologue.com/show_family.asp?subid=60-16" TargetMode="External"/><Relationship Id="rId123" Type="http://schemas.openxmlformats.org/officeDocument/2006/relationships/hyperlink" Target="http://www.ethnologue.com/show_family.asp?subid=1518-16" TargetMode="External"/><Relationship Id="rId128" Type="http://schemas.openxmlformats.org/officeDocument/2006/relationships/hyperlink" Target="http://www.ethnologue.com/show_family.asp?subid=912-16" TargetMode="External"/><Relationship Id="rId5" Type="http://schemas.openxmlformats.org/officeDocument/2006/relationships/hyperlink" Target="http://www.ethnologue.com/show_family.asp?subid=7-16" TargetMode="External"/><Relationship Id="rId90" Type="http://schemas.openxmlformats.org/officeDocument/2006/relationships/hyperlink" Target="http://www.ethnologue.com/show_family.asp?subid=25-16" TargetMode="External"/><Relationship Id="rId95" Type="http://schemas.openxmlformats.org/officeDocument/2006/relationships/hyperlink" Target="http://www.ethnologue.com/show_family.asp?subid=1901-16" TargetMode="External"/><Relationship Id="rId19" Type="http://schemas.openxmlformats.org/officeDocument/2006/relationships/hyperlink" Target="http://www.ethnologue.com/show_family.asp?subid=2732-16" TargetMode="External"/><Relationship Id="rId14" Type="http://schemas.openxmlformats.org/officeDocument/2006/relationships/hyperlink" Target="http://www.ethnologue.com/show_family.asp?subid=27-16" TargetMode="External"/><Relationship Id="rId22" Type="http://schemas.openxmlformats.org/officeDocument/2006/relationships/hyperlink" Target="http://www.ethnologue.com/show_family.asp?subid=2887-16" TargetMode="External"/><Relationship Id="rId27" Type="http://schemas.openxmlformats.org/officeDocument/2006/relationships/hyperlink" Target="http://www.ethnologue.com/show_family.asp?subid=1879-16" TargetMode="External"/><Relationship Id="rId30" Type="http://schemas.openxmlformats.org/officeDocument/2006/relationships/hyperlink" Target="http://www.ethnologue.com/show_family.asp?subid=696-16" TargetMode="External"/><Relationship Id="rId35" Type="http://schemas.openxmlformats.org/officeDocument/2006/relationships/hyperlink" Target="http://www.ethnologue.com/show_family.asp?subid=1597-16" TargetMode="External"/><Relationship Id="rId43" Type="http://schemas.openxmlformats.org/officeDocument/2006/relationships/hyperlink" Target="http://www.ethnologue.com/show_family.asp?subid=102-16" TargetMode="External"/><Relationship Id="rId48" Type="http://schemas.openxmlformats.org/officeDocument/2006/relationships/hyperlink" Target="http://www.ethnologue.com/show_family.asp?subid=1071-16" TargetMode="External"/><Relationship Id="rId56" Type="http://schemas.openxmlformats.org/officeDocument/2006/relationships/hyperlink" Target="http://www.ethnologue.com/show_family.asp?subid=1558-16" TargetMode="External"/><Relationship Id="rId64" Type="http://schemas.openxmlformats.org/officeDocument/2006/relationships/hyperlink" Target="http://www.ethnologue.com/show_family.asp?subid=2536-16" TargetMode="External"/><Relationship Id="rId69" Type="http://schemas.openxmlformats.org/officeDocument/2006/relationships/hyperlink" Target="http://www.ethnologue.com/show_family.asp?subid=2410-16" TargetMode="External"/><Relationship Id="rId77" Type="http://schemas.openxmlformats.org/officeDocument/2006/relationships/hyperlink" Target="http://www.ethnologue.com/show_family.asp?subid=231-16" TargetMode="External"/><Relationship Id="rId100" Type="http://schemas.openxmlformats.org/officeDocument/2006/relationships/hyperlink" Target="http://www.ethnologue.com/show_family.asp?subid=445-16" TargetMode="External"/><Relationship Id="rId105" Type="http://schemas.openxmlformats.org/officeDocument/2006/relationships/hyperlink" Target="http://www.ethnologue.com/show_family.asp?subid=403-16" TargetMode="External"/><Relationship Id="rId113" Type="http://schemas.openxmlformats.org/officeDocument/2006/relationships/hyperlink" Target="http://www.ethnologue.com/show_family.asp?subid=2966-16" TargetMode="External"/><Relationship Id="rId118" Type="http://schemas.openxmlformats.org/officeDocument/2006/relationships/hyperlink" Target="http://www.ethnologue.com/show_family.asp?subid=2976-16" TargetMode="External"/><Relationship Id="rId126" Type="http://schemas.openxmlformats.org/officeDocument/2006/relationships/hyperlink" Target="http://www.ethnologue.com/show_family.asp?subid=183-16" TargetMode="External"/><Relationship Id="rId8" Type="http://schemas.openxmlformats.org/officeDocument/2006/relationships/hyperlink" Target="http://www.ethnologue.com/show_family.asp?subid=2288-16" TargetMode="External"/><Relationship Id="rId51" Type="http://schemas.openxmlformats.org/officeDocument/2006/relationships/hyperlink" Target="http://www.ethnologue.com/show_family.asp?subid=6-16" TargetMode="External"/><Relationship Id="rId72" Type="http://schemas.openxmlformats.org/officeDocument/2006/relationships/hyperlink" Target="http://www.ethnologue.com/show_family.asp?subid=2248-16" TargetMode="External"/><Relationship Id="rId80" Type="http://schemas.openxmlformats.org/officeDocument/2006/relationships/hyperlink" Target="http://www.ethnologue.com/show_family.asp?subid=1654-16" TargetMode="External"/><Relationship Id="rId85" Type="http://schemas.openxmlformats.org/officeDocument/2006/relationships/hyperlink" Target="http://www.ethnologue.com/show_family.asp?subid=1916-16" TargetMode="External"/><Relationship Id="rId93" Type="http://schemas.openxmlformats.org/officeDocument/2006/relationships/hyperlink" Target="http://www.ethnologue.com/show_family.asp?subid=1097-16" TargetMode="External"/><Relationship Id="rId98" Type="http://schemas.openxmlformats.org/officeDocument/2006/relationships/hyperlink" Target="http://www.ethnologue.com/show_family.asp?subid=2875-16" TargetMode="External"/><Relationship Id="rId121" Type="http://schemas.openxmlformats.org/officeDocument/2006/relationships/hyperlink" Target="http://www.ethnologue.com/show_family.asp?subid=23-16" TargetMode="External"/><Relationship Id="rId3" Type="http://schemas.openxmlformats.org/officeDocument/2006/relationships/hyperlink" Target="http://www.ethnologue.com/show_family.asp?subid=804-16" TargetMode="External"/><Relationship Id="rId12" Type="http://schemas.openxmlformats.org/officeDocument/2006/relationships/hyperlink" Target="http://www.ethnologue.com/show_family.asp?subid=225-16" TargetMode="External"/><Relationship Id="rId17" Type="http://schemas.openxmlformats.org/officeDocument/2006/relationships/hyperlink" Target="http://www.ethnologue.com/show_family.asp?subid=351-16" TargetMode="External"/><Relationship Id="rId25" Type="http://schemas.openxmlformats.org/officeDocument/2006/relationships/hyperlink" Target="http://www.ethnologue.com/show_family.asp?subid=2545-16" TargetMode="External"/><Relationship Id="rId33" Type="http://schemas.openxmlformats.org/officeDocument/2006/relationships/hyperlink" Target="http://www.ethnologue.com/show_family.asp?subid=1194-16" TargetMode="External"/><Relationship Id="rId38" Type="http://schemas.openxmlformats.org/officeDocument/2006/relationships/hyperlink" Target="http://www.ethnologue.com/show_family.asp?subid=2935-16" TargetMode="External"/><Relationship Id="rId46" Type="http://schemas.openxmlformats.org/officeDocument/2006/relationships/hyperlink" Target="http://www.ethnologue.com/show_family.asp?subid=2255-16" TargetMode="External"/><Relationship Id="rId59" Type="http://schemas.openxmlformats.org/officeDocument/2006/relationships/hyperlink" Target="http://www.ethnologue.com/show_family.asp?subid=2294-16" TargetMode="External"/><Relationship Id="rId67" Type="http://schemas.openxmlformats.org/officeDocument/2006/relationships/hyperlink" Target="http://www.ethnologue.com/show_family.asp?subid=2552-16" TargetMode="External"/><Relationship Id="rId103" Type="http://schemas.openxmlformats.org/officeDocument/2006/relationships/hyperlink" Target="http://www.ethnologue.com/show_family.asp?subid=1564-16" TargetMode="External"/><Relationship Id="rId108" Type="http://schemas.openxmlformats.org/officeDocument/2006/relationships/hyperlink" Target="http://www.ethnologue.com/show_family.asp?subid=357-16" TargetMode="External"/><Relationship Id="rId116" Type="http://schemas.openxmlformats.org/officeDocument/2006/relationships/hyperlink" Target="http://www.ethnologue.com/show_family.asp?subid=2662-16" TargetMode="External"/><Relationship Id="rId124" Type="http://schemas.openxmlformats.org/officeDocument/2006/relationships/hyperlink" Target="http://www.ethnologue.com/show_family.asp?subid=1432-16" TargetMode="External"/><Relationship Id="rId129" Type="http://schemas.openxmlformats.org/officeDocument/2006/relationships/hyperlink" Target="http://www.ethnologue.com/show_family.asp?subid=2891-16" TargetMode="External"/><Relationship Id="rId20" Type="http://schemas.openxmlformats.org/officeDocument/2006/relationships/hyperlink" Target="http://www.ethnologue.com/show_family.asp?subid=1458-16" TargetMode="External"/><Relationship Id="rId41" Type="http://schemas.openxmlformats.org/officeDocument/2006/relationships/hyperlink" Target="http://www.ethnologue.com/show_family.asp?subid=2366-16" TargetMode="External"/><Relationship Id="rId54" Type="http://schemas.openxmlformats.org/officeDocument/2006/relationships/hyperlink" Target="http://www.ethnologue.com/show_family.asp?subid=1098-16" TargetMode="External"/><Relationship Id="rId62" Type="http://schemas.openxmlformats.org/officeDocument/2006/relationships/hyperlink" Target="http://www.ethnologue.com/show_family.asp?subid=2686-16" TargetMode="External"/><Relationship Id="rId70" Type="http://schemas.openxmlformats.org/officeDocument/2006/relationships/hyperlink" Target="http://www.ethnologue.com/show_family.asp?subid=130-16" TargetMode="External"/><Relationship Id="rId75" Type="http://schemas.openxmlformats.org/officeDocument/2006/relationships/hyperlink" Target="http://www.ethnologue.com/show_family.asp?subid=1534-16" TargetMode="External"/><Relationship Id="rId83" Type="http://schemas.openxmlformats.org/officeDocument/2006/relationships/hyperlink" Target="http://www.ethnologue.com/show_family.asp?subid=348-16" TargetMode="External"/><Relationship Id="rId88" Type="http://schemas.openxmlformats.org/officeDocument/2006/relationships/hyperlink" Target="http://www.ethnologue.com/show_family.asp?subid=420-16" TargetMode="External"/><Relationship Id="rId91" Type="http://schemas.openxmlformats.org/officeDocument/2006/relationships/hyperlink" Target="http://www.ethnologue.com/show_family.asp?subid=306-16" TargetMode="External"/><Relationship Id="rId96" Type="http://schemas.openxmlformats.org/officeDocument/2006/relationships/hyperlink" Target="http://www.ethnologue.com/show_family.asp?subid=2450-16" TargetMode="External"/><Relationship Id="rId111" Type="http://schemas.openxmlformats.org/officeDocument/2006/relationships/hyperlink" Target="http://www.ethnologue.com/show_family.asp?subid=367-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thnologue.com/show_family.asp?subid=2284-16" TargetMode="External"/><Relationship Id="rId15" Type="http://schemas.openxmlformats.org/officeDocument/2006/relationships/hyperlink" Target="http://www.ethnologue.com/show_family.asp?subid=271-16" TargetMode="External"/><Relationship Id="rId23" Type="http://schemas.openxmlformats.org/officeDocument/2006/relationships/hyperlink" Target="http://www.ethnologue.com/show_family.asp?subid=2544-16" TargetMode="External"/><Relationship Id="rId28" Type="http://schemas.openxmlformats.org/officeDocument/2006/relationships/hyperlink" Target="http://www.ethnologue.com/show_family.asp?subid=1891-16" TargetMode="External"/><Relationship Id="rId36" Type="http://schemas.openxmlformats.org/officeDocument/2006/relationships/hyperlink" Target="http://www.ethnologue.com/show_family.asp?subid=2946-16" TargetMode="External"/><Relationship Id="rId49" Type="http://schemas.openxmlformats.org/officeDocument/2006/relationships/hyperlink" Target="http://www.ethnologue.com/show_family.asp?subid=400-16" TargetMode="External"/><Relationship Id="rId57" Type="http://schemas.openxmlformats.org/officeDocument/2006/relationships/hyperlink" Target="http://www.ethnologue.com/show_family.asp?subid=917-16" TargetMode="External"/><Relationship Id="rId106" Type="http://schemas.openxmlformats.org/officeDocument/2006/relationships/hyperlink" Target="http://www.ethnologue.com/show_family.asp?subid=214-16" TargetMode="External"/><Relationship Id="rId114" Type="http://schemas.openxmlformats.org/officeDocument/2006/relationships/hyperlink" Target="http://www.ethnologue.com/show_family.asp?subid=901-16" TargetMode="External"/><Relationship Id="rId119" Type="http://schemas.openxmlformats.org/officeDocument/2006/relationships/hyperlink" Target="http://www.ethnologue.com/show_family.asp?subid=2653-16" TargetMode="External"/><Relationship Id="rId127" Type="http://schemas.openxmlformats.org/officeDocument/2006/relationships/hyperlink" Target="http://www.ethnologue.com/show_family.asp?subid=713-16" TargetMode="External"/><Relationship Id="rId10" Type="http://schemas.openxmlformats.org/officeDocument/2006/relationships/hyperlink" Target="http://www.ethnologue.com/show_family.asp?subid=421-16" TargetMode="External"/><Relationship Id="rId31" Type="http://schemas.openxmlformats.org/officeDocument/2006/relationships/hyperlink" Target="http://www.ethnologue.com/show_family.asp?subid=1721-16" TargetMode="External"/><Relationship Id="rId44" Type="http://schemas.openxmlformats.org/officeDocument/2006/relationships/hyperlink" Target="http://www.ethnologue.com/show_family.asp?subid=360-16" TargetMode="External"/><Relationship Id="rId52" Type="http://schemas.openxmlformats.org/officeDocument/2006/relationships/hyperlink" Target="http://www.ethnologue.com/show_family.asp?subid=1109-16" TargetMode="External"/><Relationship Id="rId60" Type="http://schemas.openxmlformats.org/officeDocument/2006/relationships/hyperlink" Target="http://www.ethnologue.com/show_family.asp?subid=2678-16" TargetMode="External"/><Relationship Id="rId65" Type="http://schemas.openxmlformats.org/officeDocument/2006/relationships/hyperlink" Target="http://www.ethnologue.com/show_family.asp?subid=1094-16" TargetMode="External"/><Relationship Id="rId73" Type="http://schemas.openxmlformats.org/officeDocument/2006/relationships/hyperlink" Target="http://www.ethnologue.com/show_family.asp?subid=605-16" TargetMode="External"/><Relationship Id="rId78" Type="http://schemas.openxmlformats.org/officeDocument/2006/relationships/hyperlink" Target="http://www.ethnologue.com/show_family.asp?subid=686-16" TargetMode="External"/><Relationship Id="rId81" Type="http://schemas.openxmlformats.org/officeDocument/2006/relationships/hyperlink" Target="http://www.ethnologue.com/show_family.asp?subid=2379-16" TargetMode="External"/><Relationship Id="rId86" Type="http://schemas.openxmlformats.org/officeDocument/2006/relationships/hyperlink" Target="http://www.ethnologue.com/show_family.asp?subid=1878-16" TargetMode="External"/><Relationship Id="rId94" Type="http://schemas.openxmlformats.org/officeDocument/2006/relationships/hyperlink" Target="http://www.ethnologue.com/show_family.asp?subid=103-16" TargetMode="External"/><Relationship Id="rId99" Type="http://schemas.openxmlformats.org/officeDocument/2006/relationships/hyperlink" Target="http://www.ethnologue.com/show_family.asp?subid=608-16" TargetMode="External"/><Relationship Id="rId101" Type="http://schemas.openxmlformats.org/officeDocument/2006/relationships/hyperlink" Target="http://www.ethnologue.com/show_family.asp?subid=68-16" TargetMode="External"/><Relationship Id="rId122" Type="http://schemas.openxmlformats.org/officeDocument/2006/relationships/hyperlink" Target="http://www.ethnologue.com/show_family.asp?subid=1282-16" TargetMode="External"/><Relationship Id="rId4" Type="http://schemas.openxmlformats.org/officeDocument/2006/relationships/hyperlink" Target="http://www.ethnologue.com/show_family.asp?subid=681-16" TargetMode="External"/><Relationship Id="rId9" Type="http://schemas.openxmlformats.org/officeDocument/2006/relationships/hyperlink" Target="http://www.ethnologue.com/show_family.asp?subid=2281-16" TargetMode="External"/><Relationship Id="rId13" Type="http://schemas.openxmlformats.org/officeDocument/2006/relationships/hyperlink" Target="http://www.ethnologue.com/show_family.asp?subid=410-16" TargetMode="External"/><Relationship Id="rId18" Type="http://schemas.openxmlformats.org/officeDocument/2006/relationships/hyperlink" Target="http://www.ethnologue.com/show_family.asp?subid=899-16" TargetMode="External"/><Relationship Id="rId39" Type="http://schemas.openxmlformats.org/officeDocument/2006/relationships/hyperlink" Target="http://www.ethnologue.com/show_family.asp?subid=1459-16" TargetMode="External"/><Relationship Id="rId109" Type="http://schemas.openxmlformats.org/officeDocument/2006/relationships/hyperlink" Target="http://www.ethnologue.com/show_family.asp?subid=387-16" TargetMode="External"/><Relationship Id="rId34" Type="http://schemas.openxmlformats.org/officeDocument/2006/relationships/hyperlink" Target="http://www.ethnologue.com/show_family.asp?subid=434-16" TargetMode="External"/><Relationship Id="rId50" Type="http://schemas.openxmlformats.org/officeDocument/2006/relationships/hyperlink" Target="http://www.ethnologue.com/show_family.asp?subid=363-16" TargetMode="External"/><Relationship Id="rId55" Type="http://schemas.openxmlformats.org/officeDocument/2006/relationships/hyperlink" Target="http://www.ethnologue.com/show_family.asp?subid=710-16" TargetMode="External"/><Relationship Id="rId76" Type="http://schemas.openxmlformats.org/officeDocument/2006/relationships/hyperlink" Target="http://www.ethnologue.com/show_family.asp?subid=1610-16" TargetMode="External"/><Relationship Id="rId97" Type="http://schemas.openxmlformats.org/officeDocument/2006/relationships/hyperlink" Target="http://www.ethnologue.com/show_family.asp?subid=463-16" TargetMode="External"/><Relationship Id="rId104" Type="http://schemas.openxmlformats.org/officeDocument/2006/relationships/hyperlink" Target="http://www.ethnologue.com/show_family.asp?subid=2319-16" TargetMode="External"/><Relationship Id="rId120" Type="http://schemas.openxmlformats.org/officeDocument/2006/relationships/hyperlink" Target="http://www.ethnologue.com/show_family.asp?subid=92-16" TargetMode="External"/><Relationship Id="rId125" Type="http://schemas.openxmlformats.org/officeDocument/2006/relationships/hyperlink" Target="http://www.ethnologue.com/show_family.asp?subid=2424-16" TargetMode="External"/><Relationship Id="rId7" Type="http://schemas.openxmlformats.org/officeDocument/2006/relationships/hyperlink" Target="http://www.ethnologue.com/show_family.asp?subid=1278-16" TargetMode="External"/><Relationship Id="rId71" Type="http://schemas.openxmlformats.org/officeDocument/2006/relationships/hyperlink" Target="http://www.ethnologue.com/show_family.asp?subid=99-16" TargetMode="External"/><Relationship Id="rId92" Type="http://schemas.openxmlformats.org/officeDocument/2006/relationships/hyperlink" Target="http://www.ethnologue.com/show_family.asp?subid=1600-16" TargetMode="External"/><Relationship Id="rId2" Type="http://schemas.openxmlformats.org/officeDocument/2006/relationships/hyperlink" Target="http://www.ethnologue.com/show_family.asp?subid=52-16" TargetMode="External"/><Relationship Id="rId29" Type="http://schemas.openxmlformats.org/officeDocument/2006/relationships/hyperlink" Target="http://www.ethnologue.com/show_family.asp?subid=2-16" TargetMode="External"/><Relationship Id="rId24" Type="http://schemas.openxmlformats.org/officeDocument/2006/relationships/hyperlink" Target="http://www.ethnologue.com/show_family.asp?subid=2541-16" TargetMode="External"/><Relationship Id="rId40" Type="http://schemas.openxmlformats.org/officeDocument/2006/relationships/hyperlink" Target="http://www.ethnologue.com/show_family.asp?subid=98-16" TargetMode="External"/><Relationship Id="rId45" Type="http://schemas.openxmlformats.org/officeDocument/2006/relationships/hyperlink" Target="http://www.ethnologue.com/show_family.asp?subid=1638-16" TargetMode="External"/><Relationship Id="rId66" Type="http://schemas.openxmlformats.org/officeDocument/2006/relationships/hyperlink" Target="http://www.ethnologue.com/show_family.asp?subid=1549-16" TargetMode="External"/><Relationship Id="rId87" Type="http://schemas.openxmlformats.org/officeDocument/2006/relationships/hyperlink" Target="http://www.ethnologue.com/show_family.asp?subid=1368-16" TargetMode="External"/><Relationship Id="rId110" Type="http://schemas.openxmlformats.org/officeDocument/2006/relationships/hyperlink" Target="http://www.ethnologue.com/show_family.asp?subid=2714-16" TargetMode="External"/><Relationship Id="rId115" Type="http://schemas.openxmlformats.org/officeDocument/2006/relationships/hyperlink" Target="http://www.ethnologue.com/show_family.asp?subid=97-16" TargetMode="External"/><Relationship Id="rId61" Type="http://schemas.openxmlformats.org/officeDocument/2006/relationships/hyperlink" Target="http://www.ethnologue.com/show_family.asp?subid=2356-16" TargetMode="External"/><Relationship Id="rId82" Type="http://schemas.openxmlformats.org/officeDocument/2006/relationships/hyperlink" Target="http://www.ethnologue.com/show_family.asp?subid=1594-1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nacloweb.org/resources/problems/2012/N2012-DS.pdf" TargetMode="External"/><Relationship Id="rId2" Type="http://schemas.openxmlformats.org/officeDocument/2006/relationships/hyperlink" Target="http://nacloweb.org/resources/problems/2012/N2012-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tenberg.org/files/16328/16328-h/16328-h.htm" TargetMode="External"/><Relationship Id="rId2" Type="http://schemas.openxmlformats.org/officeDocument/2006/relationships/hyperlink" Target="http://www8.georgetown.edu/departments/medieval/labyrinth/library/oe/texts/a4.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File:Beowulf.firstpage.jpeg" TargetMode="External"/><Relationship Id="rId4" Type="http://schemas.openxmlformats.org/officeDocument/2006/relationships/hyperlink" Target="http://www.nvcc.edu/home/vpoulakis/Translation/beowulf1.ht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3/N2013-O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3/N2013-OS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als.info/feature/83A#2/18.0/152.9" TargetMode="External"/><Relationship Id="rId2" Type="http://schemas.openxmlformats.org/officeDocument/2006/relationships/hyperlink" Target="http://wals.inf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thnologu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n.com/2012/06/21/tech/web/google-fights-save-language-mashable/index.html" TargetMode="External"/><Relationship Id="rId5" Type="http://schemas.openxmlformats.org/officeDocument/2006/relationships/hyperlink" Target="http://www.endangeredlanguages.com/" TargetMode="External"/><Relationship Id="rId4" Type="http://schemas.openxmlformats.org/officeDocument/2006/relationships/hyperlink" Target="http://www.zompist.com/numbers.s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upload.wikimedia.org/wikipedia/commons/f/f7/Human_Language_Families_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1" y="1094314"/>
            <a:ext cx="8885984" cy="349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0039" y="4712613"/>
            <a:ext cx="88183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By </a:t>
            </a:r>
            <a:r>
              <a:rPr lang="en-US" sz="1100" dirty="0" err="1"/>
              <a:t>Industrius</a:t>
            </a:r>
            <a:r>
              <a:rPr lang="en-US" sz="1100" dirty="0"/>
              <a:t> at English Wikipedia. Later version(s) were uploaded by </a:t>
            </a:r>
            <a:r>
              <a:rPr lang="en-US" sz="1100" dirty="0" err="1"/>
              <a:t>Mttll</a:t>
            </a:r>
            <a:r>
              <a:rPr lang="en-US" sz="1100" dirty="0"/>
              <a:t> at English Wikipedia. (</a:t>
            </a:r>
            <a:r>
              <a:rPr lang="en-US" sz="1100" dirty="0" err="1"/>
              <a:t>Image:BlankMap-World.png</a:t>
            </a:r>
            <a:r>
              <a:rPr lang="en-US" sz="1100" dirty="0"/>
              <a:t> by </a:t>
            </a:r>
            <a:r>
              <a:rPr lang="en-US" sz="1100" dirty="0" err="1"/>
              <a:t>User:Vardion</a:t>
            </a:r>
            <a:r>
              <a:rPr lang="en-US" sz="1100" dirty="0"/>
              <a:t>) [GFDL (www.gnu.org/copyleft/fdl.html)], via Wikimedia Commons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TextBox 11"/>
          <p:cNvSpPr txBox="1">
            <a:spLocks noChangeArrowheads="1"/>
          </p:cNvSpPr>
          <p:nvPr/>
        </p:nvSpPr>
        <p:spPr bwMode="auto">
          <a:xfrm>
            <a:off x="6453765" y="4663884"/>
            <a:ext cx="23082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Calibri" pitchFamily="34" charset="0"/>
              </a:rPr>
              <a:t>Ethnologue</a:t>
            </a:r>
            <a:r>
              <a:rPr lang="en-US" altLang="en-US" sz="1400" dirty="0">
                <a:latin typeface="Calibri" pitchFamily="34" charset="0"/>
              </a:rPr>
              <a:t> (7358 </a:t>
            </a:r>
            <a:r>
              <a:rPr lang="en-US" altLang="en-US" sz="1400" dirty="0" smtClean="0">
                <a:latin typeface="Calibri" pitchFamily="34" charset="0"/>
              </a:rPr>
              <a:t>languages)</a:t>
            </a:r>
            <a:endParaRPr lang="en-US" altLang="en-US" sz="14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6654" y="1440083"/>
            <a:ext cx="8841930" cy="3277820"/>
            <a:chOff x="206654" y="1440083"/>
            <a:chExt cx="8841930" cy="3277820"/>
          </a:xfrm>
        </p:grpSpPr>
        <p:sp>
          <p:nvSpPr>
            <p:cNvPr id="73730" name="Rectangle 8"/>
            <p:cNvSpPr>
              <a:spLocks noChangeArrowheads="1"/>
            </p:cNvSpPr>
            <p:nvPr/>
          </p:nvSpPr>
          <p:spPr bwMode="auto">
            <a:xfrm>
              <a:off x="206654" y="1440083"/>
              <a:ext cx="1505102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>
                  <a:latin typeface="Calibri" pitchFamily="34" charset="0"/>
                  <a:hlinkClick r:id="rId2"/>
                </a:rPr>
                <a:t>Afro-Asiatic</a:t>
              </a:r>
              <a:r>
                <a:rPr lang="en-US" altLang="en-US" sz="900" dirty="0">
                  <a:latin typeface="Calibri" pitchFamily="34" charset="0"/>
                </a:rPr>
                <a:t> (374)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"/>
                </a:rPr>
                <a:t>Alacalufan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"/>
                </a:rPr>
                <a:t>Algic</a:t>
              </a:r>
              <a:r>
                <a:rPr lang="en-US" altLang="en-US" sz="900" dirty="0">
                  <a:latin typeface="Calibri" pitchFamily="34" charset="0"/>
                </a:rPr>
                <a:t> (44)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"/>
                </a:rPr>
                <a:t>Altaic</a:t>
              </a:r>
              <a:r>
                <a:rPr lang="en-US" altLang="en-US" sz="900" dirty="0">
                  <a:latin typeface="Calibri" pitchFamily="34" charset="0"/>
                </a:rPr>
                <a:t> (66)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"/>
                </a:rPr>
                <a:t>Amto-Musan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"/>
                </a:rPr>
                <a:t>Andamanese</a:t>
              </a:r>
              <a:r>
                <a:rPr lang="en-US" altLang="en-US" sz="900" dirty="0">
                  <a:latin typeface="Calibri" pitchFamily="34" charset="0"/>
                </a:rPr>
                <a:t> (13)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"/>
                </a:rPr>
                <a:t>Arafundi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"/>
                </a:rPr>
                <a:t>Arai-</a:t>
              </a:r>
              <a:r>
                <a:rPr lang="en-US" altLang="en-US" sz="900" dirty="0" err="1">
                  <a:latin typeface="Calibri" pitchFamily="34" charset="0"/>
                  <a:hlinkClick r:id="rId9"/>
                </a:rPr>
                <a:t>Kwomtari</a:t>
              </a:r>
              <a:r>
                <a:rPr lang="en-US" altLang="en-US" sz="900" dirty="0">
                  <a:latin typeface="Calibri" pitchFamily="34" charset="0"/>
                </a:rPr>
                <a:t> (10)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"/>
                </a:rPr>
                <a:t>Arauan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"/>
                </a:rPr>
                <a:t>Araucanian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"/>
                </a:rPr>
                <a:t>Arawakan</a:t>
              </a:r>
              <a:r>
                <a:rPr lang="en-US" altLang="en-US" sz="900" dirty="0">
                  <a:latin typeface="Calibri" pitchFamily="34" charset="0"/>
                </a:rPr>
                <a:t> (59)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3"/>
                </a:rPr>
                <a:t>Arutani-Sape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4"/>
                </a:rPr>
                <a:t>Australian</a:t>
              </a:r>
              <a:r>
                <a:rPr lang="en-US" altLang="en-US" sz="900" dirty="0">
                  <a:latin typeface="Calibri" pitchFamily="34" charset="0"/>
                </a:rPr>
                <a:t> (264)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5"/>
                </a:rPr>
                <a:t>Austro-Asiatic</a:t>
              </a:r>
              <a:r>
                <a:rPr lang="en-US" altLang="en-US" sz="900" dirty="0">
                  <a:latin typeface="Calibri" pitchFamily="34" charset="0"/>
                </a:rPr>
                <a:t> (169)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6"/>
                </a:rPr>
                <a:t>Austronesian</a:t>
              </a:r>
              <a:r>
                <a:rPr lang="en-US" altLang="en-US" sz="900" b="1" dirty="0">
                  <a:latin typeface="Calibri" pitchFamily="34" charset="0"/>
                </a:rPr>
                <a:t> (1257)</a:t>
              </a:r>
              <a:r>
                <a:rPr lang="en-US" altLang="en-US" sz="900" dirty="0">
                  <a:latin typeface="Calibri" pitchFamily="34" charset="0"/>
                </a:rPr>
                <a:t/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7"/>
                </a:rPr>
                <a:t>Aymaran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8"/>
                </a:rPr>
                <a:t>Barbacoan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9"/>
                </a:rPr>
                <a:t>Basque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0"/>
                </a:rPr>
                <a:t>Bayono-Awbono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1"/>
                </a:rPr>
                <a:t>Border</a:t>
              </a:r>
              <a:r>
                <a:rPr lang="en-US" altLang="en-US" sz="900" dirty="0">
                  <a:latin typeface="Calibri" pitchFamily="34" charset="0"/>
                </a:rPr>
                <a:t> (15)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2"/>
                </a:rPr>
                <a:t>Caddoan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3"/>
                </a:rPr>
                <a:t>Cahuapanan</a:t>
              </a:r>
              <a:r>
                <a:rPr lang="en-US" altLang="en-US" sz="900" dirty="0">
                  <a:latin typeface="Calibri" pitchFamily="34" charset="0"/>
                </a:rPr>
                <a:t> (2</a:t>
              </a:r>
              <a:r>
                <a:rPr lang="en-US" altLang="en-US" sz="900" dirty="0" smtClean="0">
                  <a:latin typeface="Calibri" pitchFamily="34" charset="0"/>
                </a:rPr>
                <a:t>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3731" name="Rectangle 9"/>
            <p:cNvSpPr>
              <a:spLocks noChangeArrowheads="1"/>
            </p:cNvSpPr>
            <p:nvPr/>
          </p:nvSpPr>
          <p:spPr bwMode="auto">
            <a:xfrm>
              <a:off x="3432048" y="1440083"/>
              <a:ext cx="1395984" cy="3277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 smtClean="0">
                  <a:latin typeface="Calibri" pitchFamily="34" charset="0"/>
                  <a:hlinkClick r:id="rId24"/>
                </a:rPr>
                <a:t>Harakmbet</a:t>
              </a:r>
              <a:r>
                <a:rPr lang="en-US" altLang="en-US" sz="900" dirty="0" smtClean="0">
                  <a:latin typeface="Calibri" pitchFamily="34" charset="0"/>
                </a:rPr>
                <a:t> </a:t>
              </a:r>
              <a:r>
                <a:rPr lang="en-US" altLang="en-US" sz="900" dirty="0">
                  <a:latin typeface="Calibri" pitchFamily="34" charset="0"/>
                </a:rPr>
                <a:t>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5"/>
                </a:rPr>
                <a:t>Hibito-Cholon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6"/>
                </a:rPr>
                <a:t>Hmong-Mien</a:t>
              </a:r>
              <a:r>
                <a:rPr lang="en-US" altLang="en-US" sz="900" dirty="0">
                  <a:latin typeface="Calibri" pitchFamily="34" charset="0"/>
                </a:rPr>
                <a:t> (38)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7"/>
                </a:rPr>
                <a:t>Hokan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28"/>
                </a:rPr>
                <a:t>Huavean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29"/>
                </a:rPr>
                <a:t>Indo-European</a:t>
              </a:r>
              <a:r>
                <a:rPr lang="en-US" altLang="en-US" sz="900" dirty="0">
                  <a:latin typeface="Calibri" pitchFamily="34" charset="0"/>
                </a:rPr>
                <a:t> (439)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0"/>
                </a:rPr>
                <a:t>Iroquoian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1"/>
                </a:rPr>
                <a:t>Japonic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2"/>
                </a:rPr>
                <a:t>Jivaroan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3"/>
                </a:rPr>
                <a:t>Kartvelian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4"/>
                </a:rPr>
                <a:t>Katukinan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5"/>
                </a:rPr>
                <a:t>Kaure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6"/>
                </a:rPr>
                <a:t>Keres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37"/>
                </a:rPr>
                <a:t>Khoisan</a:t>
              </a:r>
              <a:r>
                <a:rPr lang="en-US" altLang="en-US" sz="900" dirty="0">
                  <a:latin typeface="Calibri" pitchFamily="34" charset="0"/>
                </a:rPr>
                <a:t> (27)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8"/>
                </a:rPr>
                <a:t>Kiowa Tanoan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39"/>
                </a:rPr>
                <a:t>Lakes Plain</a:t>
              </a:r>
              <a:r>
                <a:rPr lang="en-US" altLang="en-US" sz="900" dirty="0">
                  <a:latin typeface="Calibri" pitchFamily="34" charset="0"/>
                </a:rPr>
                <a:t> (20)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i="1" dirty="0">
                  <a:latin typeface="Calibri" pitchFamily="34" charset="0"/>
                  <a:hlinkClick r:id="rId40"/>
                </a:rPr>
                <a:t>Language isolate</a:t>
              </a:r>
              <a:r>
                <a:rPr lang="en-US" altLang="en-US" sz="900" b="1" i="1" dirty="0">
                  <a:latin typeface="Calibri" pitchFamily="34" charset="0"/>
                </a:rPr>
                <a:t> (50)</a:t>
              </a:r>
              <a:r>
                <a:rPr lang="en-US" altLang="en-US" sz="900" dirty="0">
                  <a:latin typeface="Calibri" pitchFamily="34" charset="0"/>
                </a:rPr>
                <a:t/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1"/>
                </a:rPr>
                <a:t>Left May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2"/>
                </a:rPr>
                <a:t>Lower Mamberamo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3"/>
                </a:rPr>
                <a:t>Lule-Vilela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44"/>
                </a:rPr>
                <a:t>Macro-Ge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5"/>
                </a:rPr>
                <a:t>Mairasi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3732" name="Rectangle 10"/>
            <p:cNvSpPr>
              <a:spLocks noChangeArrowheads="1"/>
            </p:cNvSpPr>
            <p:nvPr/>
          </p:nvSpPr>
          <p:spPr bwMode="auto">
            <a:xfrm>
              <a:off x="7607896" y="1484585"/>
              <a:ext cx="1440688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smtClean="0">
                  <a:latin typeface="Calibri" pitchFamily="34" charset="0"/>
                  <a:hlinkClick r:id="rId46"/>
                </a:rPr>
                <a:t>Torricelli</a:t>
              </a:r>
              <a:r>
                <a:rPr lang="en-US" altLang="en-US" sz="900" dirty="0" smtClean="0">
                  <a:latin typeface="Calibri" pitchFamily="34" charset="0"/>
                </a:rPr>
                <a:t> </a:t>
              </a:r>
              <a:r>
                <a:rPr lang="en-US" altLang="en-US" sz="900" dirty="0">
                  <a:latin typeface="Calibri" pitchFamily="34" charset="0"/>
                </a:rPr>
                <a:t>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7"/>
                </a:rPr>
                <a:t>Totonacan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48"/>
                </a:rPr>
                <a:t>Trans-New Guinea</a:t>
              </a:r>
              <a:r>
                <a:rPr lang="en-US" altLang="en-US" sz="900" b="1" dirty="0">
                  <a:latin typeface="Calibri" pitchFamily="34" charset="0"/>
                </a:rPr>
                <a:t> (477)</a:t>
              </a:r>
              <a:r>
                <a:rPr lang="en-US" altLang="en-US" sz="900" dirty="0">
                  <a:latin typeface="Calibri" pitchFamily="34" charset="0"/>
                </a:rPr>
                <a:t/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49"/>
                </a:rPr>
                <a:t>Tucanoan</a:t>
              </a:r>
              <a:r>
                <a:rPr lang="en-US" altLang="en-US" sz="900" dirty="0">
                  <a:latin typeface="Calibri" pitchFamily="34" charset="0"/>
                </a:rPr>
                <a:t> (25)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0"/>
                </a:rPr>
                <a:t>Tupi</a:t>
              </a:r>
              <a:r>
                <a:rPr lang="en-US" altLang="en-US" sz="900" dirty="0">
                  <a:latin typeface="Calibri" pitchFamily="34" charset="0"/>
                </a:rPr>
                <a:t> (76)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1"/>
                </a:rPr>
                <a:t>Unclassified</a:t>
              </a:r>
              <a:r>
                <a:rPr lang="en-US" altLang="en-US" sz="900" dirty="0">
                  <a:latin typeface="Calibri" pitchFamily="34" charset="0"/>
                </a:rPr>
                <a:t> (73)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2"/>
                </a:rPr>
                <a:t>Uralic</a:t>
              </a:r>
              <a:r>
                <a:rPr lang="en-US" altLang="en-US" sz="900" dirty="0">
                  <a:latin typeface="Calibri" pitchFamily="34" charset="0"/>
                </a:rPr>
                <a:t> (37)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3"/>
                </a:rPr>
                <a:t>Uru-Chipaya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4"/>
                </a:rPr>
                <a:t>Uto-Aztecan</a:t>
              </a:r>
              <a:r>
                <a:rPr lang="en-US" altLang="en-US" sz="900" dirty="0">
                  <a:latin typeface="Calibri" pitchFamily="34" charset="0"/>
                </a:rPr>
                <a:t> (61)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5"/>
                </a:rPr>
                <a:t>Wakashan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56"/>
                </a:rPr>
                <a:t>West Papuan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7"/>
                </a:rPr>
                <a:t>Witotoan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8"/>
                </a:rPr>
                <a:t>Yanomam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59"/>
                </a:rPr>
                <a:t>Yele</a:t>
              </a:r>
              <a:r>
                <a:rPr lang="en-US" altLang="en-US" sz="900" dirty="0">
                  <a:latin typeface="Calibri" pitchFamily="34" charset="0"/>
                  <a:hlinkClick r:id="rId59"/>
                </a:rPr>
                <a:t>-West New Britain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0"/>
                </a:rPr>
                <a:t>Yeniseian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1"/>
                </a:rPr>
                <a:t>Yuat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2"/>
                </a:rPr>
                <a:t>Yukaghir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3"/>
                </a:rPr>
                <a:t>Yuki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4"/>
                </a:rPr>
                <a:t>Zamucoan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5"/>
                </a:rPr>
                <a:t>Zaparoan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6213389" y="1449040"/>
              <a:ext cx="1499376" cy="313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>
                  <a:latin typeface="Calibri" pitchFamily="34" charset="0"/>
                  <a:hlinkClick r:id="rId66"/>
                </a:rPr>
                <a:t>Pauwasi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7"/>
                </a:rPr>
                <a:t>Peba-Yaguan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68"/>
                </a:rPr>
                <a:t>Penutian</a:t>
              </a:r>
              <a:r>
                <a:rPr lang="en-US" altLang="en-US" sz="900" dirty="0">
                  <a:latin typeface="Calibri" pitchFamily="34" charset="0"/>
                </a:rPr>
                <a:t> (33)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69"/>
                </a:rPr>
                <a:t>Piawi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0"/>
                </a:rPr>
                <a:t>Pidgin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1"/>
                </a:rPr>
                <a:t>Quechuan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2"/>
                </a:rPr>
                <a:t>Ramu</a:t>
              </a:r>
              <a:r>
                <a:rPr lang="en-US" altLang="en-US" sz="900" dirty="0">
                  <a:latin typeface="Calibri" pitchFamily="34" charset="0"/>
                  <a:hlinkClick r:id="rId72"/>
                </a:rPr>
                <a:t>-Lower Sepik</a:t>
              </a:r>
              <a:r>
                <a:rPr lang="en-US" altLang="en-US" sz="900" dirty="0">
                  <a:latin typeface="Calibri" pitchFamily="34" charset="0"/>
                </a:rPr>
                <a:t> (32)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3"/>
                </a:rPr>
                <a:t>Salishan</a:t>
              </a:r>
              <a:r>
                <a:rPr lang="en-US" altLang="en-US" sz="900" dirty="0">
                  <a:latin typeface="Calibri" pitchFamily="34" charset="0"/>
                </a:rPr>
                <a:t> (26)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4"/>
                </a:rPr>
                <a:t>Salivan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5"/>
                </a:rPr>
                <a:t>Senagi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6"/>
                </a:rPr>
                <a:t>Sepik</a:t>
              </a:r>
              <a:r>
                <a:rPr lang="en-US" altLang="en-US" sz="900" dirty="0">
                  <a:latin typeface="Calibri" pitchFamily="34" charset="0"/>
                </a:rPr>
                <a:t> (56)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77"/>
                </a:rPr>
                <a:t>Sino-Tibetan</a:t>
              </a:r>
              <a:r>
                <a:rPr lang="en-US" altLang="en-US" sz="900" b="1" dirty="0">
                  <a:latin typeface="Calibri" pitchFamily="34" charset="0"/>
                </a:rPr>
                <a:t> (449)</a:t>
              </a:r>
              <a:r>
                <a:rPr lang="en-US" altLang="en-US" sz="900" dirty="0">
                  <a:latin typeface="Calibri" pitchFamily="34" charset="0"/>
                </a:rPr>
                <a:t/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78"/>
                </a:rPr>
                <a:t>Siouan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79"/>
                </a:rPr>
                <a:t>Sko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0"/>
                </a:rPr>
                <a:t>Somahai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1"/>
                </a:rPr>
                <a:t>South Bougainville</a:t>
              </a:r>
              <a:r>
                <a:rPr lang="en-US" altLang="en-US" sz="900" dirty="0">
                  <a:latin typeface="Calibri" pitchFamily="34" charset="0"/>
                </a:rPr>
                <a:t> (9)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2"/>
                </a:rPr>
                <a:t>South-Central Papuan</a:t>
              </a:r>
              <a:r>
                <a:rPr lang="en-US" altLang="en-US" sz="900" dirty="0">
                  <a:latin typeface="Calibri" pitchFamily="34" charset="0"/>
                </a:rPr>
                <a:t> (22)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3"/>
                </a:rPr>
                <a:t>Tacanan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4"/>
                </a:rPr>
                <a:t>Tai-Kadai</a:t>
              </a:r>
              <a:r>
                <a:rPr lang="en-US" altLang="en-US" sz="900" dirty="0">
                  <a:latin typeface="Calibri" pitchFamily="34" charset="0"/>
                </a:rPr>
                <a:t> (92)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5"/>
                </a:rPr>
                <a:t>Tarascan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6"/>
                </a:rPr>
                <a:t>Tequistlatecan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87"/>
                </a:rPr>
                <a:t>Tor-</a:t>
              </a:r>
              <a:r>
                <a:rPr lang="en-US" altLang="en-US" sz="900" dirty="0" err="1">
                  <a:latin typeface="Calibri" pitchFamily="34" charset="0"/>
                  <a:hlinkClick r:id="rId87"/>
                </a:rPr>
                <a:t>Kwerba</a:t>
              </a:r>
              <a:r>
                <a:rPr lang="en-US" altLang="en-US" sz="900" dirty="0">
                  <a:latin typeface="Calibri" pitchFamily="34" charset="0"/>
                </a:rPr>
                <a:t> (24</a:t>
              </a:r>
              <a:r>
                <a:rPr lang="en-US" altLang="en-US" sz="900" dirty="0" smtClean="0">
                  <a:latin typeface="Calibri" pitchFamily="34" charset="0"/>
                </a:rPr>
                <a:t>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828032" y="1440083"/>
              <a:ext cx="1249680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en-US" sz="900" dirty="0" err="1">
                  <a:latin typeface="Calibri" pitchFamily="34" charset="0"/>
                  <a:hlinkClick r:id="rId88"/>
                </a:rPr>
                <a:t>Maku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89"/>
                </a:rPr>
                <a:t>Mascoian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 smtClean="0">
                  <a:latin typeface="Calibri" pitchFamily="34" charset="0"/>
                  <a:hlinkClick r:id="rId90"/>
                </a:rPr>
                <a:t>Mataco-Guaicuru</a:t>
              </a:r>
              <a:r>
                <a:rPr lang="en-US" altLang="en-US" sz="900" dirty="0" smtClean="0">
                  <a:latin typeface="Calibri" pitchFamily="34" charset="0"/>
                </a:rPr>
                <a:t> </a:t>
              </a:r>
              <a:r>
                <a:rPr lang="en-US" altLang="en-US" sz="900" dirty="0">
                  <a:latin typeface="Calibri" pitchFamily="34" charset="0"/>
                </a:rPr>
                <a:t>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1"/>
                </a:rPr>
                <a:t>Mayan</a:t>
              </a:r>
              <a:r>
                <a:rPr lang="en-US" altLang="en-US" sz="900" dirty="0">
                  <a:latin typeface="Calibri" pitchFamily="34" charset="0"/>
                </a:rPr>
                <a:t> (69)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2"/>
                </a:rPr>
                <a:t>Maybrat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3"/>
                </a:rPr>
                <a:t>Misumalpan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4"/>
                </a:rPr>
                <a:t>Mixed language</a:t>
              </a:r>
              <a:r>
                <a:rPr lang="en-US" altLang="en-US" sz="900" dirty="0">
                  <a:latin typeface="Calibri" pitchFamily="34" charset="0"/>
                </a:rPr>
                <a:t> (23)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95"/>
                </a:rPr>
                <a:t>Mixe-Zoque</a:t>
              </a:r>
              <a:r>
                <a:rPr lang="en-US" altLang="en-US" sz="900" dirty="0">
                  <a:latin typeface="Calibri" pitchFamily="34" charset="0"/>
                </a:rPr>
                <a:t> (17)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6"/>
                </a:rPr>
                <a:t>Mongol-</a:t>
              </a:r>
              <a:r>
                <a:rPr lang="en-US" altLang="en-US" sz="900" dirty="0" err="1">
                  <a:latin typeface="Calibri" pitchFamily="34" charset="0"/>
                  <a:hlinkClick r:id="rId96"/>
                </a:rPr>
                <a:t>Langam</a:t>
              </a:r>
              <a:r>
                <a:rPr lang="en-US" altLang="en-US" sz="900" dirty="0">
                  <a:latin typeface="Calibri" pitchFamily="34" charset="0"/>
                </a:rPr>
                <a:t> (3)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7"/>
                </a:rPr>
                <a:t>Mura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8"/>
                </a:rPr>
                <a:t>Muskogean</a:t>
              </a:r>
              <a:r>
                <a:rPr lang="en-US" altLang="en-US" sz="900" dirty="0">
                  <a:latin typeface="Calibri" pitchFamily="34" charset="0"/>
                </a:rPr>
                <a:t> (6)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99"/>
                </a:rPr>
                <a:t>Na-Dene</a:t>
              </a:r>
              <a:r>
                <a:rPr lang="en-US" altLang="en-US" sz="900" dirty="0">
                  <a:latin typeface="Calibri" pitchFamily="34" charset="0"/>
                </a:rPr>
                <a:t> (46)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0"/>
                </a:rPr>
                <a:t>Nambiquaran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b="1" dirty="0">
                  <a:latin typeface="Calibri" pitchFamily="34" charset="0"/>
                  <a:hlinkClick r:id="rId101"/>
                </a:rPr>
                <a:t>Niger-Congo</a:t>
              </a:r>
              <a:r>
                <a:rPr lang="en-US" altLang="en-US" sz="900" b="1" dirty="0">
                  <a:latin typeface="Calibri" pitchFamily="34" charset="0"/>
                </a:rPr>
                <a:t> (1532)</a:t>
              </a:r>
              <a:r>
                <a:rPr lang="en-US" altLang="en-US" sz="900" dirty="0">
                  <a:latin typeface="Calibri" pitchFamily="34" charset="0"/>
                </a:rPr>
                <a:t/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2"/>
                </a:rPr>
                <a:t>Nilo-Saharan</a:t>
              </a:r>
              <a:r>
                <a:rPr lang="en-US" altLang="en-US" sz="900" dirty="0">
                  <a:latin typeface="Calibri" pitchFamily="34" charset="0"/>
                </a:rPr>
                <a:t> (205)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3"/>
                </a:rPr>
                <a:t>Nimboran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4"/>
                </a:rPr>
                <a:t>North Bougainville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5"/>
                </a:rPr>
                <a:t>North Brazil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06"/>
                </a:rPr>
                <a:t>North Caucasian</a:t>
              </a:r>
              <a:r>
                <a:rPr lang="en-US" altLang="en-US" sz="900" dirty="0">
                  <a:latin typeface="Calibri" pitchFamily="34" charset="0"/>
                </a:rPr>
                <a:t> (34)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7"/>
                </a:rPr>
                <a:t>Oto-Manguean</a:t>
              </a:r>
              <a:r>
                <a:rPr lang="en-US" altLang="en-US" sz="900" dirty="0">
                  <a:latin typeface="Calibri" pitchFamily="34" charset="0"/>
                </a:rPr>
                <a:t> (177)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08"/>
                </a:rPr>
                <a:t>Panoan</a:t>
              </a:r>
              <a:r>
                <a:rPr lang="en-US" altLang="en-US" sz="900" dirty="0">
                  <a:latin typeface="Calibri" pitchFamily="34" charset="0"/>
                </a:rPr>
                <a:t> (28</a:t>
              </a:r>
              <a:r>
                <a:rPr lang="en-US" altLang="en-US" sz="900" dirty="0" smtClean="0">
                  <a:latin typeface="Calibri" pitchFamily="34" charset="0"/>
                </a:rPr>
                <a:t>)</a:t>
              </a:r>
              <a:endParaRPr lang="en-US" altLang="en-US" sz="900" dirty="0">
                <a:latin typeface="Calibri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711756" y="1493943"/>
              <a:ext cx="1505102" cy="300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dirty="0" err="1" smtClean="0">
                  <a:latin typeface="Calibri" pitchFamily="34" charset="0"/>
                  <a:hlinkClick r:id="rId109"/>
                </a:rPr>
                <a:t>Carib</a:t>
              </a:r>
              <a:r>
                <a:rPr lang="en-US" altLang="en-US" sz="900" dirty="0" smtClean="0">
                  <a:latin typeface="Calibri" pitchFamily="34" charset="0"/>
                </a:rPr>
                <a:t> </a:t>
              </a:r>
              <a:r>
                <a:rPr lang="en-US" altLang="en-US" sz="900" dirty="0">
                  <a:latin typeface="Calibri" pitchFamily="34" charset="0"/>
                </a:rPr>
                <a:t>(31)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0"/>
                </a:rPr>
                <a:t>Central </a:t>
              </a:r>
              <a:r>
                <a:rPr lang="en-US" altLang="en-US" sz="900" dirty="0" err="1">
                  <a:latin typeface="Calibri" pitchFamily="34" charset="0"/>
                  <a:hlinkClick r:id="rId110"/>
                </a:rPr>
                <a:t>Solomons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1"/>
                </a:rPr>
                <a:t>Chapacura-Wanham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2"/>
                </a:rPr>
                <a:t>Chibchan</a:t>
              </a:r>
              <a:r>
                <a:rPr lang="en-US" altLang="en-US" sz="900" dirty="0">
                  <a:latin typeface="Calibri" pitchFamily="34" charset="0"/>
                </a:rPr>
                <a:t> (21)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3"/>
                </a:rPr>
                <a:t>Chimakuan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4"/>
                </a:rPr>
                <a:t>Choco</a:t>
              </a:r>
              <a:r>
                <a:rPr lang="en-US" altLang="en-US" sz="900" dirty="0">
                  <a:latin typeface="Calibri" pitchFamily="34" charset="0"/>
                </a:rPr>
                <a:t> (12)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5"/>
                </a:rPr>
                <a:t>Chon</a:t>
              </a:r>
              <a:r>
                <a:rPr lang="en-US" altLang="en-US" sz="900" dirty="0">
                  <a:latin typeface="Calibri" pitchFamily="34" charset="0"/>
                </a:rPr>
                <a:t> (2)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6"/>
                </a:rPr>
                <a:t>Chukotko-Kamchatkan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7"/>
                </a:rPr>
                <a:t>Chumash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18"/>
                </a:rPr>
                <a:t>Coahuiltecan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19"/>
                </a:rPr>
                <a:t>Constructed language</a:t>
              </a:r>
              <a:r>
                <a:rPr lang="en-US" altLang="en-US" sz="900" dirty="0">
                  <a:latin typeface="Calibri" pitchFamily="34" charset="0"/>
                </a:rPr>
                <a:t> (1)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0"/>
                </a:rPr>
                <a:t>Creole</a:t>
              </a:r>
              <a:r>
                <a:rPr lang="en-US" altLang="en-US" sz="900" dirty="0">
                  <a:latin typeface="Calibri" pitchFamily="34" charset="0"/>
                </a:rPr>
                <a:t> (82)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1"/>
                </a:rPr>
                <a:t>Deaf sign language</a:t>
              </a:r>
              <a:r>
                <a:rPr lang="en-US" altLang="en-US" sz="900" dirty="0">
                  <a:latin typeface="Calibri" pitchFamily="34" charset="0"/>
                </a:rPr>
                <a:t> (130)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2"/>
                </a:rPr>
                <a:t>Dravidian</a:t>
              </a:r>
              <a:r>
                <a:rPr lang="en-US" altLang="en-US" sz="900" dirty="0">
                  <a:latin typeface="Calibri" pitchFamily="34" charset="0"/>
                </a:rPr>
                <a:t> (85)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3"/>
                </a:rPr>
                <a:t>East Bird’s Head-</a:t>
              </a:r>
              <a:r>
                <a:rPr lang="en-US" altLang="en-US" sz="900" dirty="0" err="1">
                  <a:latin typeface="Calibri" pitchFamily="34" charset="0"/>
                  <a:hlinkClick r:id="rId123"/>
                </a:rPr>
                <a:t>Sentani</a:t>
              </a:r>
              <a:r>
                <a:rPr lang="en-US" altLang="en-US" sz="900" dirty="0">
                  <a:latin typeface="Calibri" pitchFamily="34" charset="0"/>
                </a:rPr>
                <a:t> (8)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4"/>
                </a:rPr>
                <a:t>East </a:t>
              </a:r>
              <a:r>
                <a:rPr lang="en-US" altLang="en-US" sz="900" dirty="0" err="1">
                  <a:latin typeface="Calibri" pitchFamily="34" charset="0"/>
                  <a:hlinkClick r:id="rId124"/>
                </a:rPr>
                <a:t>Geelvink</a:t>
              </a:r>
              <a:r>
                <a:rPr lang="en-US" altLang="en-US" sz="900" dirty="0">
                  <a:latin typeface="Calibri" pitchFamily="34" charset="0"/>
                  <a:hlinkClick r:id="rId124"/>
                </a:rPr>
                <a:t> Bay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5"/>
                </a:rPr>
                <a:t>East New Britain</a:t>
              </a:r>
              <a:r>
                <a:rPr lang="en-US" altLang="en-US" sz="900" dirty="0">
                  <a:latin typeface="Calibri" pitchFamily="34" charset="0"/>
                </a:rPr>
                <a:t> (7)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6"/>
                </a:rPr>
                <a:t>Eastern Trans-Fly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7"/>
                </a:rPr>
                <a:t>Eskimo-Aleut</a:t>
              </a:r>
              <a:r>
                <a:rPr lang="en-US" altLang="en-US" sz="900" dirty="0">
                  <a:latin typeface="Calibri" pitchFamily="34" charset="0"/>
                </a:rPr>
                <a:t> (11)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 err="1">
                  <a:latin typeface="Calibri" pitchFamily="34" charset="0"/>
                  <a:hlinkClick r:id="rId128"/>
                </a:rPr>
                <a:t>Guahiban</a:t>
              </a:r>
              <a:r>
                <a:rPr lang="en-US" altLang="en-US" sz="900" dirty="0">
                  <a:latin typeface="Calibri" pitchFamily="34" charset="0"/>
                </a:rPr>
                <a:t> (5)</a:t>
              </a:r>
              <a:br>
                <a:rPr lang="en-US" altLang="en-US" sz="900" dirty="0">
                  <a:latin typeface="Calibri" pitchFamily="34" charset="0"/>
                </a:rPr>
              </a:br>
              <a:r>
                <a:rPr lang="en-US" altLang="en-US" sz="900" dirty="0">
                  <a:latin typeface="Calibri" pitchFamily="34" charset="0"/>
                  <a:hlinkClick r:id="rId129"/>
                </a:rPr>
                <a:t>Gulf</a:t>
              </a:r>
              <a:r>
                <a:rPr lang="en-US" altLang="en-US" sz="900" dirty="0">
                  <a:latin typeface="Calibri" pitchFamily="34" charset="0"/>
                </a:rPr>
                <a:t> (4)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98"/>
            <a:ext cx="8229600" cy="346576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Grimm’s Law</a:t>
            </a:r>
          </a:p>
          <a:p>
            <a:pPr lvl="1"/>
            <a:r>
              <a:rPr lang="en-US" dirty="0" smtClean="0"/>
              <a:t>Voiceless </a:t>
            </a:r>
            <a:r>
              <a:rPr lang="en-US" dirty="0"/>
              <a:t>stops </a:t>
            </a:r>
            <a:r>
              <a:rPr lang="en-US" dirty="0" smtClean="0"/>
              <a:t>turn </a:t>
            </a:r>
            <a:r>
              <a:rPr lang="en-US" dirty="0"/>
              <a:t>into voiceless </a:t>
            </a:r>
            <a:r>
              <a:rPr lang="en-US" dirty="0" smtClean="0"/>
              <a:t>fricatives</a:t>
            </a:r>
            <a:endParaRPr lang="en-US" dirty="0"/>
          </a:p>
          <a:p>
            <a:pPr lvl="1"/>
            <a:r>
              <a:rPr lang="en-US" dirty="0" smtClean="0"/>
              <a:t>Voiced </a:t>
            </a:r>
            <a:r>
              <a:rPr lang="en-US" dirty="0"/>
              <a:t>stops become voiceless </a:t>
            </a:r>
            <a:r>
              <a:rPr lang="en-US" dirty="0" smtClean="0"/>
              <a:t>stops</a:t>
            </a:r>
            <a:endParaRPr lang="en-US" dirty="0"/>
          </a:p>
          <a:p>
            <a:pPr lvl="1"/>
            <a:r>
              <a:rPr lang="en-US" dirty="0" smtClean="0"/>
              <a:t>Voiced </a:t>
            </a:r>
            <a:r>
              <a:rPr lang="en-US" dirty="0"/>
              <a:t>aspirated stops </a:t>
            </a:r>
            <a:r>
              <a:rPr lang="en-US" dirty="0" smtClean="0"/>
              <a:t>change to </a:t>
            </a:r>
            <a:r>
              <a:rPr lang="en-US" dirty="0"/>
              <a:t>voiced stops or </a:t>
            </a:r>
            <a:r>
              <a:rPr lang="en-US" dirty="0" smtClean="0"/>
              <a:t>fricatives</a:t>
            </a:r>
          </a:p>
          <a:p>
            <a:pPr>
              <a:defRPr/>
            </a:pPr>
            <a:r>
              <a:rPr lang="en-US" dirty="0" smtClean="0"/>
              <a:t>Example 1</a:t>
            </a:r>
          </a:p>
          <a:p>
            <a:pPr lvl="1">
              <a:defRPr/>
            </a:pPr>
            <a:r>
              <a:rPr lang="en-US" dirty="0" smtClean="0"/>
              <a:t>Ancient Greek: </a:t>
            </a:r>
            <a:r>
              <a:rPr lang="el-GR" dirty="0" smtClean="0"/>
              <a:t>πούς</a:t>
            </a:r>
            <a:r>
              <a:rPr lang="en-US" dirty="0" smtClean="0"/>
              <a:t>, Latin: </a:t>
            </a:r>
            <a:r>
              <a:rPr lang="en-US" i="1" dirty="0" err="1" smtClean="0"/>
              <a:t>pēs</a:t>
            </a:r>
            <a:r>
              <a:rPr lang="en-US" i="1" dirty="0" smtClean="0"/>
              <a:t>,</a:t>
            </a:r>
            <a:r>
              <a:rPr lang="en-US" dirty="0" smtClean="0"/>
              <a:t> Sanskrit: </a:t>
            </a:r>
            <a:r>
              <a:rPr lang="en-US" i="1" dirty="0" err="1" smtClean="0"/>
              <a:t>pāda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English: </a:t>
            </a:r>
            <a:r>
              <a:rPr lang="en-US" i="1" dirty="0" smtClean="0"/>
              <a:t>foot</a:t>
            </a:r>
            <a:r>
              <a:rPr lang="en-US" dirty="0" smtClean="0"/>
              <a:t>, German: </a:t>
            </a:r>
            <a:r>
              <a:rPr lang="en-US" i="1" dirty="0" err="1" smtClean="0"/>
              <a:t>Fuß</a:t>
            </a:r>
            <a:r>
              <a:rPr lang="en-US" dirty="0" smtClean="0"/>
              <a:t>, Swedish: </a:t>
            </a:r>
            <a:r>
              <a:rPr lang="en-US" i="1" dirty="0" err="1" smtClean="0"/>
              <a:t>fot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Example 2</a:t>
            </a:r>
          </a:p>
          <a:p>
            <a:pPr lvl="1">
              <a:defRPr/>
            </a:pPr>
            <a:r>
              <a:rPr lang="en-US" dirty="0" smtClean="0"/>
              <a:t>Ancient Greek: </a:t>
            </a:r>
            <a:r>
              <a:rPr lang="el-GR" dirty="0" smtClean="0"/>
              <a:t>κύων</a:t>
            </a:r>
            <a:r>
              <a:rPr lang="en-US" dirty="0" smtClean="0"/>
              <a:t>, Latin: </a:t>
            </a:r>
            <a:r>
              <a:rPr lang="en-US" i="1" dirty="0" err="1" smtClean="0"/>
              <a:t>canis</a:t>
            </a:r>
            <a:r>
              <a:rPr lang="en-US" dirty="0" smtClean="0"/>
              <a:t>, Welsh: </a:t>
            </a:r>
            <a:r>
              <a:rPr lang="en-US" i="1" dirty="0" smtClean="0"/>
              <a:t>ci</a:t>
            </a:r>
          </a:p>
          <a:p>
            <a:pPr lvl="1">
              <a:defRPr/>
            </a:pPr>
            <a:r>
              <a:rPr lang="en-US" dirty="0" smtClean="0"/>
              <a:t>English: </a:t>
            </a:r>
            <a:r>
              <a:rPr lang="en-US" i="1" dirty="0" smtClean="0"/>
              <a:t>hound</a:t>
            </a:r>
            <a:r>
              <a:rPr lang="en-US" dirty="0" smtClean="0"/>
              <a:t>, Dutch: </a:t>
            </a:r>
            <a:r>
              <a:rPr lang="en-US" i="1" dirty="0" err="1" smtClean="0"/>
              <a:t>hond</a:t>
            </a:r>
            <a:r>
              <a:rPr lang="en-US" dirty="0" smtClean="0"/>
              <a:t>, German: </a:t>
            </a:r>
            <a:r>
              <a:rPr lang="en-US" i="1" dirty="0" err="1" smtClean="0"/>
              <a:t>Hund</a:t>
            </a:r>
            <a:endParaRPr lang="en-US" i="1" dirty="0" smtClean="0"/>
          </a:p>
          <a:p>
            <a:pPr lvl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8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NACLO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nacloweb.org/resources/problems/2012/N2012-D.pdf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nacloweb.org/resources/problems/2012/N2012-DS.pdf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Problem </a:t>
            </a:r>
            <a:r>
              <a:rPr lang="en-US" sz="2000" dirty="0"/>
              <a:t>by </a:t>
            </a:r>
            <a:r>
              <a:rPr lang="en-US" sz="2000" dirty="0" smtClean="0"/>
              <a:t>Dragomir Radev</a:t>
            </a:r>
            <a:endParaRPr lang="en-US" sz="20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2822114"/>
            <a:ext cx="8718758" cy="99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1" y="3812603"/>
            <a:ext cx="88900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0258" y="4552894"/>
            <a:ext cx="56477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http://unicode.org/udhr/assemblies/first_article_all.html</a:t>
            </a:r>
          </a:p>
        </p:txBody>
      </p:sp>
    </p:spTree>
    <p:extLst>
      <p:ext uri="{BB962C8B-B14F-4D97-AF65-F5344CB8AC3E}">
        <p14:creationId xmlns:p14="http://schemas.microsoft.com/office/powerpoint/2010/main" val="28411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13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91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02" y="99011"/>
            <a:ext cx="6327902" cy="498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62" y="415496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453" y="459930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Karelian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2251" y="377053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Sardinian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862" y="333891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Lithuanian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654" y="2887707"/>
            <a:ext cx="75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8510" y="250973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Romanian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67" y="202908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Romansch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5654" y="1659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Breton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806" y="1217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Slovenian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9375" y="7461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9807" y="37682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173" y="1426712"/>
            <a:ext cx="6039848" cy="280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346" y="14218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Slovak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8346" y="186052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Corsican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346" y="23707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Irish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8346" y="282572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Latvian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8346" y="3263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Finnish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8345" y="374233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 Families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11" y="1781735"/>
            <a:ext cx="3263377" cy="195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2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722" y="1535148"/>
            <a:ext cx="2971277" cy="353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>
            <a:normAutofit/>
          </a:bodyPr>
          <a:lstStyle/>
          <a:p>
            <a:r>
              <a:rPr lang="en-US" sz="2000" dirty="0"/>
              <a:t>Can you guess the source, language, and period of this text?</a:t>
            </a:r>
          </a:p>
        </p:txBody>
      </p:sp>
    </p:spTree>
    <p:extLst>
      <p:ext uri="{BB962C8B-B14F-4D97-AF65-F5344CB8AC3E}">
        <p14:creationId xmlns:p14="http://schemas.microsoft.com/office/powerpoint/2010/main" val="28707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Linguistics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File:Beowulf.first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7" y="1139075"/>
            <a:ext cx="3187717" cy="379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648" y="1891631"/>
            <a:ext cx="3942151" cy="2702991"/>
          </a:xfrm>
        </p:spPr>
        <p:txBody>
          <a:bodyPr/>
          <a:lstStyle/>
          <a:p>
            <a:r>
              <a:rPr lang="en-US" dirty="0" smtClean="0"/>
              <a:t>Beowulf</a:t>
            </a:r>
          </a:p>
          <a:p>
            <a:r>
              <a:rPr lang="en-US" dirty="0" smtClean="0"/>
              <a:t>Epic poem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-11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</a:p>
          <a:p>
            <a:r>
              <a:rPr lang="en-US" dirty="0" smtClean="0"/>
              <a:t>Old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3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Beowulf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57201" y="1252192"/>
            <a:ext cx="3603248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Hwæt</a:t>
            </a:r>
            <a:r>
              <a:rPr lang="en-US" altLang="en-US" sz="1400" dirty="0" smtClean="0">
                <a:solidFill>
                  <a:schemeClr val="tx1"/>
                </a:solidFill>
              </a:rPr>
              <a:t>! We Gardena in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geardagum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þeodcyninga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þrym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gefrunon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hu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ða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æþelingas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ellen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fremedon</a:t>
            </a:r>
            <a:r>
              <a:rPr lang="en-US" altLang="en-US" sz="1400" dirty="0" smtClean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en-US" sz="1400" dirty="0" smtClean="0">
                <a:solidFill>
                  <a:schemeClr val="tx1"/>
                </a:solidFill>
              </a:rPr>
              <a:t>Oft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Scyld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Scefing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sceaþena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þreatum</a:t>
            </a:r>
            <a:r>
              <a:rPr lang="en-US" altLang="en-US" sz="1400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monegum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mægþum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meodosetla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ofteah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egsode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eorlas</a:t>
            </a:r>
            <a:r>
              <a:rPr lang="en-US" altLang="en-US" sz="1400" dirty="0" smtClean="0">
                <a:solidFill>
                  <a:schemeClr val="tx1"/>
                </a:solidFill>
              </a:rPr>
              <a:t>.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Syððan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b="1" dirty="0" err="1" smtClean="0">
                <a:solidFill>
                  <a:schemeClr val="tx1"/>
                </a:solidFill>
              </a:rPr>
              <a:t>ærest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wearð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feasceaft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funden</a:t>
            </a:r>
            <a:r>
              <a:rPr lang="en-US" altLang="en-US" sz="1400" dirty="0" smtClean="0">
                <a:solidFill>
                  <a:schemeClr val="tx1"/>
                </a:solidFill>
              </a:rPr>
              <a:t>, he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þæs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frofre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gebad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weox</a:t>
            </a:r>
            <a:r>
              <a:rPr lang="en-US" altLang="en-US" sz="1400" dirty="0" smtClean="0">
                <a:solidFill>
                  <a:schemeClr val="tx1"/>
                </a:solidFill>
              </a:rPr>
              <a:t> under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wolcnum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weorðmyndum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þah</a:t>
            </a:r>
            <a:r>
              <a:rPr lang="en-US" altLang="en-US" sz="1400" dirty="0" smtClean="0">
                <a:solidFill>
                  <a:schemeClr val="tx1"/>
                </a:solidFill>
              </a:rPr>
              <a:t>, </a:t>
            </a: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oðþæt</a:t>
            </a:r>
            <a:r>
              <a:rPr lang="en-US" altLang="en-US" sz="1400" dirty="0" smtClean="0">
                <a:solidFill>
                  <a:schemeClr val="tx1"/>
                </a:solidFill>
              </a:rPr>
              <a:t> him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æghwylc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þara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en-US" sz="1400" dirty="0" err="1" smtClean="0">
                <a:solidFill>
                  <a:schemeClr val="tx1"/>
                </a:solidFill>
              </a:rPr>
              <a:t>ymbsittendra</a:t>
            </a:r>
            <a:r>
              <a:rPr lang="en-US" altLang="en-US" sz="1400" dirty="0" smtClean="0">
                <a:solidFill>
                  <a:schemeClr val="tx1"/>
                </a:solidFill>
              </a:rPr>
              <a:t> </a:t>
            </a:r>
            <a:br>
              <a:rPr lang="en-US" altLang="en-US" sz="1400" dirty="0" smtClean="0">
                <a:solidFill>
                  <a:schemeClr val="tx1"/>
                </a:solidFill>
              </a:rPr>
            </a:br>
            <a:endParaRPr lang="en-US" altLang="en-US" sz="1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400" dirty="0" err="1" smtClean="0">
                <a:solidFill>
                  <a:schemeClr val="tx1"/>
                </a:solidFill>
              </a:rPr>
              <a:t>erst</a:t>
            </a:r>
            <a:r>
              <a:rPr lang="en-US" altLang="en-US" sz="1400" dirty="0" smtClean="0">
                <a:solidFill>
                  <a:schemeClr val="tx1"/>
                </a:solidFill>
              </a:rPr>
              <a:t> (as in </a:t>
            </a:r>
            <a:r>
              <a:rPr lang="en-US" altLang="en-US" sz="1400" i="1" dirty="0" smtClean="0">
                <a:solidFill>
                  <a:schemeClr val="tx1"/>
                </a:solidFill>
              </a:rPr>
              <a:t>erstwhile</a:t>
            </a:r>
            <a:r>
              <a:rPr lang="en-US" altLang="en-US" sz="1400" dirty="0" smtClean="0">
                <a:solidFill>
                  <a:schemeClr val="tx1"/>
                </a:solidFill>
              </a:rPr>
              <a:t>) = first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1419" y="1252191"/>
            <a:ext cx="4891087" cy="24336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Lo! the Spear-Danes’ glory through splendid achievements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folk-kings’ former fame we have heard of,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How princes displayed then their prowess-in-battle.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Oft </a:t>
            </a:r>
            <a:r>
              <a:rPr lang="en-US" altLang="en-US" sz="1400" dirty="0" err="1">
                <a:solidFill>
                  <a:schemeClr val="tx1"/>
                </a:solidFill>
              </a:rPr>
              <a:t>Scyld</a:t>
            </a:r>
            <a:r>
              <a:rPr lang="en-US" altLang="en-US" sz="1400" dirty="0">
                <a:solidFill>
                  <a:schemeClr val="tx1"/>
                </a:solidFill>
              </a:rPr>
              <a:t> the </a:t>
            </a:r>
            <a:r>
              <a:rPr lang="en-US" altLang="en-US" sz="1400" dirty="0" err="1">
                <a:solidFill>
                  <a:schemeClr val="tx1"/>
                </a:solidFill>
              </a:rPr>
              <a:t>Scefing</a:t>
            </a:r>
            <a:r>
              <a:rPr lang="en-US" altLang="en-US" sz="1400" dirty="0">
                <a:solidFill>
                  <a:schemeClr val="tx1"/>
                </a:solidFill>
              </a:rPr>
              <a:t> from </a:t>
            </a:r>
            <a:r>
              <a:rPr lang="en-US" altLang="en-US" sz="1400" dirty="0" err="1">
                <a:solidFill>
                  <a:schemeClr val="tx1"/>
                </a:solidFill>
              </a:rPr>
              <a:t>scathers</a:t>
            </a:r>
            <a:r>
              <a:rPr lang="en-US" altLang="en-US" sz="1400" dirty="0">
                <a:solidFill>
                  <a:schemeClr val="tx1"/>
                </a:solidFill>
              </a:rPr>
              <a:t> in numbers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From many a people their mead-benches tore.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Since </a:t>
            </a:r>
            <a:r>
              <a:rPr lang="en-US" altLang="en-US" sz="1400" b="1" dirty="0">
                <a:solidFill>
                  <a:schemeClr val="tx1"/>
                </a:solidFill>
              </a:rPr>
              <a:t>first</a:t>
            </a:r>
            <a:r>
              <a:rPr lang="en-US" altLang="en-US" sz="1400" dirty="0">
                <a:solidFill>
                  <a:schemeClr val="tx1"/>
                </a:solidFill>
              </a:rPr>
              <a:t> he found him friendless and wretched,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The earl had had terror: comfort he got for it,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Waxed ’</a:t>
            </a:r>
            <a:r>
              <a:rPr lang="en-US" altLang="en-US" sz="1400" dirty="0" err="1">
                <a:solidFill>
                  <a:schemeClr val="tx1"/>
                </a:solidFill>
              </a:rPr>
              <a:t>neath</a:t>
            </a:r>
            <a:r>
              <a:rPr lang="en-US" altLang="en-US" sz="1400" dirty="0">
                <a:solidFill>
                  <a:schemeClr val="tx1"/>
                </a:solidFill>
              </a:rPr>
              <a:t> the welkin, world-honor gained,</a:t>
            </a:r>
          </a:p>
          <a:p>
            <a:pPr marL="0" indent="0">
              <a:buNone/>
            </a:pPr>
            <a:r>
              <a:rPr lang="en-US" altLang="en-US" sz="1400" dirty="0">
                <a:solidFill>
                  <a:schemeClr val="tx1"/>
                </a:solidFill>
              </a:rPr>
              <a:t>Till all his neighbors o’er sea were compelled </a:t>
            </a:r>
            <a:r>
              <a:rPr lang="en-US" altLang="en-US" sz="1400" dirty="0" smtClean="0">
                <a:solidFill>
                  <a:schemeClr val="tx1"/>
                </a:solidFill>
              </a:rPr>
              <a:t>to …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3614" y="4040399"/>
            <a:ext cx="57735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hlinkClick r:id="rId2"/>
              </a:rPr>
              <a:t>http://lit.genius.com/ </a:t>
            </a:r>
            <a:r>
              <a:rPr lang="en-US" altLang="en-US" sz="1200" dirty="0">
                <a:hlinkClick r:id="rId2"/>
              </a:rPr>
              <a:t>http://www8.georgetown.edu/departments/medieval/labyrinth/library/oe/texts/a4.1.html</a:t>
            </a:r>
            <a:endParaRPr lang="en-US" altLang="en-US" sz="1200" dirty="0"/>
          </a:p>
          <a:p>
            <a:r>
              <a:rPr lang="en-US" altLang="en-US" sz="1200" dirty="0">
                <a:hlinkClick r:id="rId3"/>
              </a:rPr>
              <a:t>http://www.gutenberg.org/files/16328/16328-h/16328-h.htm</a:t>
            </a:r>
            <a:r>
              <a:rPr lang="en-US" altLang="en-US" sz="1200" dirty="0"/>
              <a:t> </a:t>
            </a:r>
          </a:p>
          <a:p>
            <a:r>
              <a:rPr lang="en-US" altLang="en-US" sz="1200" dirty="0">
                <a:hlinkClick r:id="rId4"/>
              </a:rPr>
              <a:t>http://www.nvcc.edu/home/vpoulakis/Translation/beowulf1.htm</a:t>
            </a:r>
            <a:endParaRPr lang="en-US" altLang="en-US" sz="1200" dirty="0"/>
          </a:p>
          <a:p>
            <a:r>
              <a:rPr lang="en-US" altLang="en-US" sz="1200" dirty="0">
                <a:hlinkClick r:id="rId5"/>
              </a:rPr>
              <a:t>http://en.wikipedia.org/wiki/File:Beowulf.firstpage.jpeg</a:t>
            </a:r>
            <a:r>
              <a:rPr lang="en-US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95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ChangeArrowheads="1"/>
          </p:cNvSpPr>
          <p:nvPr/>
        </p:nvSpPr>
        <p:spPr bwMode="auto">
          <a:xfrm>
            <a:off x="4488464" y="115100"/>
            <a:ext cx="3869024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LIEF.—Dear, valued.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MERE.—Sea; in compounds, ‘mere-ways,’ ‘mere-currents,’ etc.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MICKLE.—Much.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NATHLESS.—Nevertheless.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NAZE.—Edge (nose).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NESS.—Edge.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NICKER.—Sea-beast.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QUIT, QUITE.—Requite.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RATHE.—Quickly.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REAVE.—Bereave, deprive.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SAIL-ROAD.—Sea.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SETTLE.—Seat, bench.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SKINKER.—One who pours.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SOOTHLY.—Truly.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SWINGE.—Stroke, blow.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TARGE, TARGET.—Shield.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THROUGHLY.—Thoroughly.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TOLD.—Counted.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UNCANNY.—Ill-featured, grizzly.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UNNETHE.—Difficult.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WAR-SPEED.—Success in war.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WEB.—Tapestry (that which is ‘woven’).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WEEDED.—Clad (cf. widow’s weeds).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WEEN.—Suppose, imagine.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WEIRD.—Fate, Providence.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WHILOM.—At times, formerly, often.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WIELDER.—Ruler. Often used of God;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WIGHT.—Creature.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WOLD.—Plane, extended surface.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WOT.—Knows.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YOUNKER.—Youth. 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56313" y="115100"/>
            <a:ext cx="3571097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ATHELING.—Prince, nobleman.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BAIRN.—Son, child.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BARROW.—Mound, rounded hill, funeral-mound.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BATTLE-SARK.—Armor.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BEAKER.—Cup, drinking-vessel.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BEGEAR.—Prepare.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BIGHT.—Bay, 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BILL.—Sword.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BOSS.—Ornamental projection.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BRACTEATE.—A round ornament on a necklace.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BRAND.—Sword.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BURN.—Stream.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BURNIE.—Armor.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CARLE.—Man, hero.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EARL.—Nobleman, any brave man.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EKE.—Also.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EMPRISE.—Enterprise, undertaking.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ERST.—Formerly.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ERST-WORTHY.—Worthy for a long time past.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FAIN.—Glad.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FERRY.—Bear, carry.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FEY.—Fated, doomed.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FLOAT.—Vessel, ship.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FOIN.—To lunge (</a:t>
            </a:r>
            <a:r>
              <a:rPr lang="en-US" altLang="en-US" sz="1000" dirty="0" err="1"/>
              <a:t>Shaks</a:t>
            </a:r>
            <a:r>
              <a:rPr lang="en-US" altLang="en-US" sz="1000" dirty="0"/>
              <a:t>.).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GLORY OF KINGS.—God.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GREWSOME.—Cruel, fierce.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HEFT.—Handle, hilt; used by synecdoche for ‘sword.’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HELM.—Helmet, protector.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HENCHMAN.—Retainer, vassal.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HIGHT.—Am (was) named.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HOLM.—Ocean, curved surface of the sea.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/>
              <a:t>HIMSEEMED.—(It) seemed to him. </a:t>
            </a:r>
          </a:p>
        </p:txBody>
      </p:sp>
    </p:spTree>
    <p:extLst>
      <p:ext uri="{BB962C8B-B14F-4D97-AF65-F5344CB8AC3E}">
        <p14:creationId xmlns:p14="http://schemas.microsoft.com/office/powerpoint/2010/main" val="152393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Diversity of languages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163783"/>
            <a:ext cx="8229600" cy="377514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Articles</a:t>
            </a:r>
          </a:p>
          <a:p>
            <a:r>
              <a:rPr lang="en-US" altLang="en-US" dirty="0"/>
              <a:t>Cases (e.g., in Latin)</a:t>
            </a:r>
          </a:p>
          <a:p>
            <a:pPr lvl="1"/>
            <a:r>
              <a:rPr lang="en-US" altLang="en-US" u="sng" dirty="0" err="1"/>
              <a:t>Puer</a:t>
            </a:r>
            <a:r>
              <a:rPr lang="en-US" altLang="en-US" dirty="0"/>
              <a:t> </a:t>
            </a:r>
            <a:r>
              <a:rPr lang="en-US" altLang="en-US" u="sng" dirty="0" err="1"/>
              <a:t>puellam</a:t>
            </a:r>
            <a:r>
              <a:rPr lang="en-US" altLang="en-US" dirty="0"/>
              <a:t> </a:t>
            </a:r>
            <a:r>
              <a:rPr lang="en-US" altLang="en-US" u="sng" dirty="0" err="1"/>
              <a:t>vexat</a:t>
            </a:r>
            <a:endParaRPr lang="en-US" altLang="en-US" dirty="0"/>
          </a:p>
          <a:p>
            <a:r>
              <a:rPr lang="en-US" altLang="en-US" dirty="0"/>
              <a:t>Sound systems</a:t>
            </a:r>
          </a:p>
          <a:p>
            <a:pPr lvl="1"/>
            <a:r>
              <a:rPr lang="en-US" altLang="en-US" dirty="0"/>
              <a:t>Glottal stop (the middle sound in “uh-oh”) - pro</a:t>
            </a:r>
          </a:p>
          <a:p>
            <a:pPr lvl="1"/>
            <a:r>
              <a:rPr lang="en-US" altLang="en-US" dirty="0"/>
              <a:t>Velar fricatives - </a:t>
            </a:r>
            <a:r>
              <a:rPr lang="en-US" dirty="0"/>
              <a:t>articulated with the back of the tongue at the soft palate</a:t>
            </a:r>
          </a:p>
          <a:p>
            <a:pPr lvl="2"/>
            <a:r>
              <a:rPr lang="en-US" altLang="en-US" dirty="0"/>
              <a:t>Voiceless /x/ - used e.g., in Russian</a:t>
            </a:r>
          </a:p>
          <a:p>
            <a:pPr lvl="2"/>
            <a:r>
              <a:rPr lang="en-US" altLang="en-US" dirty="0" smtClean="0"/>
              <a:t>Voiced </a:t>
            </a:r>
            <a:r>
              <a:rPr lang="en-US" altLang="en-US" dirty="0"/>
              <a:t>/ɣ/ - used e.g., in Modern Greek</a:t>
            </a:r>
          </a:p>
          <a:p>
            <a:r>
              <a:rPr lang="en-US" altLang="en-US" dirty="0" smtClean="0"/>
              <a:t>Social status (e.g., in Japanese)</a:t>
            </a:r>
          </a:p>
          <a:p>
            <a:pPr lvl="1"/>
            <a:r>
              <a:rPr lang="en-US" altLang="en-US" dirty="0" err="1" smtClean="0"/>
              <a:t>otousan</a:t>
            </a:r>
            <a:r>
              <a:rPr lang="en-US" altLang="en-US" dirty="0" smtClean="0"/>
              <a:t>, </a:t>
            </a:r>
            <a:r>
              <a:rPr lang="ja-JP" altLang="en-US" dirty="0" smtClean="0">
                <a:ea typeface="MS PGothic" pitchFamily="34" charset="-128"/>
              </a:rPr>
              <a:t>お父さん </a:t>
            </a:r>
            <a:r>
              <a:rPr lang="en-US" altLang="ja-JP" dirty="0" smtClean="0">
                <a:ea typeface="MS PGothic" pitchFamily="34" charset="-128"/>
              </a:rPr>
              <a:t>= </a:t>
            </a:r>
            <a:r>
              <a:rPr lang="en-US" altLang="en-US" dirty="0" smtClean="0"/>
              <a:t>someone else‘s father</a:t>
            </a:r>
          </a:p>
          <a:p>
            <a:pPr lvl="1"/>
            <a:r>
              <a:rPr lang="en-US" altLang="en-US" dirty="0" smtClean="0"/>
              <a:t>chichi, </a:t>
            </a:r>
            <a:r>
              <a:rPr lang="ja-JP" altLang="en-US" dirty="0" smtClean="0">
                <a:ea typeface="MS PGothic" pitchFamily="34" charset="-128"/>
              </a:rPr>
              <a:t>父 </a:t>
            </a:r>
            <a:r>
              <a:rPr lang="en-US" altLang="ja-JP" dirty="0" smtClean="0">
                <a:ea typeface="MS PGothic" pitchFamily="34" charset="-128"/>
              </a:rPr>
              <a:t>= one’s </a:t>
            </a:r>
            <a:r>
              <a:rPr lang="en-US" altLang="en-US" dirty="0" smtClean="0"/>
              <a:t>own father</a:t>
            </a:r>
          </a:p>
          <a:p>
            <a:r>
              <a:rPr lang="en-US" altLang="en-US" dirty="0" smtClean="0"/>
              <a:t>Kinship systems (e.g., in Warlpiri) – see next slide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1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Problem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199" y="1891631"/>
            <a:ext cx="8515761" cy="3021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Warlpiri Kinship – by Alan Chang</a:t>
            </a:r>
          </a:p>
          <a:p>
            <a:pPr lvl="1"/>
            <a:r>
              <a:rPr lang="en-US" altLang="en-US" dirty="0" smtClean="0">
                <a:hlinkClick r:id="rId2"/>
              </a:rPr>
              <a:t>http</a:t>
            </a:r>
            <a:r>
              <a:rPr lang="en-US" altLang="en-US" dirty="0">
                <a:hlinkClick r:id="rId2"/>
              </a:rPr>
              <a:t>://</a:t>
            </a:r>
            <a:r>
              <a:rPr lang="en-US" altLang="en-US" dirty="0" smtClean="0">
                <a:hlinkClick r:id="rId2"/>
              </a:rPr>
              <a:t>www.nacloweb.org/resources/problems/2013/N2013-O.pdf</a:t>
            </a:r>
            <a:r>
              <a:rPr lang="en-US" altLang="en-US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9444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26" y="126023"/>
            <a:ext cx="8209373" cy="481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4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7" y="207851"/>
            <a:ext cx="8881911" cy="46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NACLO Solution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891631"/>
            <a:ext cx="8496026" cy="302156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Warlpiri Kinship</a:t>
            </a:r>
          </a:p>
          <a:p>
            <a:pPr lvl="1"/>
            <a:r>
              <a:rPr lang="en-US" altLang="en-US" dirty="0">
                <a:hlinkClick r:id="rId2"/>
              </a:rPr>
              <a:t>http://</a:t>
            </a:r>
            <a:r>
              <a:rPr lang="en-US" altLang="en-US" dirty="0" smtClean="0">
                <a:hlinkClick r:id="rId2"/>
              </a:rPr>
              <a:t>www.nacloweb.org/resources/problems/2013/N2013-OS.pdf</a:t>
            </a:r>
            <a:r>
              <a:rPr lang="en-US" alt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146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952500"/>
            <a:ext cx="35242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9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Language Universals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0177"/>
            <a:ext cx="8229600" cy="36064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Two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unconditional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conditional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 languages have </a:t>
            </a:r>
            <a:r>
              <a:rPr lang="en-US" dirty="0" smtClean="0"/>
              <a:t>verbs and nouns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 spoken languages have consonants </a:t>
            </a:r>
            <a:r>
              <a:rPr lang="en-US" dirty="0"/>
              <a:t>and </a:t>
            </a:r>
            <a:r>
              <a:rPr lang="en-US" dirty="0" smtClean="0"/>
              <a:t>vowels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[Greenberg 1] </a:t>
            </a:r>
            <a:r>
              <a:rPr lang="en-US" dirty="0" smtClean="0"/>
              <a:t>“In </a:t>
            </a:r>
            <a:r>
              <a:rPr lang="en-US" dirty="0"/>
              <a:t>declarative sentences with nominal subject and object, the dominant order is almost always one in which the subject precedes the object</a:t>
            </a:r>
            <a:r>
              <a:rPr lang="en-US" dirty="0" smtClean="0"/>
              <a:t>.“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[Greenberg 29] </a:t>
            </a:r>
            <a:r>
              <a:rPr lang="en-US" dirty="0" smtClean="0"/>
              <a:t>“If </a:t>
            </a:r>
            <a:r>
              <a:rPr lang="en-US" dirty="0"/>
              <a:t>a language has inflection, it always has derivation</a:t>
            </a:r>
            <a:r>
              <a:rPr lang="en-US" dirty="0" smtClean="0"/>
              <a:t>.“</a:t>
            </a:r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37338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6" y="571500"/>
            <a:ext cx="21304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418" y="932259"/>
            <a:ext cx="2781300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osetta Ston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08" y="272004"/>
            <a:ext cx="1982853" cy="23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64603" y="2639030"/>
            <a:ext cx="4664597" cy="2204433"/>
            <a:chOff x="364603" y="2639030"/>
            <a:chExt cx="4664597" cy="2204433"/>
          </a:xfrm>
        </p:grpSpPr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43200"/>
              <a:ext cx="4524375" cy="21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64603" y="2639030"/>
              <a:ext cx="4664597" cy="26043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289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WALS: the World Atlas of Language Structures</a:t>
            </a:r>
          </a:p>
        </p:txBody>
      </p:sp>
      <p:sp>
        <p:nvSpPr>
          <p:cNvPr id="75779" name="Content Placeholder 4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7334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hlinkClick r:id="rId2"/>
              </a:rPr>
              <a:t>http://wals.info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Feature 83A: Order of Object and Verb 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by Matthew S. Dryer</a:t>
            </a:r>
            <a:endParaRPr lang="en-US" altLang="en-US" dirty="0"/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OV (713 languages), VO (705), no dominant order (101)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hlinkClick r:id="rId3"/>
              </a:rPr>
              <a:t>http://</a:t>
            </a:r>
            <a:r>
              <a:rPr lang="en-US" altLang="en-US" dirty="0" smtClean="0">
                <a:hlinkClick r:id="rId3"/>
              </a:rPr>
              <a:t>wals.info/feature/83A#2/18.0/152.9</a:t>
            </a:r>
            <a:r>
              <a:rPr lang="en-US" altLang="en-US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Other features: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18A Absence of common consonants (by Ian </a:t>
            </a:r>
            <a:r>
              <a:rPr lang="en-US" altLang="en-US" dirty="0" err="1" smtClean="0"/>
              <a:t>Maddieson</a:t>
            </a:r>
            <a:r>
              <a:rPr lang="en-US" altLang="en-US" dirty="0" smtClean="0"/>
              <a:t>): </a:t>
            </a:r>
            <a:br>
              <a:rPr lang="en-US" altLang="en-US" dirty="0" smtClean="0"/>
            </a:br>
            <a:r>
              <a:rPr lang="en-US" altLang="en-US" dirty="0" smtClean="0"/>
              <a:t>no bilabials (5 languages), no fricatives (49), no nasals (12)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67A Inflectional future tense (by </a:t>
            </a:r>
            <a:r>
              <a:rPr lang="en-US" dirty="0" err="1"/>
              <a:t>Östen</a:t>
            </a:r>
            <a:r>
              <a:rPr lang="en-US" dirty="0"/>
              <a:t> Dahl, </a:t>
            </a:r>
            <a:r>
              <a:rPr lang="en-US" dirty="0" err="1"/>
              <a:t>Viveka</a:t>
            </a:r>
            <a:r>
              <a:rPr lang="en-US" dirty="0"/>
              <a:t> </a:t>
            </a:r>
            <a:r>
              <a:rPr lang="en-US" dirty="0" err="1" smtClean="0"/>
              <a:t>Velupillai</a:t>
            </a:r>
            <a:r>
              <a:rPr lang="en-US" dirty="0" smtClean="0"/>
              <a:t>): </a:t>
            </a:r>
            <a:br>
              <a:rPr lang="en-US" dirty="0" smtClean="0"/>
            </a:br>
            <a:r>
              <a:rPr lang="en-US" dirty="0" smtClean="0"/>
              <a:t>yes (110), no (112)</a:t>
            </a:r>
          </a:p>
        </p:txBody>
      </p:sp>
    </p:spTree>
    <p:extLst>
      <p:ext uri="{BB962C8B-B14F-4D97-AF65-F5344CB8AC3E}">
        <p14:creationId xmlns:p14="http://schemas.microsoft.com/office/powerpoint/2010/main" val="17490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Links about World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924"/>
            <a:ext cx="8229600" cy="374007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4000" dirty="0" err="1" smtClean="0"/>
              <a:t>Ethnologue</a:t>
            </a:r>
            <a:endParaRPr lang="en-US" sz="4000" dirty="0" smtClean="0"/>
          </a:p>
          <a:p>
            <a:pPr lvl="1">
              <a:lnSpc>
                <a:spcPct val="120000"/>
              </a:lnSpc>
              <a:defRPr/>
            </a:pPr>
            <a:r>
              <a:rPr lang="en-US" sz="3500" dirty="0" smtClean="0">
                <a:hlinkClick r:id="rId3"/>
              </a:rPr>
              <a:t>http</a:t>
            </a:r>
            <a:r>
              <a:rPr lang="en-US" sz="3500" dirty="0">
                <a:hlinkClick r:id="rId3"/>
              </a:rPr>
              <a:t>://www.ethnologue.com</a:t>
            </a:r>
            <a:r>
              <a:rPr lang="en-US" sz="3500" dirty="0" smtClean="0">
                <a:hlinkClick r:id="rId3"/>
              </a:rPr>
              <a:t>/</a:t>
            </a:r>
            <a:r>
              <a:rPr lang="en-US" sz="3500" dirty="0" smtClean="0"/>
              <a:t>   </a:t>
            </a:r>
          </a:p>
          <a:p>
            <a:pPr>
              <a:lnSpc>
                <a:spcPct val="120000"/>
              </a:lnSpc>
              <a:defRPr/>
            </a:pPr>
            <a:r>
              <a:rPr lang="en-US" sz="4000" dirty="0" smtClean="0"/>
              <a:t>Number words in many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 smtClean="0">
                <a:hlinkClick r:id="rId4"/>
              </a:rPr>
              <a:t>http</a:t>
            </a:r>
            <a:r>
              <a:rPr lang="en-US" sz="3500" dirty="0">
                <a:hlinkClick r:id="rId4"/>
              </a:rPr>
              <a:t>://</a:t>
            </a:r>
            <a:r>
              <a:rPr lang="en-US" sz="3500" dirty="0" smtClean="0">
                <a:hlinkClick r:id="rId4"/>
              </a:rPr>
              <a:t>www.zompist.com/numbers.shtml</a:t>
            </a:r>
            <a:r>
              <a:rPr lang="en-US" sz="3500" dirty="0" smtClean="0"/>
              <a:t>   </a:t>
            </a:r>
            <a:endParaRPr lang="en-US" sz="3500" dirty="0"/>
          </a:p>
          <a:p>
            <a:pPr>
              <a:lnSpc>
                <a:spcPct val="120000"/>
              </a:lnSpc>
              <a:defRPr/>
            </a:pPr>
            <a:r>
              <a:rPr lang="en-US" sz="4000" dirty="0" smtClean="0"/>
              <a:t>Endangered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 smtClean="0">
                <a:hlinkClick r:id="rId5"/>
              </a:rPr>
              <a:t>http://www.endangeredlanguages.com/</a:t>
            </a:r>
            <a:r>
              <a:rPr lang="en-US" sz="3500" dirty="0" smtClean="0"/>
              <a:t> </a:t>
            </a:r>
          </a:p>
          <a:p>
            <a:pPr marL="342900" lvl="1" indent="-342900">
              <a:lnSpc>
                <a:spcPct val="120000"/>
              </a:lnSpc>
              <a:buFont typeface="Arial"/>
              <a:buChar char="•"/>
              <a:defRPr/>
            </a:pPr>
            <a:r>
              <a:rPr lang="en-US" sz="4000" dirty="0">
                <a:solidFill>
                  <a:schemeClr val="tx1"/>
                </a:solidFill>
              </a:rPr>
              <a:t>Google fights to save 3,054 dying languages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500" dirty="0">
                <a:hlinkClick r:id="rId6"/>
              </a:rPr>
              <a:t>http://www.cnn.com/2012/06/21/tech/web/google-fights-save-language-mashable/index.html</a:t>
            </a:r>
            <a:r>
              <a:rPr lang="en-US" sz="3500" dirty="0"/>
              <a:t> 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6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44142"/>
            <a:ext cx="8432800" cy="701843"/>
          </a:xfrm>
        </p:spPr>
        <p:txBody>
          <a:bodyPr/>
          <a:lstStyle/>
          <a:p>
            <a:r>
              <a:rPr lang="en-US" dirty="0" smtClean="0"/>
              <a:t>Consonants in English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528" y="836972"/>
            <a:ext cx="3355503" cy="430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2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IPA Chart (consonants)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3" y="1243584"/>
            <a:ext cx="8854914" cy="344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68897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IPA Chart (vowels)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76" y="984738"/>
            <a:ext cx="4722980" cy="368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9271" y="4791456"/>
            <a:ext cx="8661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By IPA (http://www.langsci.ucl.ac.uk/ipa/ipachart.html) [CC-BY-SA-3.0 (http://creativecommons.org/licenses/by-sa/3.0)],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6662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(Many) Languages are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266093"/>
            <a:ext cx="8546123" cy="34146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Cognates</a:t>
            </a:r>
          </a:p>
          <a:p>
            <a:pPr lvl="1">
              <a:defRPr/>
            </a:pPr>
            <a:r>
              <a:rPr lang="en-US" dirty="0" smtClean="0"/>
              <a:t>night (English), </a:t>
            </a:r>
            <a:r>
              <a:rPr lang="en-US" dirty="0" err="1" smtClean="0"/>
              <a:t>nuit</a:t>
            </a:r>
            <a:r>
              <a:rPr lang="en-US" dirty="0" smtClean="0"/>
              <a:t> (French), </a:t>
            </a:r>
            <a:r>
              <a:rPr lang="en-US" dirty="0" err="1" smtClean="0"/>
              <a:t>Nacht</a:t>
            </a:r>
            <a:r>
              <a:rPr lang="en-US" dirty="0" smtClean="0"/>
              <a:t> (German), </a:t>
            </a:r>
            <a:r>
              <a:rPr lang="en-US" dirty="0" err="1" smtClean="0"/>
              <a:t>nacht</a:t>
            </a:r>
            <a:r>
              <a:rPr lang="en-US" dirty="0" smtClean="0"/>
              <a:t> (Dutch), nag (Afrikaans), </a:t>
            </a:r>
            <a:r>
              <a:rPr lang="en-US" dirty="0" err="1" smtClean="0"/>
              <a:t>nicht</a:t>
            </a:r>
            <a:r>
              <a:rPr lang="en-US" dirty="0" smtClean="0"/>
              <a:t> (Scots), </a:t>
            </a:r>
            <a:r>
              <a:rPr lang="en-US" dirty="0" err="1" smtClean="0"/>
              <a:t>natt</a:t>
            </a:r>
            <a:r>
              <a:rPr lang="en-US" dirty="0" smtClean="0"/>
              <a:t> (Swedish, Norwegian), </a:t>
            </a:r>
            <a:r>
              <a:rPr lang="en-US" dirty="0" err="1" smtClean="0"/>
              <a:t>nat</a:t>
            </a:r>
            <a:r>
              <a:rPr lang="en-US" dirty="0" smtClean="0"/>
              <a:t> (Danish), </a:t>
            </a:r>
            <a:r>
              <a:rPr lang="en-US" dirty="0" err="1" smtClean="0"/>
              <a:t>nátt</a:t>
            </a:r>
            <a:r>
              <a:rPr lang="en-US" dirty="0" smtClean="0"/>
              <a:t> (Faroese), </a:t>
            </a:r>
            <a:r>
              <a:rPr lang="en-US" dirty="0" err="1" smtClean="0"/>
              <a:t>nótt</a:t>
            </a:r>
            <a:r>
              <a:rPr lang="en-US" dirty="0" smtClean="0"/>
              <a:t> (Icelandic), </a:t>
            </a:r>
            <a:r>
              <a:rPr lang="en-US" dirty="0" err="1" smtClean="0"/>
              <a:t>noc</a:t>
            </a:r>
            <a:r>
              <a:rPr lang="en-US" dirty="0" smtClean="0"/>
              <a:t> (Czech, Slovak, Polish), </a:t>
            </a:r>
            <a:r>
              <a:rPr lang="az-Cyrl-AZ" dirty="0" smtClean="0"/>
              <a:t>ночь, </a:t>
            </a:r>
            <a:r>
              <a:rPr lang="en-US" dirty="0" err="1" smtClean="0"/>
              <a:t>noch</a:t>
            </a:r>
            <a:r>
              <a:rPr lang="en-US" dirty="0" smtClean="0"/>
              <a:t> (Russian), </a:t>
            </a:r>
            <a:r>
              <a:rPr lang="az-Cyrl-AZ" dirty="0" smtClean="0"/>
              <a:t>ноќ, </a:t>
            </a:r>
            <a:r>
              <a:rPr lang="en-US" dirty="0" err="1" smtClean="0"/>
              <a:t>noć</a:t>
            </a:r>
            <a:r>
              <a:rPr lang="en-US" dirty="0" smtClean="0"/>
              <a:t> (Macedonian), </a:t>
            </a:r>
            <a:r>
              <a:rPr lang="az-Cyrl-AZ" dirty="0" smtClean="0"/>
              <a:t>нощ, </a:t>
            </a:r>
            <a:r>
              <a:rPr lang="en-US" dirty="0" err="1" smtClean="0"/>
              <a:t>nosht</a:t>
            </a:r>
            <a:r>
              <a:rPr lang="en-US" dirty="0" smtClean="0"/>
              <a:t> (Bulgarian), </a:t>
            </a:r>
            <a:r>
              <a:rPr lang="az-Cyrl-AZ" dirty="0" smtClean="0"/>
              <a:t>ніч, </a:t>
            </a:r>
            <a:r>
              <a:rPr lang="en-US" dirty="0" err="1" smtClean="0"/>
              <a:t>nich</a:t>
            </a:r>
            <a:r>
              <a:rPr lang="en-US" dirty="0" smtClean="0"/>
              <a:t> (Ukrainian), </a:t>
            </a:r>
            <a:r>
              <a:rPr lang="az-Cyrl-AZ" dirty="0" smtClean="0"/>
              <a:t>ноч, </a:t>
            </a:r>
            <a:r>
              <a:rPr lang="en-US" dirty="0" err="1" smtClean="0"/>
              <a:t>noch</a:t>
            </a:r>
            <a:r>
              <a:rPr lang="en-US" dirty="0" smtClean="0"/>
              <a:t>/</a:t>
            </a:r>
            <a:r>
              <a:rPr lang="en-US" dirty="0" err="1" smtClean="0"/>
              <a:t>noč</a:t>
            </a:r>
            <a:r>
              <a:rPr lang="en-US" dirty="0" smtClean="0"/>
              <a:t> (Belarusian), </a:t>
            </a:r>
            <a:r>
              <a:rPr lang="en-US" dirty="0" err="1" smtClean="0"/>
              <a:t>noč</a:t>
            </a:r>
            <a:r>
              <a:rPr lang="en-US" dirty="0" smtClean="0"/>
              <a:t> (Slovene), </a:t>
            </a:r>
            <a:r>
              <a:rPr lang="en-US" dirty="0" err="1" smtClean="0"/>
              <a:t>noć</a:t>
            </a:r>
            <a:r>
              <a:rPr lang="en-US" dirty="0" smtClean="0"/>
              <a:t> (Serbo-Croatian), </a:t>
            </a:r>
            <a:r>
              <a:rPr lang="el-GR" dirty="0" smtClean="0"/>
              <a:t>νύξ, </a:t>
            </a:r>
            <a:r>
              <a:rPr lang="en-US" dirty="0" err="1" smtClean="0"/>
              <a:t>nyx</a:t>
            </a:r>
            <a:r>
              <a:rPr lang="en-US" dirty="0" smtClean="0"/>
              <a:t> (Ancient Greek, </a:t>
            </a:r>
            <a:r>
              <a:rPr lang="el-GR" dirty="0" smtClean="0"/>
              <a:t>νύχτα/</a:t>
            </a:r>
            <a:r>
              <a:rPr lang="en-US" dirty="0" err="1" smtClean="0"/>
              <a:t>nychta</a:t>
            </a:r>
            <a:r>
              <a:rPr lang="en-US" dirty="0" smtClean="0"/>
              <a:t> in Modern Greek), </a:t>
            </a:r>
            <a:r>
              <a:rPr lang="en-US" dirty="0" err="1" smtClean="0"/>
              <a:t>nox</a:t>
            </a:r>
            <a:r>
              <a:rPr lang="en-US" dirty="0" smtClean="0"/>
              <a:t>/</a:t>
            </a:r>
            <a:r>
              <a:rPr lang="en-US" dirty="0" err="1" smtClean="0"/>
              <a:t>nocte</a:t>
            </a:r>
            <a:r>
              <a:rPr lang="en-US" dirty="0" smtClean="0"/>
              <a:t> (Latin), </a:t>
            </a:r>
            <a:r>
              <a:rPr lang="en-US" dirty="0" err="1" smtClean="0"/>
              <a:t>nakt</a:t>
            </a:r>
            <a:r>
              <a:rPr lang="en-US" dirty="0" smtClean="0"/>
              <a:t>- (Sanskrit), </a:t>
            </a:r>
            <a:r>
              <a:rPr lang="en-US" dirty="0" err="1" smtClean="0"/>
              <a:t>natë</a:t>
            </a:r>
            <a:r>
              <a:rPr lang="en-US" dirty="0" smtClean="0"/>
              <a:t> (Albanian), </a:t>
            </a:r>
            <a:r>
              <a:rPr lang="en-US" dirty="0" err="1" smtClean="0"/>
              <a:t>noche</a:t>
            </a:r>
            <a:r>
              <a:rPr lang="en-US" dirty="0" smtClean="0"/>
              <a:t> (Spanish), </a:t>
            </a:r>
            <a:r>
              <a:rPr lang="en-US" dirty="0" err="1" smtClean="0"/>
              <a:t>nos</a:t>
            </a:r>
            <a:r>
              <a:rPr lang="en-US" dirty="0" smtClean="0"/>
              <a:t> (Welsh), </a:t>
            </a:r>
            <a:r>
              <a:rPr lang="en-US" dirty="0" err="1" smtClean="0"/>
              <a:t>nueche</a:t>
            </a:r>
            <a:r>
              <a:rPr lang="en-US" dirty="0" smtClean="0"/>
              <a:t> (</a:t>
            </a:r>
            <a:r>
              <a:rPr lang="en-US" dirty="0" err="1" smtClean="0"/>
              <a:t>Asturian</a:t>
            </a:r>
            <a:r>
              <a:rPr lang="en-US" dirty="0" smtClean="0"/>
              <a:t>), </a:t>
            </a:r>
            <a:r>
              <a:rPr lang="en-US" dirty="0" err="1" smtClean="0"/>
              <a:t>noite</a:t>
            </a:r>
            <a:r>
              <a:rPr lang="en-US" dirty="0" smtClean="0"/>
              <a:t> (Portuguese and Galician), </a:t>
            </a:r>
            <a:r>
              <a:rPr lang="en-US" dirty="0" err="1" smtClean="0"/>
              <a:t>notte</a:t>
            </a:r>
            <a:r>
              <a:rPr lang="en-US" dirty="0" smtClean="0"/>
              <a:t> (Italian), nit (Catalan), </a:t>
            </a:r>
            <a:r>
              <a:rPr lang="en-US" dirty="0" err="1" smtClean="0"/>
              <a:t>nuèch</a:t>
            </a:r>
            <a:r>
              <a:rPr lang="en-US" dirty="0" smtClean="0"/>
              <a:t>/</a:t>
            </a:r>
            <a:r>
              <a:rPr lang="en-US" dirty="0" err="1" smtClean="0"/>
              <a:t>nuèit</a:t>
            </a:r>
            <a:r>
              <a:rPr lang="en-US" dirty="0" smtClean="0"/>
              <a:t> (Occitan), </a:t>
            </a:r>
            <a:r>
              <a:rPr lang="en-US" dirty="0" err="1" smtClean="0"/>
              <a:t>noapte</a:t>
            </a:r>
            <a:r>
              <a:rPr lang="en-US" dirty="0" smtClean="0"/>
              <a:t> (Romanian), </a:t>
            </a:r>
            <a:r>
              <a:rPr lang="en-US" dirty="0" err="1" smtClean="0"/>
              <a:t>nakts</a:t>
            </a:r>
            <a:r>
              <a:rPr lang="en-US" dirty="0" smtClean="0"/>
              <a:t> (Latvian) and </a:t>
            </a:r>
            <a:r>
              <a:rPr lang="en-US" dirty="0" err="1" smtClean="0"/>
              <a:t>naktis</a:t>
            </a:r>
            <a:r>
              <a:rPr lang="en-US" dirty="0" smtClean="0"/>
              <a:t> (Lithuanian), all meaning "night" and derived from the Proto-Indo-European (PIE) *</a:t>
            </a:r>
            <a:r>
              <a:rPr lang="en-US" dirty="0" err="1" smtClean="0"/>
              <a:t>nókʷts</a:t>
            </a:r>
            <a:r>
              <a:rPr lang="en-US" dirty="0" smtClean="0"/>
              <a:t>, "night".</a:t>
            </a:r>
            <a:endParaRPr lang="en-US" dirty="0"/>
          </a:p>
        </p:txBody>
      </p:sp>
      <p:sp>
        <p:nvSpPr>
          <p:cNvPr id="80900" name="TextBox 1"/>
          <p:cNvSpPr txBox="1">
            <a:spLocks noChangeArrowheads="1"/>
          </p:cNvSpPr>
          <p:nvPr/>
        </p:nvSpPr>
        <p:spPr bwMode="auto">
          <a:xfrm>
            <a:off x="6172200" y="4578913"/>
            <a:ext cx="214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From </a:t>
            </a:r>
            <a:r>
              <a:rPr lang="en-US" altLang="en-US" sz="2400" dirty="0" err="1"/>
              <a:t>wikipedia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686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9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Some Indo-European languages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148" y="1654294"/>
            <a:ext cx="9091344" cy="3113730"/>
            <a:chOff x="62148" y="1654294"/>
            <a:chExt cx="9091344" cy="3113730"/>
          </a:xfrm>
        </p:grpSpPr>
        <p:sp>
          <p:nvSpPr>
            <p:cNvPr id="2" name="TextBox 1"/>
            <p:cNvSpPr txBox="1"/>
            <p:nvPr/>
          </p:nvSpPr>
          <p:spPr>
            <a:xfrm>
              <a:off x="3343046" y="1654294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Proto-Indo-European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2790" y="25853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Indo-Iranian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599" y="2585303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Hellenic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0984" y="258530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Italic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9788" y="2593751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Balto-Slavic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00248" y="2593751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Germanic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148" y="3472889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Sanskrit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61951" y="3476698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 Persian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1598" y="439537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Bengali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39463" y="439869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Urdu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1068" y="439129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Farsi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65433" y="3487104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Greek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757" y="3492877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Latin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7077" y="4391291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French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32943" y="439129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Catalan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45890" y="438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Romanian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14568" y="349189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Lithuanian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88307" y="347870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Russian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84998" y="349032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Polish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51649" y="3493855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 English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14557" y="4387441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Modern English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73263" y="438311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German</a:t>
              </a:r>
            </a:p>
          </p:txBody>
        </p:sp>
        <p:cxnSp>
          <p:nvCxnSpPr>
            <p:cNvPr id="4" name="Straight Connector 3"/>
            <p:cNvCxnSpPr>
              <a:stCxn id="2" idx="2"/>
              <a:endCxn id="5" idx="0"/>
            </p:cNvCxnSpPr>
            <p:nvPr/>
          </p:nvCxnSpPr>
          <p:spPr>
            <a:xfrm flipH="1">
              <a:off x="1202204" y="2023626"/>
              <a:ext cx="3214213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" idx="2"/>
              <a:endCxn id="6" idx="0"/>
            </p:cNvCxnSpPr>
            <p:nvPr/>
          </p:nvCxnSpPr>
          <p:spPr>
            <a:xfrm flipH="1">
              <a:off x="2617065" y="2023626"/>
              <a:ext cx="1799352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" idx="2"/>
              <a:endCxn id="7" idx="0"/>
            </p:cNvCxnSpPr>
            <p:nvPr/>
          </p:nvCxnSpPr>
          <p:spPr>
            <a:xfrm flipH="1">
              <a:off x="4100562" y="2023626"/>
              <a:ext cx="315855" cy="5616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" idx="2"/>
              <a:endCxn id="8" idx="0"/>
            </p:cNvCxnSpPr>
            <p:nvPr/>
          </p:nvCxnSpPr>
          <p:spPr>
            <a:xfrm>
              <a:off x="4416417" y="2023626"/>
              <a:ext cx="1742785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" idx="2"/>
              <a:endCxn id="9" idx="0"/>
            </p:cNvCxnSpPr>
            <p:nvPr/>
          </p:nvCxnSpPr>
          <p:spPr>
            <a:xfrm>
              <a:off x="4416417" y="2023626"/>
              <a:ext cx="3631417" cy="57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7" name="Straight Connector 71686"/>
            <p:cNvCxnSpPr>
              <a:stCxn id="5" idx="2"/>
              <a:endCxn id="10" idx="0"/>
            </p:cNvCxnSpPr>
            <p:nvPr/>
          </p:nvCxnSpPr>
          <p:spPr>
            <a:xfrm flipH="1">
              <a:off x="532790" y="2954635"/>
              <a:ext cx="669414" cy="518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89" name="Straight Connector 71688"/>
            <p:cNvCxnSpPr>
              <a:stCxn id="5" idx="2"/>
              <a:endCxn id="11" idx="0"/>
            </p:cNvCxnSpPr>
            <p:nvPr/>
          </p:nvCxnSpPr>
          <p:spPr>
            <a:xfrm>
              <a:off x="1202204" y="2954635"/>
              <a:ext cx="393895" cy="522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1" name="Straight Connector 71690"/>
            <p:cNvCxnSpPr>
              <a:stCxn id="10" idx="2"/>
              <a:endCxn id="12" idx="0"/>
            </p:cNvCxnSpPr>
            <p:nvPr/>
          </p:nvCxnSpPr>
          <p:spPr>
            <a:xfrm>
              <a:off x="532790" y="3842221"/>
              <a:ext cx="100214" cy="553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3" name="Straight Connector 71692"/>
            <p:cNvCxnSpPr>
              <a:stCxn id="10" idx="2"/>
              <a:endCxn id="13" idx="0"/>
            </p:cNvCxnSpPr>
            <p:nvPr/>
          </p:nvCxnSpPr>
          <p:spPr>
            <a:xfrm>
              <a:off x="532790" y="3842221"/>
              <a:ext cx="936251" cy="556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5" name="Straight Connector 71694"/>
            <p:cNvCxnSpPr>
              <a:stCxn id="11" idx="2"/>
              <a:endCxn id="15" idx="0"/>
            </p:cNvCxnSpPr>
            <p:nvPr/>
          </p:nvCxnSpPr>
          <p:spPr>
            <a:xfrm>
              <a:off x="1596099" y="3846030"/>
              <a:ext cx="718135" cy="5452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7" name="Straight Connector 71696"/>
            <p:cNvCxnSpPr>
              <a:stCxn id="6" idx="2"/>
              <a:endCxn id="16" idx="0"/>
            </p:cNvCxnSpPr>
            <p:nvPr/>
          </p:nvCxnSpPr>
          <p:spPr>
            <a:xfrm flipH="1">
              <a:off x="2539895" y="2954635"/>
              <a:ext cx="77170" cy="532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9" name="Straight Connector 71698"/>
            <p:cNvCxnSpPr>
              <a:stCxn id="7" idx="2"/>
              <a:endCxn id="17" idx="0"/>
            </p:cNvCxnSpPr>
            <p:nvPr/>
          </p:nvCxnSpPr>
          <p:spPr>
            <a:xfrm flipH="1">
              <a:off x="3231747" y="2954635"/>
              <a:ext cx="868815" cy="538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3" name="Straight Connector 71702"/>
            <p:cNvCxnSpPr>
              <a:stCxn id="8" idx="2"/>
              <a:endCxn id="22" idx="0"/>
            </p:cNvCxnSpPr>
            <p:nvPr/>
          </p:nvCxnSpPr>
          <p:spPr>
            <a:xfrm flipH="1">
              <a:off x="5046125" y="2963083"/>
              <a:ext cx="1113077" cy="515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5" name="Straight Connector 71704"/>
            <p:cNvCxnSpPr>
              <a:stCxn id="8" idx="2"/>
              <a:endCxn id="23" idx="0"/>
            </p:cNvCxnSpPr>
            <p:nvPr/>
          </p:nvCxnSpPr>
          <p:spPr>
            <a:xfrm flipH="1">
              <a:off x="5765872" y="2963083"/>
              <a:ext cx="393330" cy="5272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7" name="Straight Connector 71706"/>
            <p:cNvCxnSpPr>
              <a:stCxn id="9" idx="2"/>
              <a:endCxn id="24" idx="0"/>
            </p:cNvCxnSpPr>
            <p:nvPr/>
          </p:nvCxnSpPr>
          <p:spPr>
            <a:xfrm flipH="1">
              <a:off x="6698621" y="2963083"/>
              <a:ext cx="1349213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09" name="Straight Connector 71708"/>
            <p:cNvCxnSpPr>
              <a:stCxn id="17" idx="2"/>
              <a:endCxn id="20" idx="0"/>
            </p:cNvCxnSpPr>
            <p:nvPr/>
          </p:nvCxnSpPr>
          <p:spPr>
            <a:xfrm>
              <a:off x="3231747" y="3862209"/>
              <a:ext cx="80965" cy="525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11" name="Straight Connector 71710"/>
            <p:cNvCxnSpPr>
              <a:stCxn id="17" idx="2"/>
              <a:endCxn id="18" idx="0"/>
            </p:cNvCxnSpPr>
            <p:nvPr/>
          </p:nvCxnSpPr>
          <p:spPr>
            <a:xfrm>
              <a:off x="3231747" y="3862209"/>
              <a:ext cx="988264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  <a:endCxn id="19" idx="0"/>
            </p:cNvCxnSpPr>
            <p:nvPr/>
          </p:nvCxnSpPr>
          <p:spPr>
            <a:xfrm>
              <a:off x="3231747" y="3862209"/>
              <a:ext cx="1846190" cy="5290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  <a:endCxn id="21" idx="0"/>
            </p:cNvCxnSpPr>
            <p:nvPr/>
          </p:nvCxnSpPr>
          <p:spPr>
            <a:xfrm flipH="1">
              <a:off x="4107038" y="2963083"/>
              <a:ext cx="2052164" cy="5288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4" idx="2"/>
            </p:cNvCxnSpPr>
            <p:nvPr/>
          </p:nvCxnSpPr>
          <p:spPr>
            <a:xfrm flipH="1">
              <a:off x="6358880" y="3863187"/>
              <a:ext cx="339741" cy="5242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301703" y="3493855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Old High German</a:t>
              </a:r>
              <a:endParaRPr lang="en-US" dirty="0"/>
            </a:p>
          </p:txBody>
        </p:sp>
        <p:cxnSp>
          <p:nvCxnSpPr>
            <p:cNvPr id="47" name="Straight Connector 46"/>
            <p:cNvCxnSpPr>
              <a:stCxn id="9" idx="2"/>
              <a:endCxn id="78" idx="0"/>
            </p:cNvCxnSpPr>
            <p:nvPr/>
          </p:nvCxnSpPr>
          <p:spPr>
            <a:xfrm>
              <a:off x="8047834" y="2963083"/>
              <a:ext cx="179764" cy="5307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78" idx="2"/>
              <a:endCxn id="26" idx="0"/>
            </p:cNvCxnSpPr>
            <p:nvPr/>
          </p:nvCxnSpPr>
          <p:spPr>
            <a:xfrm>
              <a:off x="8227598" y="3863187"/>
              <a:ext cx="9895" cy="519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5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6" y="681789"/>
            <a:ext cx="8741152" cy="701843"/>
          </a:xfrm>
        </p:spPr>
        <p:txBody>
          <a:bodyPr/>
          <a:lstStyle/>
          <a:p>
            <a:r>
              <a:rPr lang="en-US" dirty="0" smtClean="0"/>
              <a:t>Some non-Indo-European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852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Altaic </a:t>
            </a:r>
            <a:endParaRPr lang="en-US" dirty="0" smtClean="0"/>
          </a:p>
          <a:p>
            <a:pPr lvl="1"/>
            <a:r>
              <a:rPr lang="en-US" dirty="0" smtClean="0"/>
              <a:t>Turkish</a:t>
            </a:r>
          </a:p>
          <a:p>
            <a:r>
              <a:rPr lang="en-US" dirty="0" smtClean="0"/>
              <a:t>Uralic </a:t>
            </a:r>
            <a:r>
              <a:rPr lang="en-US" dirty="0"/>
              <a:t>(</a:t>
            </a:r>
            <a:r>
              <a:rPr lang="en-US" dirty="0" smtClean="0"/>
              <a:t>Finno-Ugric)</a:t>
            </a:r>
          </a:p>
          <a:p>
            <a:pPr lvl="1"/>
            <a:r>
              <a:rPr lang="en-US" dirty="0" smtClean="0"/>
              <a:t>Finnish</a:t>
            </a:r>
          </a:p>
          <a:p>
            <a:pPr lvl="1"/>
            <a:r>
              <a:rPr lang="en-US" dirty="0" smtClean="0"/>
              <a:t>Hungarian</a:t>
            </a:r>
          </a:p>
          <a:p>
            <a:r>
              <a:rPr lang="en-US" dirty="0" smtClean="0"/>
              <a:t>Semitic</a:t>
            </a:r>
          </a:p>
          <a:p>
            <a:pPr lvl="1"/>
            <a:r>
              <a:rPr lang="en-US" dirty="0" smtClean="0"/>
              <a:t>Arabic</a:t>
            </a:r>
          </a:p>
          <a:p>
            <a:pPr lvl="1"/>
            <a:r>
              <a:rPr lang="en-US" dirty="0" smtClean="0"/>
              <a:t>Hebrew</a:t>
            </a:r>
          </a:p>
          <a:p>
            <a:r>
              <a:rPr lang="en-US" dirty="0" smtClean="0"/>
              <a:t>Uto-Aztecan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39289</TotalTime>
  <Words>1299</Words>
  <Application>Microsoft Office PowerPoint</Application>
  <PresentationFormat>On-screen Show (16:9)</PresentationFormat>
  <Paragraphs>243</Paragraphs>
  <Slides>32</Slides>
  <Notes>7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MS PGothic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PowerPoint Presentation</vt:lpstr>
      <vt:lpstr>Consonants in English</vt:lpstr>
      <vt:lpstr>IPA Chart (consonants)</vt:lpstr>
      <vt:lpstr>IPA Chart (vowels)</vt:lpstr>
      <vt:lpstr>(Many) Languages are Related</vt:lpstr>
      <vt:lpstr>Some Indo-European languages</vt:lpstr>
      <vt:lpstr>Some non-Indo-European Languages</vt:lpstr>
      <vt:lpstr>Language Families</vt:lpstr>
      <vt:lpstr>Language Diversity</vt:lpstr>
      <vt:lpstr>Language Changes</vt:lpstr>
      <vt:lpstr>NACLO Problem</vt:lpstr>
      <vt:lpstr>PowerPoint Presentation</vt:lpstr>
      <vt:lpstr>PowerPoint Presentation</vt:lpstr>
      <vt:lpstr>PowerPoint Presentation</vt:lpstr>
      <vt:lpstr>PowerPoint Presentation</vt:lpstr>
      <vt:lpstr>Language Families</vt:lpstr>
      <vt:lpstr>Question</vt:lpstr>
      <vt:lpstr>Answer</vt:lpstr>
      <vt:lpstr>Beowulf</vt:lpstr>
      <vt:lpstr>PowerPoint Presentation</vt:lpstr>
      <vt:lpstr>Diversity of languages</vt:lpstr>
      <vt:lpstr>NACLO Problem</vt:lpstr>
      <vt:lpstr>PowerPoint Presentation</vt:lpstr>
      <vt:lpstr>PowerPoint Presentation</vt:lpstr>
      <vt:lpstr>NACLO Solution</vt:lpstr>
      <vt:lpstr>PowerPoint Presentation</vt:lpstr>
      <vt:lpstr>Language Universals</vt:lpstr>
      <vt:lpstr>WALS: the World Atlas of Language Structures</vt:lpstr>
      <vt:lpstr>Links about World Languages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463</cp:revision>
  <dcterms:created xsi:type="dcterms:W3CDTF">2014-05-29T18:54:38Z</dcterms:created>
  <dcterms:modified xsi:type="dcterms:W3CDTF">2019-01-20T18:47:51Z</dcterms:modified>
</cp:coreProperties>
</file>