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8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24" r:id="rId10"/>
    <p:sldId id="806" r:id="rId11"/>
    <p:sldId id="807" r:id="rId12"/>
    <p:sldId id="825" r:id="rId13"/>
    <p:sldId id="809" r:id="rId14"/>
    <p:sldId id="810" r:id="rId15"/>
    <p:sldId id="818" r:id="rId16"/>
    <p:sldId id="819" r:id="rId17"/>
    <p:sldId id="820" r:id="rId18"/>
    <p:sldId id="811" r:id="rId19"/>
    <p:sldId id="822" r:id="rId20"/>
    <p:sldId id="823" r:id="rId21"/>
    <p:sldId id="813" r:id="rId22"/>
    <p:sldId id="814" r:id="rId23"/>
    <p:sldId id="815" r:id="rId24"/>
    <p:sldId id="816" r:id="rId25"/>
    <p:sldId id="817" r:id="rId26"/>
    <p:sldId id="798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10C7428-F2D1-4EF3-B76B-E4FEECE970A3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8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B5738C-7C38-4B41-B9DB-A83EF501A490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Check provenance!!</a:t>
            </a:r>
          </a:p>
        </p:txBody>
      </p:sp>
    </p:spTree>
    <p:extLst>
      <p:ext uri="{BB962C8B-B14F-4D97-AF65-F5344CB8AC3E}">
        <p14:creationId xmlns:p14="http://schemas.microsoft.com/office/powerpoint/2010/main" val="258528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with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http://webspace.ship.edu/cgboer/morphology.html</a:t>
            </a:r>
          </a:p>
          <a:p>
            <a:endParaRPr lang="en-US" altLang="en-US" dirty="0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C6D08E-7F93-4916-B0B8-9B79601C11FE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4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0/F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0/FS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partments.bucknell.edu/russian/language/cas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Morphological Analysis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sleeps = sleep + V + 3P </a:t>
            </a:r>
            <a:r>
              <a:rPr lang="en-US" altLang="en-US" sz="2800"/>
              <a:t>+ SG </a:t>
            </a:r>
            <a:endParaRPr lang="en-US" altLang="en-US" sz="2800" dirty="0"/>
          </a:p>
          <a:p>
            <a:r>
              <a:rPr lang="en-US" altLang="en-US" sz="2800" dirty="0"/>
              <a:t>done = do + V + PP</a:t>
            </a:r>
          </a:p>
        </p:txBody>
      </p:sp>
    </p:spTree>
    <p:extLst>
      <p:ext uri="{BB962C8B-B14F-4D97-AF65-F5344CB8AC3E}">
        <p14:creationId xmlns:p14="http://schemas.microsoft.com/office/powerpoint/2010/main" val="12742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1" y="1021784"/>
            <a:ext cx="7558053" cy="36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3"/>
          <p:cNvSpPr txBox="1">
            <a:spLocks noChangeArrowheads="1"/>
          </p:cNvSpPr>
          <p:nvPr/>
        </p:nvSpPr>
        <p:spPr bwMode="auto">
          <a:xfrm>
            <a:off x="5424587" y="4655459"/>
            <a:ext cx="3385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Slide from Kemal </a:t>
            </a:r>
            <a:r>
              <a:rPr lang="en-US" altLang="en-US" sz="2400" dirty="0" err="1"/>
              <a:t>Oflazer</a:t>
            </a:r>
            <a:endParaRPr lang="en-US" alt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09197"/>
            <a:ext cx="8432800" cy="701843"/>
          </a:xfrm>
        </p:spPr>
        <p:txBody>
          <a:bodyPr/>
          <a:lstStyle/>
          <a:p>
            <a:r>
              <a:rPr lang="en-US" dirty="0"/>
              <a:t>Agglutinative Languages</a:t>
            </a:r>
          </a:p>
        </p:txBody>
      </p:sp>
    </p:spTree>
    <p:extLst>
      <p:ext uri="{BB962C8B-B14F-4D97-AF65-F5344CB8AC3E}">
        <p14:creationId xmlns:p14="http://schemas.microsoft.com/office/powerpoint/2010/main" val="461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Turkish Vowel Harmony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685800" y="2755900"/>
            <a:ext cx="7772400" cy="220615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Back vowels</a:t>
            </a:r>
          </a:p>
          <a:p>
            <a:pPr lvl="1"/>
            <a:r>
              <a:rPr lang="en-US" altLang="en-US" sz="1800" dirty="0"/>
              <a:t>in the room </a:t>
            </a:r>
            <a:r>
              <a:rPr lang="en-US" altLang="en-US" sz="1800" dirty="0">
                <a:sym typeface="Wingdings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oda</a:t>
            </a:r>
            <a:r>
              <a:rPr lang="en-US" altLang="en-US" sz="1800" dirty="0" err="1">
                <a:solidFill>
                  <a:srgbClr val="FF0000"/>
                </a:solidFill>
              </a:rPr>
              <a:t>da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1800" dirty="0"/>
              <a:t>at the door </a:t>
            </a:r>
            <a:r>
              <a:rPr lang="en-US" altLang="en-US" sz="1800" dirty="0">
                <a:sym typeface="Wingdings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kapı</a:t>
            </a:r>
            <a:r>
              <a:rPr lang="en-US" altLang="en-US" sz="1800" dirty="0" err="1">
                <a:solidFill>
                  <a:srgbClr val="FF0000"/>
                </a:solidFill>
              </a:rPr>
              <a:t>da</a:t>
            </a:r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900" dirty="0"/>
              <a:t>Front vowels</a:t>
            </a:r>
          </a:p>
          <a:p>
            <a:pPr lvl="1"/>
            <a:r>
              <a:rPr lang="en-US" altLang="en-US" sz="1800" dirty="0"/>
              <a:t>at home </a:t>
            </a:r>
            <a:r>
              <a:rPr lang="en-US" altLang="en-US" sz="1800" dirty="0">
                <a:sym typeface="Wingdings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ev</a:t>
            </a:r>
            <a:r>
              <a:rPr lang="en-US" altLang="en-US" sz="1800" dirty="0" err="1">
                <a:solidFill>
                  <a:srgbClr val="FF0000"/>
                </a:solidFill>
              </a:rPr>
              <a:t>de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1800" dirty="0"/>
              <a:t>at the lake </a:t>
            </a:r>
            <a:r>
              <a:rPr lang="en-US" altLang="en-US" sz="1800" dirty="0">
                <a:sym typeface="Wingdings" pitchFamily="2" charset="2"/>
              </a:rPr>
              <a:t>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göl</a:t>
            </a:r>
            <a:r>
              <a:rPr lang="en-US" altLang="en-US" sz="1800" dirty="0" err="1">
                <a:solidFill>
                  <a:srgbClr val="FF0000"/>
                </a:solidFill>
              </a:rPr>
              <a:t>de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1"/>
            <a:r>
              <a:rPr lang="en-US" altLang="en-US" sz="1800" dirty="0"/>
              <a:t>on the bridge </a:t>
            </a:r>
            <a:r>
              <a:rPr lang="en-US" altLang="en-US" sz="1800" dirty="0">
                <a:sym typeface="Wingdings" pitchFamily="2" charset="2"/>
              </a:rPr>
              <a:t> </a:t>
            </a:r>
            <a:r>
              <a:rPr lang="en-US" altLang="en-US" sz="1800" dirty="0" err="1"/>
              <a:t>köprü</a:t>
            </a:r>
            <a:r>
              <a:rPr lang="en-US" altLang="en-US" sz="1800" dirty="0" err="1">
                <a:solidFill>
                  <a:srgbClr val="FF0000"/>
                </a:solidFill>
              </a:rPr>
              <a:t>de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96881"/>
              </p:ext>
            </p:extLst>
          </p:nvPr>
        </p:nvGraphicFramePr>
        <p:xfrm>
          <a:off x="999482" y="1094314"/>
          <a:ext cx="5737868" cy="1493520"/>
        </p:xfrm>
        <a:graphic>
          <a:graphicData uri="http://schemas.openxmlformats.org/drawingml/2006/table">
            <a:tbl>
              <a:tblPr firstRow="1" bandRow="1"/>
              <a:tblGrid>
                <a:gridCol w="72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59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Front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0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Rounded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5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ı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NACLO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Turkish</a:t>
            </a:r>
          </a:p>
          <a:p>
            <a:pPr lvl="1"/>
            <a:r>
              <a:rPr lang="en-US" altLang="en-US" dirty="0">
                <a:hlinkClick r:id="rId2"/>
              </a:rPr>
              <a:t>www.nacloweb.org/resources/problems/2010/F.pdf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by </a:t>
            </a:r>
            <a:r>
              <a:rPr lang="en-US" altLang="en-US" dirty="0" err="1"/>
              <a:t>Bozhidar</a:t>
            </a:r>
            <a:r>
              <a:rPr lang="en-US" altLang="en-US" dirty="0"/>
              <a:t> </a:t>
            </a:r>
            <a:r>
              <a:rPr lang="en-US" altLang="en-US" dirty="0" err="1"/>
              <a:t>Bozhanov</a:t>
            </a:r>
            <a:r>
              <a:rPr lang="en-US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6537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361950"/>
            <a:ext cx="6819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0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876300"/>
            <a:ext cx="91059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7" y="108356"/>
            <a:ext cx="7973666" cy="494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NACLO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Turkish</a:t>
            </a:r>
          </a:p>
          <a:p>
            <a:pPr lvl="1"/>
            <a:r>
              <a:rPr lang="en-US" altLang="en-US" dirty="0">
                <a:hlinkClick r:id="rId2"/>
              </a:rPr>
              <a:t>www.nacloweb.org/resources/problems/2010/FS.pdf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" y="641080"/>
            <a:ext cx="8989778" cy="391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985838"/>
            <a:ext cx="88677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8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Morphology and the Lexicon</a:t>
            </a:r>
          </a:p>
        </p:txBody>
      </p:sp>
    </p:spTree>
    <p:extLst>
      <p:ext uri="{BB962C8B-B14F-4D97-AF65-F5344CB8AC3E}">
        <p14:creationId xmlns:p14="http://schemas.microsoft.com/office/powerpoint/2010/main" val="41363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2231136" y="138990"/>
            <a:ext cx="5142586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アメフト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amefuto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Ame</a:t>
            </a:r>
            <a:r>
              <a:rPr lang="en-US" altLang="en-US" sz="1050" dirty="0">
                <a:latin typeface="Times New Roman" pitchFamily="18" charset="0"/>
              </a:rPr>
              <a:t>(</a:t>
            </a:r>
            <a:r>
              <a:rPr lang="en-US" altLang="en-US" sz="1050" dirty="0" err="1">
                <a:latin typeface="Times New Roman" pitchFamily="18" charset="0"/>
              </a:rPr>
              <a:t>rican</a:t>
            </a:r>
            <a:r>
              <a:rPr lang="en-US" altLang="en-US" sz="1050" dirty="0">
                <a:latin typeface="Times New Roman" pitchFamily="18" charset="0"/>
              </a:rPr>
              <a:t>) Foot(ball)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アイスクリーム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aisu</a:t>
            </a:r>
            <a:r>
              <a:rPr lang="en-US" altLang="en-US" sz="1050" dirty="0">
                <a:latin typeface="Times New Roman" pitchFamily="18" charset="0"/>
              </a:rPr>
              <a:t> </a:t>
            </a:r>
            <a:r>
              <a:rPr lang="en-US" altLang="en-US" sz="1050" dirty="0" err="1">
                <a:latin typeface="Times New Roman" pitchFamily="18" charset="0"/>
              </a:rPr>
              <a:t>kurīmu</a:t>
            </a:r>
            <a:r>
              <a:rPr lang="en-US" altLang="en-US" sz="1050" dirty="0">
                <a:latin typeface="Times New Roman" pitchFamily="18" charset="0"/>
              </a:rPr>
              <a:t>		ice cream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アイドル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aidoru</a:t>
            </a:r>
            <a:r>
              <a:rPr lang="en-US" altLang="en-US" sz="1050" dirty="0">
                <a:latin typeface="Times New Roman" pitchFamily="18" charset="0"/>
              </a:rPr>
              <a:t>			idol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アパート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apāto</a:t>
            </a:r>
            <a:r>
              <a:rPr lang="en-US" altLang="en-US" sz="1050" dirty="0">
                <a:latin typeface="Times New Roman" pitchFamily="18" charset="0"/>
              </a:rPr>
              <a:t>			apartment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バイク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baiku</a:t>
            </a:r>
            <a:r>
              <a:rPr lang="en-US" altLang="en-US" sz="1050" dirty="0">
                <a:latin typeface="Times New Roman" pitchFamily="18" charset="0"/>
              </a:rPr>
              <a:t>			bike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バリアフリー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bariafurī</a:t>
            </a:r>
            <a:r>
              <a:rPr lang="en-US" altLang="en-US" sz="1050" dirty="0">
                <a:latin typeface="Times New Roman" pitchFamily="18" charset="0"/>
              </a:rPr>
              <a:t>		barrier free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コンピューター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konpyūtā</a:t>
            </a:r>
            <a:r>
              <a:rPr lang="en-US" altLang="en-US" sz="1050" dirty="0">
                <a:latin typeface="Times New Roman" pitchFamily="18" charset="0"/>
              </a:rPr>
              <a:t>		computer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デスク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desuku</a:t>
            </a:r>
            <a:r>
              <a:rPr lang="en-US" altLang="en-US" sz="1050" dirty="0">
                <a:latin typeface="Times New Roman" pitchFamily="18" charset="0"/>
              </a:rPr>
              <a:t>			desk (at a news agency)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ラマ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dorama</a:t>
            </a:r>
            <a:r>
              <a:rPr lang="en-US" altLang="en-US" sz="1050" dirty="0">
                <a:latin typeface="Times New Roman" pitchFamily="18" charset="0"/>
              </a:rPr>
              <a:t>			drama (on TV)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エレベーター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erebētā</a:t>
            </a:r>
            <a:r>
              <a:rPr lang="en-US" altLang="en-US" sz="1050" dirty="0">
                <a:latin typeface="Times New Roman" pitchFamily="18" charset="0"/>
              </a:rPr>
              <a:t>			elevator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エスカレーター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esukarētā</a:t>
            </a:r>
            <a:r>
              <a:rPr lang="en-US" altLang="en-US" sz="1050" dirty="0">
                <a:latin typeface="Times New Roman" pitchFamily="18" charset="0"/>
              </a:rPr>
              <a:t>		escalator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フライドポテト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furaidopoteto</a:t>
            </a:r>
            <a:r>
              <a:rPr lang="en-US" altLang="en-US" sz="1050" dirty="0">
                <a:latin typeface="Times New Roman" pitchFamily="18" charset="0"/>
              </a:rPr>
              <a:t>		fried potato (French fries)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グラス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gurasu</a:t>
            </a:r>
            <a:r>
              <a:rPr lang="en-US" altLang="en-US" sz="1050" dirty="0">
                <a:latin typeface="Times New Roman" pitchFamily="18" charset="0"/>
              </a:rPr>
              <a:t>			glass (for drinking)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ハッピーエンド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happīendo</a:t>
            </a:r>
            <a:r>
              <a:rPr lang="en-US" altLang="en-US" sz="1050" dirty="0">
                <a:latin typeface="Times New Roman" pitchFamily="18" charset="0"/>
              </a:rPr>
              <a:t>		happy end(</a:t>
            </a:r>
            <a:r>
              <a:rPr lang="en-US" altLang="en-US" sz="1050" dirty="0" err="1">
                <a:latin typeface="Times New Roman" pitchFamily="18" charset="0"/>
              </a:rPr>
              <a:t>ing</a:t>
            </a:r>
            <a:r>
              <a:rPr lang="en-US" altLang="en-US" sz="1050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ホットケーキ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hottokēki</a:t>
            </a:r>
            <a:r>
              <a:rPr lang="en-US" altLang="en-US" sz="1050" dirty="0">
                <a:latin typeface="Times New Roman" pitchFamily="18" charset="0"/>
              </a:rPr>
              <a:t>		hotcake (pancake)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カシューナッツ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kashū</a:t>
            </a:r>
            <a:r>
              <a:rPr lang="en-US" altLang="en-US" sz="1050" dirty="0">
                <a:latin typeface="Times New Roman" pitchFamily="18" charset="0"/>
              </a:rPr>
              <a:t> </a:t>
            </a:r>
            <a:r>
              <a:rPr lang="en-US" altLang="en-US" sz="1050" dirty="0" err="1">
                <a:latin typeface="Times New Roman" pitchFamily="18" charset="0"/>
              </a:rPr>
              <a:t>nattsu</a:t>
            </a:r>
            <a:r>
              <a:rPr lang="en-US" altLang="en-US" sz="1050" dirty="0">
                <a:latin typeface="Times New Roman" pitchFamily="18" charset="0"/>
              </a:rPr>
              <a:t>		cashew nut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コーヒー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kōhī</a:t>
            </a:r>
            <a:r>
              <a:rPr lang="en-US" altLang="en-US" sz="1050" dirty="0">
                <a:latin typeface="Times New Roman" pitchFamily="18" charset="0"/>
              </a:rPr>
              <a:t>			coffee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クラブ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kurabu</a:t>
            </a:r>
            <a:r>
              <a:rPr lang="en-US" altLang="en-US" sz="1050" dirty="0">
                <a:latin typeface="Times New Roman" pitchFamily="18" charset="0"/>
              </a:rPr>
              <a:t>			club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キーボード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kībōdo</a:t>
            </a:r>
            <a:r>
              <a:rPr lang="en-US" altLang="en-US" sz="1050" dirty="0">
                <a:latin typeface="Times New Roman" pitchFamily="18" charset="0"/>
              </a:rPr>
              <a:t>			keyboard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キャンペーン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kyanpēn</a:t>
            </a:r>
            <a:r>
              <a:rPr lang="en-US" altLang="en-US" sz="1050" dirty="0">
                <a:latin typeface="Times New Roman" pitchFamily="18" charset="0"/>
              </a:rPr>
              <a:t>			campaign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キャップ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kyappu</a:t>
            </a:r>
            <a:r>
              <a:rPr lang="en-US" altLang="en-US" sz="1050" dirty="0">
                <a:latin typeface="Times New Roman" pitchFamily="18" charset="0"/>
              </a:rPr>
              <a:t>			cap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パソコン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pāsokon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perso</a:t>
            </a:r>
            <a:r>
              <a:rPr lang="en-US" altLang="en-US" sz="1050" dirty="0">
                <a:latin typeface="Times New Roman" pitchFamily="18" charset="0"/>
              </a:rPr>
              <a:t>(</a:t>
            </a:r>
            <a:r>
              <a:rPr lang="en-US" altLang="en-US" sz="1050" dirty="0" err="1">
                <a:latin typeface="Times New Roman" pitchFamily="18" charset="0"/>
              </a:rPr>
              <a:t>nal</a:t>
            </a:r>
            <a:r>
              <a:rPr lang="en-US" altLang="en-US" sz="1050" dirty="0">
                <a:latin typeface="Times New Roman" pitchFamily="18" charset="0"/>
              </a:rPr>
              <a:t>) com(</a:t>
            </a:r>
            <a:r>
              <a:rPr lang="en-US" altLang="en-US" sz="1050" dirty="0" err="1">
                <a:latin typeface="Times New Roman" pitchFamily="18" charset="0"/>
              </a:rPr>
              <a:t>puter</a:t>
            </a:r>
            <a:r>
              <a:rPr lang="en-US" altLang="en-US" sz="1050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パーソナルコンピューター</a:t>
            </a:r>
            <a:r>
              <a:rPr lang="en-US" altLang="en-US" sz="1050" dirty="0" err="1">
                <a:latin typeface="Times New Roman" pitchFamily="18" charset="0"/>
              </a:rPr>
              <a:t>pāsonaru</a:t>
            </a:r>
            <a:r>
              <a:rPr lang="en-US" altLang="en-US" sz="1050" dirty="0">
                <a:latin typeface="Times New Roman" pitchFamily="18" charset="0"/>
              </a:rPr>
              <a:t> </a:t>
            </a:r>
            <a:r>
              <a:rPr lang="en-US" altLang="en-US" sz="1050" dirty="0" err="1">
                <a:latin typeface="Times New Roman" pitchFamily="18" charset="0"/>
              </a:rPr>
              <a:t>konpyūtā</a:t>
            </a:r>
            <a:r>
              <a:rPr lang="en-US" altLang="en-US" sz="1050" dirty="0">
                <a:latin typeface="Times New Roman" pitchFamily="18" charset="0"/>
              </a:rPr>
              <a:t>	personal computer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レジュメ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rejume</a:t>
            </a:r>
            <a:r>
              <a:rPr lang="en-US" altLang="en-US" sz="1050" dirty="0">
                <a:latin typeface="Times New Roman" pitchFamily="18" charset="0"/>
              </a:rPr>
              <a:t>			resume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レストラン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resutoran</a:t>
            </a:r>
            <a:r>
              <a:rPr lang="en-US" altLang="en-US" sz="1050" dirty="0">
                <a:latin typeface="Times New Roman" pitchFamily="18" charset="0"/>
              </a:rPr>
              <a:t>		restaurant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リモコン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rimokon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remo</a:t>
            </a:r>
            <a:r>
              <a:rPr lang="en-US" altLang="en-US" sz="1050" dirty="0">
                <a:latin typeface="Times New Roman" pitchFamily="18" charset="0"/>
              </a:rPr>
              <a:t>(</a:t>
            </a:r>
            <a:r>
              <a:rPr lang="en-US" altLang="en-US" sz="1050" dirty="0" err="1">
                <a:latin typeface="Times New Roman" pitchFamily="18" charset="0"/>
              </a:rPr>
              <a:t>te</a:t>
            </a:r>
            <a:r>
              <a:rPr lang="en-US" altLang="en-US" sz="1050" dirty="0">
                <a:latin typeface="Times New Roman" pitchFamily="18" charset="0"/>
              </a:rPr>
              <a:t>) con(</a:t>
            </a:r>
            <a:r>
              <a:rPr lang="en-US" altLang="en-US" sz="1050" dirty="0" err="1">
                <a:latin typeface="Times New Roman" pitchFamily="18" charset="0"/>
              </a:rPr>
              <a:t>trol</a:t>
            </a:r>
            <a:r>
              <a:rPr lang="en-US" altLang="en-US" sz="1050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サラダ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sarada</a:t>
            </a:r>
            <a:r>
              <a:rPr lang="en-US" altLang="en-US" sz="1050" dirty="0">
                <a:latin typeface="Times New Roman" pitchFamily="18" charset="0"/>
              </a:rPr>
              <a:t>			salad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タバコ</a:t>
            </a:r>
            <a:r>
              <a:rPr lang="en-US" altLang="en-US" sz="1050" dirty="0">
                <a:latin typeface="Times New Roman" pitchFamily="18" charset="0"/>
              </a:rPr>
              <a:t>			</a:t>
            </a:r>
            <a:r>
              <a:rPr lang="en-US" altLang="en-US" sz="1050" dirty="0" err="1">
                <a:latin typeface="Times New Roman" pitchFamily="18" charset="0"/>
              </a:rPr>
              <a:t>tabako</a:t>
            </a:r>
            <a:r>
              <a:rPr lang="en-US" altLang="en-US" sz="1050" dirty="0">
                <a:latin typeface="Times New Roman" pitchFamily="18" charset="0"/>
              </a:rPr>
              <a:t>			tobacco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テレビゲーム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terebigēmu</a:t>
            </a:r>
            <a:r>
              <a:rPr lang="en-US" altLang="en-US" sz="1050" dirty="0">
                <a:latin typeface="Times New Roman" pitchFamily="18" charset="0"/>
              </a:rPr>
              <a:t>		television game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050" dirty="0">
                <a:latin typeface="Times New Roman" pitchFamily="18" charset="0"/>
              </a:rPr>
              <a:t>ゼミナール</a:t>
            </a:r>
            <a:r>
              <a:rPr lang="en-US" altLang="en-US" sz="1050" dirty="0">
                <a:latin typeface="Times New Roman" pitchFamily="18" charset="0"/>
              </a:rPr>
              <a:t>		</a:t>
            </a:r>
            <a:r>
              <a:rPr lang="en-US" altLang="en-US" sz="1050" dirty="0" err="1">
                <a:latin typeface="Times New Roman" pitchFamily="18" charset="0"/>
              </a:rPr>
              <a:t>zemināru</a:t>
            </a:r>
            <a:r>
              <a:rPr lang="en-US" altLang="en-US" sz="1050" dirty="0">
                <a:latin typeface="Times New Roman" pitchFamily="18" charset="0"/>
              </a:rPr>
              <a:t>		seminar</a:t>
            </a:r>
          </a:p>
        </p:txBody>
      </p:sp>
    </p:spTree>
    <p:extLst>
      <p:ext uri="{BB962C8B-B14F-4D97-AF65-F5344CB8AC3E}">
        <p14:creationId xmlns:p14="http://schemas.microsoft.com/office/powerpoint/2010/main" val="22448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Other Levels of Linguistic Analysis</a:t>
            </a:r>
          </a:p>
        </p:txBody>
      </p:sp>
    </p:spTree>
    <p:extLst>
      <p:ext uri="{BB962C8B-B14F-4D97-AF65-F5344CB8AC3E}">
        <p14:creationId xmlns:p14="http://schemas.microsoft.com/office/powerpoint/2010/main" val="41008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Semantics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8604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Semantics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Lexical semantics and compositional semantics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Lexical Semantics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 err="1"/>
              <a:t>Hypernyms</a:t>
            </a:r>
            <a:r>
              <a:rPr lang="en-US" altLang="en-US" sz="2300" dirty="0"/>
              <a:t>, hyponyms, antonyms, </a:t>
            </a:r>
            <a:r>
              <a:rPr lang="en-US" altLang="en-US" sz="2300" dirty="0" err="1"/>
              <a:t>meronyms</a:t>
            </a:r>
            <a:r>
              <a:rPr lang="en-US" altLang="en-US" sz="2300" dirty="0"/>
              <a:t> and </a:t>
            </a:r>
            <a:r>
              <a:rPr lang="en-US" altLang="en-US" sz="2300" dirty="0" err="1"/>
              <a:t>holonyms</a:t>
            </a:r>
            <a:r>
              <a:rPr lang="en-US" altLang="en-US" sz="2300" dirty="0"/>
              <a:t> (part-whole relationship, tire is a </a:t>
            </a:r>
            <a:r>
              <a:rPr lang="en-US" altLang="en-US" sz="2300" dirty="0" err="1"/>
              <a:t>meronym</a:t>
            </a:r>
            <a:r>
              <a:rPr lang="en-US" altLang="en-US" sz="2300" dirty="0"/>
              <a:t> of car), synonyms, homonyms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Senses of words, </a:t>
            </a:r>
            <a:r>
              <a:rPr lang="en-US" altLang="en-US" sz="2300" dirty="0" err="1"/>
              <a:t>polysemous</a:t>
            </a:r>
            <a:r>
              <a:rPr lang="en-US" altLang="en-US" sz="2300" dirty="0"/>
              <a:t> words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Collocations</a:t>
            </a:r>
          </a:p>
          <a:p>
            <a:pPr lvl="2">
              <a:lnSpc>
                <a:spcPct val="120000"/>
              </a:lnSpc>
            </a:pPr>
            <a:r>
              <a:rPr lang="en-US" altLang="en-US" sz="2100" i="1" dirty="0"/>
              <a:t>white hair</a:t>
            </a:r>
            <a:r>
              <a:rPr lang="en-US" altLang="en-US" sz="2100" dirty="0"/>
              <a:t>, </a:t>
            </a:r>
            <a:r>
              <a:rPr lang="en-US" altLang="en-US" sz="2100" i="1" dirty="0"/>
              <a:t>white wine</a:t>
            </a:r>
            <a:endParaRPr lang="en-US" altLang="en-US" sz="2100" dirty="0"/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Idioms</a:t>
            </a:r>
          </a:p>
          <a:p>
            <a:pPr lvl="2">
              <a:lnSpc>
                <a:spcPct val="120000"/>
              </a:lnSpc>
            </a:pPr>
            <a:r>
              <a:rPr lang="en-US" altLang="en-US" sz="2100" i="1" dirty="0"/>
              <a:t>to kick the bucket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Compositional Semantics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How to understand the meaning of a sentence based on the meaning of its components.</a:t>
            </a:r>
          </a:p>
        </p:txBody>
      </p:sp>
    </p:spTree>
    <p:extLst>
      <p:ext uri="{BB962C8B-B14F-4D97-AF65-F5344CB8AC3E}">
        <p14:creationId xmlns:p14="http://schemas.microsoft.com/office/powerpoint/2010/main" val="24928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Pragmatics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00030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study of how knowledge about the world and language conventions interact with literal meaning.</a:t>
            </a:r>
          </a:p>
          <a:p>
            <a:r>
              <a:rPr lang="en-US" altLang="en-US" sz="2800" dirty="0"/>
              <a:t>Speech acts</a:t>
            </a:r>
          </a:p>
          <a:p>
            <a:r>
              <a:rPr lang="en-US" altLang="en-US" sz="2800" dirty="0"/>
              <a:t>Resolution of anaphoric relations</a:t>
            </a:r>
          </a:p>
          <a:p>
            <a:r>
              <a:rPr lang="en-US" altLang="en-US" sz="2800" dirty="0"/>
              <a:t>Modeling of speech acts in dialogue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982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Areas of Linguistics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91500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Sociolinguistics</a:t>
            </a:r>
          </a:p>
          <a:p>
            <a:pPr lvl="1"/>
            <a:r>
              <a:rPr lang="en-US" altLang="en-US" sz="1900" dirty="0"/>
              <a:t>interactions of social organization and language.</a:t>
            </a:r>
          </a:p>
          <a:p>
            <a:r>
              <a:rPr lang="en-US" altLang="en-US" sz="2400" dirty="0"/>
              <a:t>Historical linguistics</a:t>
            </a:r>
          </a:p>
          <a:p>
            <a:pPr lvl="1"/>
            <a:r>
              <a:rPr lang="en-US" altLang="en-US" sz="1900" dirty="0"/>
              <a:t>change over time.</a:t>
            </a:r>
          </a:p>
          <a:p>
            <a:r>
              <a:rPr lang="en-US" altLang="en-US" sz="2400" dirty="0"/>
              <a:t>Linguistic typology</a:t>
            </a:r>
          </a:p>
          <a:p>
            <a:r>
              <a:rPr lang="en-US" altLang="en-US" sz="2400" dirty="0"/>
              <a:t>Language acquisition</a:t>
            </a:r>
          </a:p>
          <a:p>
            <a:pPr lvl="1"/>
            <a:r>
              <a:rPr lang="en-US" altLang="en-US" sz="1900" dirty="0"/>
              <a:t>L1 and L2</a:t>
            </a:r>
          </a:p>
          <a:p>
            <a:r>
              <a:rPr lang="en-US" altLang="en-US" sz="2400" dirty="0"/>
              <a:t>Psycholinguistics</a:t>
            </a:r>
          </a:p>
          <a:p>
            <a:pPr lvl="1"/>
            <a:r>
              <a:rPr lang="en-US" altLang="en-US" sz="1900" dirty="0"/>
              <a:t>real-time production and perception of language</a:t>
            </a:r>
          </a:p>
        </p:txBody>
      </p:sp>
    </p:spTree>
    <p:extLst>
      <p:ext uri="{BB962C8B-B14F-4D97-AF65-F5344CB8AC3E}">
        <p14:creationId xmlns:p14="http://schemas.microsoft.com/office/powerpoint/2010/main" val="18335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Mental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51464"/>
            <a:ext cx="8731250" cy="374438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What is the meaning of cat?</a:t>
            </a:r>
          </a:p>
          <a:p>
            <a:pPr lvl="1">
              <a:defRPr/>
            </a:pPr>
            <a:r>
              <a:rPr lang="en-US" dirty="0"/>
              <a:t>Its pronunciation? </a:t>
            </a:r>
          </a:p>
          <a:p>
            <a:pPr lvl="1">
              <a:defRPr/>
            </a:pPr>
            <a:r>
              <a:rPr lang="en-US" dirty="0"/>
              <a:t>Part of speech?</a:t>
            </a:r>
          </a:p>
          <a:p>
            <a:pPr>
              <a:defRPr/>
            </a:pPr>
            <a:r>
              <a:rPr lang="en-US" dirty="0"/>
              <a:t>What is the meaning of </a:t>
            </a:r>
            <a:r>
              <a:rPr lang="en-US" dirty="0" err="1"/>
              <a:t>wug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/>
              <a:t>What is the meaning of </a:t>
            </a:r>
            <a:r>
              <a:rPr lang="en-US" dirty="0" err="1"/>
              <a:t>cluvious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/>
              <a:t>Compare </a:t>
            </a:r>
            <a:r>
              <a:rPr lang="en-US" dirty="0" err="1"/>
              <a:t>traftful</a:t>
            </a:r>
            <a:r>
              <a:rPr lang="en-US" dirty="0"/>
              <a:t> and </a:t>
            </a:r>
            <a:r>
              <a:rPr lang="en-US" dirty="0" err="1"/>
              <a:t>traftless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/>
              <a:t>Morphology of these words</a:t>
            </a:r>
          </a:p>
          <a:p>
            <a:pPr>
              <a:defRPr/>
            </a:pPr>
            <a:r>
              <a:rPr lang="en-US" dirty="0"/>
              <a:t>Intuition and productivity </a:t>
            </a:r>
          </a:p>
          <a:p>
            <a:pPr>
              <a:defRPr/>
            </a:pPr>
            <a:r>
              <a:rPr lang="en-US" dirty="0"/>
              <a:t>“Runs”</a:t>
            </a:r>
          </a:p>
          <a:p>
            <a:pPr lvl="1">
              <a:defRPr/>
            </a:pPr>
            <a:r>
              <a:rPr lang="en-US" dirty="0"/>
              <a:t>Two interpretations</a:t>
            </a:r>
          </a:p>
          <a:p>
            <a:pPr>
              <a:defRPr/>
            </a:pPr>
            <a:r>
              <a:rPr lang="en-US" dirty="0"/>
              <a:t>Allomorphs</a:t>
            </a:r>
          </a:p>
          <a:p>
            <a:pPr lvl="1">
              <a:defRPr/>
            </a:pPr>
            <a:r>
              <a:rPr lang="en-US" dirty="0"/>
              <a:t>cats/oxen, played/swung</a:t>
            </a:r>
          </a:p>
          <a:p>
            <a:pPr>
              <a:defRPr/>
            </a:pPr>
            <a:r>
              <a:rPr lang="en-US" dirty="0"/>
              <a:t>Affixes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Derivational Morphology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319917"/>
            <a:ext cx="8229600" cy="357808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“</a:t>
            </a:r>
            <a:r>
              <a:rPr lang="en-US" altLang="en-US" dirty="0" err="1"/>
              <a:t>er</a:t>
            </a:r>
            <a:r>
              <a:rPr lang="en-US" altLang="en-US" dirty="0"/>
              <a:t>” (multiple interpretations)</a:t>
            </a:r>
          </a:p>
          <a:p>
            <a:r>
              <a:rPr lang="en-US" altLang="en-US" dirty="0"/>
              <a:t>What do these morphemes mean?</a:t>
            </a:r>
          </a:p>
          <a:p>
            <a:pPr lvl="1"/>
            <a:r>
              <a:rPr lang="en-US" altLang="en-US" dirty="0"/>
              <a:t>prefix, stem, suffix, ending</a:t>
            </a:r>
          </a:p>
          <a:p>
            <a:pPr lvl="1"/>
            <a:r>
              <a:rPr lang="en-US" altLang="en-US" dirty="0"/>
              <a:t>ness, able, </a:t>
            </a:r>
            <a:r>
              <a:rPr lang="en-US" altLang="en-US" dirty="0" err="1"/>
              <a:t>ing</a:t>
            </a:r>
            <a:r>
              <a:rPr lang="en-US" altLang="en-US" dirty="0"/>
              <a:t>, re, un, </a:t>
            </a:r>
            <a:r>
              <a:rPr lang="en-US" altLang="en-US" dirty="0" err="1"/>
              <a:t>er</a:t>
            </a:r>
            <a:r>
              <a:rPr lang="en-US" altLang="en-US" dirty="0"/>
              <a:t> (</a:t>
            </a:r>
            <a:r>
              <a:rPr lang="en-US" altLang="en-US" dirty="0" err="1"/>
              <a:t>adj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JJ </a:t>
            </a:r>
            <a:r>
              <a:rPr lang="en-US" altLang="en-US" dirty="0">
                <a:sym typeface="Wingdings" pitchFamily="2" charset="2"/>
              </a:rPr>
              <a:t> V + “-able”</a:t>
            </a:r>
            <a:endParaRPr lang="en-US" altLang="en-US" dirty="0"/>
          </a:p>
          <a:p>
            <a:r>
              <a:rPr lang="en-US" altLang="en-US" dirty="0"/>
              <a:t>Recursion: </a:t>
            </a:r>
          </a:p>
          <a:p>
            <a:pPr lvl="1"/>
            <a:r>
              <a:rPr lang="en-US" altLang="en-US" dirty="0" err="1"/>
              <a:t>unconcernednesses</a:t>
            </a:r>
            <a:endParaRPr lang="en-US" altLang="en-US" dirty="0"/>
          </a:p>
          <a:p>
            <a:r>
              <a:rPr lang="en-US" altLang="en-US" dirty="0"/>
              <a:t>Ambiguity</a:t>
            </a:r>
          </a:p>
          <a:p>
            <a:pPr lvl="1"/>
            <a:r>
              <a:rPr lang="en-US" altLang="en-US" dirty="0" err="1"/>
              <a:t>uncloggable</a:t>
            </a:r>
            <a:r>
              <a:rPr lang="en-US" altLang="en-US" dirty="0"/>
              <a:t> vs. unbelievable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97284" name="Group 18"/>
          <p:cNvGrpSpPr>
            <a:grpSpLocks/>
          </p:cNvGrpSpPr>
          <p:nvPr/>
        </p:nvGrpSpPr>
        <p:grpSpPr bwMode="auto">
          <a:xfrm>
            <a:off x="6654108" y="1511448"/>
            <a:ext cx="2171835" cy="1496352"/>
            <a:chOff x="6325749" y="1569919"/>
            <a:chExt cx="1803776" cy="1995220"/>
          </a:xfrm>
        </p:grpSpPr>
        <p:cxnSp>
          <p:nvCxnSpPr>
            <p:cNvPr id="5" name="Straight Connector 4"/>
            <p:cNvCxnSpPr>
              <a:stCxn id="97287" idx="2"/>
              <a:endCxn id="97289" idx="0"/>
            </p:cNvCxnSpPr>
            <p:nvPr/>
          </p:nvCxnSpPr>
          <p:spPr>
            <a:xfrm flipH="1">
              <a:off x="6591301" y="2021344"/>
              <a:ext cx="655967" cy="34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97287" idx="2"/>
              <a:endCxn id="97288" idx="0"/>
            </p:cNvCxnSpPr>
            <p:nvPr/>
          </p:nvCxnSpPr>
          <p:spPr>
            <a:xfrm>
              <a:off x="7247269" y="2021343"/>
              <a:ext cx="627493" cy="34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87" name="TextBox 7"/>
            <p:cNvSpPr txBox="1">
              <a:spLocks noChangeArrowheads="1"/>
            </p:cNvSpPr>
            <p:nvPr/>
          </p:nvSpPr>
          <p:spPr bwMode="auto">
            <a:xfrm>
              <a:off x="7086599" y="1569919"/>
              <a:ext cx="321338" cy="45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JJ</a:t>
              </a:r>
            </a:p>
          </p:txBody>
        </p:sp>
        <p:sp>
          <p:nvSpPr>
            <p:cNvPr id="97288" name="TextBox 9"/>
            <p:cNvSpPr txBox="1">
              <a:spLocks noChangeArrowheads="1"/>
            </p:cNvSpPr>
            <p:nvPr/>
          </p:nvSpPr>
          <p:spPr bwMode="auto">
            <a:xfrm>
              <a:off x="7619999" y="2362200"/>
              <a:ext cx="509526" cy="45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-able</a:t>
              </a:r>
            </a:p>
          </p:txBody>
        </p:sp>
        <p:sp>
          <p:nvSpPr>
            <p:cNvPr id="97289" name="TextBox 10"/>
            <p:cNvSpPr txBox="1">
              <a:spLocks noChangeArrowheads="1"/>
            </p:cNvSpPr>
            <p:nvPr/>
          </p:nvSpPr>
          <p:spPr bwMode="auto">
            <a:xfrm>
              <a:off x="6437073" y="2362201"/>
              <a:ext cx="308456" cy="45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V</a:t>
              </a:r>
            </a:p>
          </p:txBody>
        </p:sp>
        <p:cxnSp>
          <p:nvCxnSpPr>
            <p:cNvPr id="12" name="Straight Connector 11"/>
            <p:cNvCxnSpPr>
              <a:stCxn id="97289" idx="2"/>
              <a:endCxn id="97291" idx="0"/>
            </p:cNvCxnSpPr>
            <p:nvPr/>
          </p:nvCxnSpPr>
          <p:spPr>
            <a:xfrm>
              <a:off x="6591301" y="2813625"/>
              <a:ext cx="0" cy="30009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291" name="TextBox 13"/>
            <p:cNvSpPr txBox="1">
              <a:spLocks noChangeArrowheads="1"/>
            </p:cNvSpPr>
            <p:nvPr/>
          </p:nvSpPr>
          <p:spPr bwMode="auto">
            <a:xfrm>
              <a:off x="6325749" y="3113715"/>
              <a:ext cx="531104" cy="45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drink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Answer to the Quiz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978497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Uncloggable</a:t>
            </a:r>
            <a:endParaRPr lang="en-US" altLang="en-US" dirty="0"/>
          </a:p>
          <a:p>
            <a:pPr lvl="1"/>
            <a:r>
              <a:rPr lang="en-US" altLang="en-US" dirty="0"/>
              <a:t>unable to be clogged</a:t>
            </a:r>
          </a:p>
          <a:p>
            <a:pPr lvl="1"/>
            <a:r>
              <a:rPr lang="en-US" altLang="en-US" dirty="0"/>
              <a:t>able to be unclogged</a:t>
            </a:r>
          </a:p>
          <a:p>
            <a:r>
              <a:rPr lang="en-US" altLang="en-US" dirty="0"/>
              <a:t>Unbelievable</a:t>
            </a:r>
          </a:p>
          <a:p>
            <a:pPr lvl="1"/>
            <a:r>
              <a:rPr lang="en-US" altLang="en-US" dirty="0"/>
              <a:t>unable to be believed</a:t>
            </a:r>
          </a:p>
          <a:p>
            <a:pPr lvl="1"/>
            <a:r>
              <a:rPr lang="en-US" altLang="en-US" dirty="0"/>
              <a:t>? able to be </a:t>
            </a:r>
            <a:r>
              <a:rPr lang="en-US" altLang="en-US" dirty="0" err="1"/>
              <a:t>unbelieved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18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254000" y="243978"/>
            <a:ext cx="8432800" cy="701843"/>
          </a:xfrm>
        </p:spPr>
        <p:txBody>
          <a:bodyPr/>
          <a:lstStyle/>
          <a:p>
            <a:r>
              <a:rPr lang="en-US" altLang="en-US" dirty="0"/>
              <a:t>Morphological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822"/>
            <a:ext cx="8229600" cy="40237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Reduplication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amigo = friend, </a:t>
            </a:r>
            <a:r>
              <a:rPr lang="en-US" dirty="0" err="1"/>
              <a:t>amimígo</a:t>
            </a:r>
            <a:r>
              <a:rPr lang="en-US" dirty="0"/>
              <a:t> = friends (in </a:t>
            </a:r>
            <a:r>
              <a:rPr lang="en-US" dirty="0" err="1"/>
              <a:t>Pangasinan</a:t>
            </a:r>
            <a:r>
              <a:rPr lang="en-US" dirty="0"/>
              <a:t>) [</a:t>
            </a:r>
            <a:r>
              <a:rPr lang="en-US" dirty="0" err="1"/>
              <a:t>Rubino</a:t>
            </a:r>
            <a:r>
              <a:rPr lang="en-US" dirty="0"/>
              <a:t> 2001]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savali</a:t>
            </a:r>
            <a:r>
              <a:rPr lang="en-US" dirty="0"/>
              <a:t> = he travels, </a:t>
            </a:r>
            <a:r>
              <a:rPr lang="en-US" dirty="0" err="1"/>
              <a:t>savavali</a:t>
            </a:r>
            <a:r>
              <a:rPr lang="en-US" dirty="0"/>
              <a:t> = they travel (in Samoan)</a:t>
            </a:r>
          </a:p>
          <a:p>
            <a:pPr>
              <a:lnSpc>
                <a:spcPct val="120000"/>
              </a:lnSpc>
            </a:pPr>
            <a:r>
              <a:rPr lang="en-US" altLang="en-US" dirty="0" err="1"/>
              <a:t>Templatic</a:t>
            </a:r>
            <a:r>
              <a:rPr lang="en-US" altLang="en-US" dirty="0"/>
              <a:t> morphology (e.g., Semitic languages): </a:t>
            </a:r>
          </a:p>
          <a:p>
            <a:pPr lvl="1">
              <a:lnSpc>
                <a:spcPct val="120000"/>
              </a:lnSpc>
            </a:pPr>
            <a:r>
              <a:rPr lang="en-US" altLang="en-US" dirty="0" err="1"/>
              <a:t>lmd</a:t>
            </a:r>
            <a:r>
              <a:rPr lang="en-US" altLang="en-US" dirty="0"/>
              <a:t> (learn), </a:t>
            </a:r>
            <a:r>
              <a:rPr lang="en-US" altLang="en-US" dirty="0" err="1"/>
              <a:t>lamad</a:t>
            </a:r>
            <a:r>
              <a:rPr lang="en-US" altLang="en-US" dirty="0"/>
              <a:t> (he studied), limed (he taught), </a:t>
            </a:r>
            <a:r>
              <a:rPr lang="en-US" altLang="en-US" dirty="0" err="1"/>
              <a:t>lumad</a:t>
            </a:r>
            <a:r>
              <a:rPr lang="en-US" altLang="en-US" dirty="0"/>
              <a:t> (he was taught)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Circumfixes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spielen</a:t>
            </a:r>
            <a:r>
              <a:rPr lang="en-US" dirty="0"/>
              <a:t> – </a:t>
            </a:r>
            <a:r>
              <a:rPr lang="en-US" dirty="0" err="1"/>
              <a:t>gespielt</a:t>
            </a:r>
            <a:r>
              <a:rPr lang="en-US" dirty="0"/>
              <a:t> (in German)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Pig Latin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err="1"/>
              <a:t>appyhay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Verlan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“</a:t>
            </a:r>
            <a:r>
              <a:rPr lang="en-US" dirty="0" err="1"/>
              <a:t>céfran</a:t>
            </a:r>
            <a:r>
              <a:rPr lang="en-US" dirty="0"/>
              <a:t>”, “</a:t>
            </a:r>
            <a:r>
              <a:rPr lang="en-US" dirty="0" err="1"/>
              <a:t>ripou</a:t>
            </a:r>
            <a:r>
              <a:rPr lang="en-US" dirty="0"/>
              <a:t>” (from “</a:t>
            </a:r>
            <a:r>
              <a:rPr lang="en-US" dirty="0" err="1"/>
              <a:t>l’envers</a:t>
            </a:r>
            <a:r>
              <a:rPr lang="en-US" dirty="0"/>
              <a:t>”, “</a:t>
            </a:r>
            <a:r>
              <a:rPr lang="en-US" dirty="0" err="1"/>
              <a:t>Français</a:t>
            </a:r>
            <a:r>
              <a:rPr lang="en-US" dirty="0"/>
              <a:t>”, “</a:t>
            </a:r>
            <a:r>
              <a:rPr lang="en-US" dirty="0" err="1"/>
              <a:t>pourri</a:t>
            </a:r>
            <a:r>
              <a:rPr lang="en-US" dirty="0"/>
              <a:t>”)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Massa-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chusetts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where can you insert “</a:t>
            </a:r>
            <a:r>
              <a:rPr lang="en-US" dirty="0" err="1"/>
              <a:t>freakin</a:t>
            </a:r>
            <a:r>
              <a:rPr lang="en-US" dirty="0"/>
              <a:t>’” in “education”?</a:t>
            </a:r>
          </a:p>
        </p:txBody>
      </p:sp>
    </p:spTree>
    <p:extLst>
      <p:ext uri="{BB962C8B-B14F-4D97-AF65-F5344CB8AC3E}">
        <p14:creationId xmlns:p14="http://schemas.microsoft.com/office/powerpoint/2010/main" val="34288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to the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freakin</a:t>
            </a:r>
            <a:r>
              <a:rPr lang="en-US" dirty="0"/>
              <a:t>’” infix is inserted</a:t>
            </a:r>
          </a:p>
          <a:p>
            <a:r>
              <a:rPr lang="en-US" dirty="0"/>
              <a:t>… to the left of the syllable that bears the main stress</a:t>
            </a:r>
          </a:p>
          <a:p>
            <a:pPr marL="457200" lvl="1" indent="0">
              <a:buNone/>
            </a:pPr>
            <a:r>
              <a:rPr lang="en-US" dirty="0" err="1"/>
              <a:t>edu-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cation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dirty="0" err="1"/>
              <a:t>educa-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tion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* e-</a:t>
            </a:r>
            <a:r>
              <a:rPr lang="en-US" i="1" dirty="0" err="1"/>
              <a:t>freakin</a:t>
            </a:r>
            <a:r>
              <a:rPr lang="en-US" i="1" dirty="0"/>
              <a:t>’</a:t>
            </a:r>
            <a:r>
              <a:rPr lang="en-US" dirty="0"/>
              <a:t>-</a:t>
            </a:r>
            <a:r>
              <a:rPr lang="en-US" dirty="0" err="1"/>
              <a:t>ducation</a:t>
            </a:r>
            <a:endParaRPr lang="en-US" dirty="0"/>
          </a:p>
          <a:p>
            <a:r>
              <a:rPr lang="en-US" dirty="0"/>
              <a:t>though there can be exceptions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254000" y="158009"/>
            <a:ext cx="8432800" cy="701843"/>
          </a:xfrm>
        </p:spPr>
        <p:txBody>
          <a:bodyPr/>
          <a:lstStyle/>
          <a:p>
            <a:r>
              <a:rPr lang="en-US" altLang="en-US" dirty="0"/>
              <a:t>More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3383" y="1155700"/>
            <a:ext cx="8860831" cy="3813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dirty="0" err="1" smtClean="0"/>
              <a:t>Clitics</a:t>
            </a:r>
            <a:endParaRPr lang="en-US" dirty="0" smtClean="0"/>
          </a:p>
          <a:p>
            <a:pPr lvl="1">
              <a:lnSpc>
                <a:spcPct val="120000"/>
              </a:lnSpc>
              <a:defRPr/>
            </a:pPr>
            <a:r>
              <a:rPr lang="en-US" dirty="0" err="1" smtClean="0"/>
              <a:t>l’enfant</a:t>
            </a:r>
            <a:r>
              <a:rPr lang="en-US" dirty="0" smtClean="0"/>
              <a:t>, cat’s cradle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Portmanteau words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motel, brunch, spork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Synthetic vs. isolating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Isolating languages (typically with fixed word order): English, Chinese, Bulgarian, Thai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Synthetic languages (high morpheme-per-word ratio): Inuktitut, Ainu, Basque, Lakota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Fusional vs. agglutinative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Agglutinative: Turkish, Hungarian, Swahili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 smtClean="0"/>
              <a:t>Fusional: Lithuanian, Hebrew, Latin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2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Inflectional Morphology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129517"/>
          </a:xfrm>
        </p:spPr>
        <p:txBody>
          <a:bodyPr>
            <a:normAutofit/>
          </a:bodyPr>
          <a:lstStyle/>
          <a:p>
            <a:r>
              <a:rPr lang="en-US" altLang="en-US" dirty="0"/>
              <a:t>Many forms</a:t>
            </a:r>
          </a:p>
          <a:p>
            <a:pPr lvl="1"/>
            <a:r>
              <a:rPr lang="en-US" altLang="en-US" dirty="0"/>
              <a:t>Tense, number, person, mood, aspect</a:t>
            </a:r>
          </a:p>
          <a:p>
            <a:pPr lvl="1"/>
            <a:r>
              <a:rPr lang="en-US" altLang="en-US" dirty="0"/>
              <a:t>Five verb forms in English</a:t>
            </a:r>
          </a:p>
          <a:p>
            <a:pPr lvl="1"/>
            <a:r>
              <a:rPr lang="en-US" altLang="en-US" dirty="0"/>
              <a:t>40+ forms in French</a:t>
            </a:r>
          </a:p>
          <a:p>
            <a:pPr lvl="1"/>
            <a:r>
              <a:rPr lang="en-US" altLang="en-US" dirty="0"/>
              <a:t>Six cases in Russian:</a:t>
            </a:r>
            <a:br>
              <a:rPr lang="en-US" altLang="en-US" dirty="0"/>
            </a:br>
            <a:r>
              <a:rPr lang="en-US" altLang="en-US" sz="1300" dirty="0">
                <a:hlinkClick r:id="rId3"/>
              </a:rPr>
              <a:t>http://www.departments.bucknell.edu/russian/language/case.html</a:t>
            </a:r>
            <a:r>
              <a:rPr lang="en-US" altLang="en-US" dirty="0">
                <a:solidFill>
                  <a:srgbClr val="CC0000"/>
                </a:solidFill>
              </a:rPr>
              <a:t>	</a:t>
            </a:r>
          </a:p>
          <a:p>
            <a:pPr lvl="1"/>
            <a:r>
              <a:rPr lang="en-US" altLang="en-US" dirty="0"/>
              <a:t>Up to 40,000 forms in Turkish</a:t>
            </a:r>
          </a:p>
          <a:p>
            <a:pPr lvl="2"/>
            <a:r>
              <a:rPr lang="en-US" altLang="en-US" dirty="0"/>
              <a:t>E.g., you cause X to cause Y to … do Z)</a:t>
            </a:r>
          </a:p>
        </p:txBody>
      </p:sp>
    </p:spTree>
    <p:extLst>
      <p:ext uri="{BB962C8B-B14F-4D97-AF65-F5344CB8AC3E}">
        <p14:creationId xmlns:p14="http://schemas.microsoft.com/office/powerpoint/2010/main" val="8479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40268</TotalTime>
  <Words>615</Words>
  <Application>Microsoft Office PowerPoint</Application>
  <PresentationFormat>On-screen Show (16:9)</PresentationFormat>
  <Paragraphs>184</Paragraphs>
  <Slides>25</Slides>
  <Notes>5</Notes>
  <HiddenSlides>14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PMincho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Mental Lexicon</vt:lpstr>
      <vt:lpstr>Derivational Morphology</vt:lpstr>
      <vt:lpstr>Answer to the Quiz</vt:lpstr>
      <vt:lpstr>Morphological Examples</vt:lpstr>
      <vt:lpstr>Answer to the Quiz</vt:lpstr>
      <vt:lpstr>More Examples</vt:lpstr>
      <vt:lpstr>Inflectional Morphology</vt:lpstr>
      <vt:lpstr>Morphological Analysis</vt:lpstr>
      <vt:lpstr>Agglutinative Languages</vt:lpstr>
      <vt:lpstr>Turkish Vowel Harmony</vt:lpstr>
      <vt:lpstr>NACLO Problem</vt:lpstr>
      <vt:lpstr>PowerPoint Presentation</vt:lpstr>
      <vt:lpstr>PowerPoint Presentation</vt:lpstr>
      <vt:lpstr>PowerPoint Presentation</vt:lpstr>
      <vt:lpstr>NACLO Solution</vt:lpstr>
      <vt:lpstr>PowerPoint Presentation</vt:lpstr>
      <vt:lpstr>PowerPoint Presentation</vt:lpstr>
      <vt:lpstr>PowerPoint Presentation</vt:lpstr>
      <vt:lpstr>Introduction to NLP</vt:lpstr>
      <vt:lpstr>Semantics</vt:lpstr>
      <vt:lpstr>Pragmatics</vt:lpstr>
      <vt:lpstr>Other Areas of Linguistics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473</cp:revision>
  <dcterms:created xsi:type="dcterms:W3CDTF">2014-05-29T18:54:38Z</dcterms:created>
  <dcterms:modified xsi:type="dcterms:W3CDTF">2019-01-20T18:53:53Z</dcterms:modified>
</cp:coreProperties>
</file>