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7"/>
  </p:notesMasterIdLst>
  <p:sldIdLst>
    <p:sldId id="616" r:id="rId3"/>
    <p:sldId id="799" r:id="rId4"/>
    <p:sldId id="800" r:id="rId5"/>
    <p:sldId id="801" r:id="rId6"/>
    <p:sldId id="848" r:id="rId7"/>
    <p:sldId id="852" r:id="rId8"/>
    <p:sldId id="850" r:id="rId9"/>
    <p:sldId id="849" r:id="rId10"/>
    <p:sldId id="802" r:id="rId11"/>
    <p:sldId id="803" r:id="rId12"/>
    <p:sldId id="851" r:id="rId13"/>
    <p:sldId id="805" r:id="rId14"/>
    <p:sldId id="804" r:id="rId15"/>
    <p:sldId id="806" r:id="rId16"/>
    <p:sldId id="807" r:id="rId17"/>
    <p:sldId id="854" r:id="rId18"/>
    <p:sldId id="855" r:id="rId19"/>
    <p:sldId id="856" r:id="rId20"/>
    <p:sldId id="857" r:id="rId21"/>
    <p:sldId id="858" r:id="rId22"/>
    <p:sldId id="859" r:id="rId23"/>
    <p:sldId id="860" r:id="rId24"/>
    <p:sldId id="861" r:id="rId25"/>
    <p:sldId id="798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4" autoAdjust="0"/>
    <p:restoredTop sz="86839" autoAdjust="0"/>
  </p:normalViewPr>
  <p:slideViewPr>
    <p:cSldViewPr snapToGrid="0" snapToObjects="1">
      <p:cViewPr varScale="1">
        <p:scale>
          <a:sx n="155" d="100"/>
          <a:sy n="155" d="100"/>
        </p:scale>
        <p:origin x="184" y="3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1/29/19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24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4F85B3-84E1-41E1-BAE6-961839C0D5F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72" tIns="44785" rIns="89572" bIns="44785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74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718476-10F1-4430-A840-5BC387BA3D9C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72" tIns="44785" rIns="89572" bIns="44785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713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607C2D-934A-4650-958C-B1E66BE32D32}" type="slidenum">
              <a:rPr lang="en-US" altLang="en-US"/>
              <a:pPr/>
              <a:t>9</a:t>
            </a:fld>
            <a:endParaRPr lang="en-US" altLang="en-US" dirty="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72" tIns="44785" rIns="89572" bIns="44785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5891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607C2D-934A-4650-958C-B1E66BE32D32}" type="slidenum">
              <a:rPr lang="en-US" altLang="en-US"/>
              <a:pPr/>
              <a:t>10</a:t>
            </a:fld>
            <a:endParaRPr lang="en-US" altLang="en-US" dirty="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72" tIns="44785" rIns="89572" bIns="44785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561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1060D-A7FC-4D14-9761-EE8A2E5C82DA}" type="slidenum">
              <a:rPr lang="en-US" altLang="en-US"/>
              <a:pPr/>
              <a:t>12</a:t>
            </a:fld>
            <a:endParaRPr lang="en-US" altLang="en-US" dirty="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72" tIns="44785" rIns="89572" bIns="44785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1522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607C2D-934A-4650-958C-B1E66BE32D32}" type="slidenum">
              <a:rPr lang="en-US" altLang="en-US"/>
              <a:pPr/>
              <a:t>13</a:t>
            </a:fld>
            <a:endParaRPr lang="en-US" altLang="en-US" dirty="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72" tIns="44785" rIns="89572" bIns="44785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0438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DFD6DA-A5B9-4026-B632-90DB0A4F3D5B}" type="slidenum">
              <a:rPr lang="en-US" altLang="en-US"/>
              <a:pPr/>
              <a:t>16</a:t>
            </a:fld>
            <a:endParaRPr lang="en-US" altLang="en-US" dirty="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72" tIns="44785" rIns="89572" bIns="44785"/>
          <a:lstStyle/>
          <a:p>
            <a:r>
              <a:rPr lang="en-US" altLang="en-US" dirty="0"/>
              <a:t>Markov property: The probability of the current word only depends on the previous word(s) (one word in unigram model, two words in bigram model, there words </a:t>
            </a:r>
            <a:r>
              <a:rPr lang="en-US" altLang="en-US"/>
              <a:t>in trigram model, etc.)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775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DFD6DA-A5B9-4026-B632-90DB0A4F3D5B}" type="slidenum">
              <a:rPr lang="en-US" altLang="en-US"/>
              <a:pPr/>
              <a:t>17</a:t>
            </a:fld>
            <a:endParaRPr lang="en-US" altLang="en-US" dirty="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72" tIns="44785" rIns="89572" bIns="44785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3693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B9D779-CAB0-4647-9332-9597E600EFDE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72" tIns="44785" rIns="89572" bIns="44785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5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Meaning of probabilities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sym typeface="Symbol" pitchFamily="18" charset="2"/>
              </a:rPr>
              <a:t>Frequentist</a:t>
            </a:r>
          </a:p>
          <a:p>
            <a:pPr lvl="1"/>
            <a:r>
              <a:rPr lang="en-US" altLang="en-US" sz="2300" dirty="0">
                <a:sym typeface="Symbol" pitchFamily="18" charset="2"/>
              </a:rPr>
              <a:t>I threw the coin 10 times and it turned up heads 5 times</a:t>
            </a:r>
          </a:p>
          <a:p>
            <a:r>
              <a:rPr lang="en-US" altLang="en-US" sz="2800" dirty="0">
                <a:sym typeface="Symbol" pitchFamily="18" charset="2"/>
              </a:rPr>
              <a:t>Subjective</a:t>
            </a:r>
          </a:p>
          <a:p>
            <a:pPr lvl="1"/>
            <a:r>
              <a:rPr lang="en-US" altLang="en-US" sz="2300" dirty="0">
                <a:sym typeface="Symbol" pitchFamily="18" charset="2"/>
              </a:rPr>
              <a:t>I am willing to bet 50 cents on heads</a:t>
            </a:r>
            <a:endParaRPr lang="en-US" altLang="en-US" sz="1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128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Probabilities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182881" y="1035531"/>
            <a:ext cx="8908868" cy="4000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400" dirty="0"/>
              <a:t>Joint probability: </a:t>
            </a:r>
            <a:r>
              <a:rPr lang="en-US" sz="2000" dirty="0"/>
              <a:t>P(</a:t>
            </a:r>
            <a:r>
              <a:rPr lang="en-US" sz="2000" dirty="0">
                <a:sym typeface="Symbol" pitchFamily="18" charset="2"/>
              </a:rPr>
              <a:t>AB</a:t>
            </a:r>
            <a:r>
              <a:rPr lang="en-US" sz="2000" dirty="0"/>
              <a:t>), also written as P(A, B)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Conditional Probability: P(B|A)=P(</a:t>
            </a:r>
            <a:r>
              <a:rPr lang="en-US" sz="2400" dirty="0">
                <a:sym typeface="Symbol" pitchFamily="18" charset="2"/>
              </a:rPr>
              <a:t>AB</a:t>
            </a:r>
            <a:r>
              <a:rPr lang="en-US" sz="2400" dirty="0"/>
              <a:t>)/P(A)</a:t>
            </a: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en-US" sz="2000" dirty="0"/>
              <a:t>P(</a:t>
            </a:r>
            <a:r>
              <a:rPr lang="en-US" sz="2000" dirty="0">
                <a:sym typeface="Symbol" pitchFamily="18" charset="2"/>
              </a:rPr>
              <a:t>AB</a:t>
            </a:r>
            <a:r>
              <a:rPr lang="en-US" sz="2000" dirty="0"/>
              <a:t>) = P(A)P(B|A) = P(B)P(A|B)</a:t>
            </a: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en-US" sz="2000" dirty="0"/>
              <a:t>So, P(A|B) = P(B|A)P(A)/P(B) (Bayes’ Rule)</a:t>
            </a: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en-US" sz="2000" dirty="0"/>
              <a:t>For independent events, P(</a:t>
            </a:r>
            <a:r>
              <a:rPr lang="en-US" sz="2000" dirty="0">
                <a:sym typeface="Symbol" pitchFamily="18" charset="2"/>
              </a:rPr>
              <a:t>AB</a:t>
            </a:r>
            <a:r>
              <a:rPr lang="en-US" sz="2000" dirty="0"/>
              <a:t>) = P(A)P(B), so P(A|B)=P(A)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Total probability: If A</a:t>
            </a:r>
            <a:r>
              <a:rPr lang="en-US" sz="2400" baseline="-25000" dirty="0"/>
              <a:t>1</a:t>
            </a:r>
            <a:r>
              <a:rPr lang="en-US" sz="2400" dirty="0"/>
              <a:t>, …, A</a:t>
            </a:r>
            <a:r>
              <a:rPr lang="en-US" sz="2400" baseline="-25000" dirty="0"/>
              <a:t>n</a:t>
            </a:r>
            <a:r>
              <a:rPr lang="en-US" sz="2400" dirty="0"/>
              <a:t> form a partition of S, then</a:t>
            </a: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en-US" sz="2000" dirty="0"/>
              <a:t>P(B) = P(B</a:t>
            </a:r>
            <a:r>
              <a:rPr lang="en-US" sz="2000" dirty="0">
                <a:sym typeface="Symbol" pitchFamily="18" charset="2"/>
              </a:rPr>
              <a:t>S) = </a:t>
            </a:r>
            <a:r>
              <a:rPr lang="en-US" sz="2000" dirty="0"/>
              <a:t>P(B</a:t>
            </a:r>
            <a:r>
              <a:rPr lang="en-US" sz="2000" dirty="0">
                <a:sym typeface="Symbol" pitchFamily="18" charset="2"/>
              </a:rPr>
              <a:t>, A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) + … + P(B, A</a:t>
            </a:r>
            <a:r>
              <a:rPr lang="en-US" sz="2000" baseline="-25000" dirty="0">
                <a:sym typeface="Symbol" pitchFamily="18" charset="2"/>
              </a:rPr>
              <a:t>n</a:t>
            </a:r>
            <a:r>
              <a:rPr lang="en-US" sz="2000" dirty="0"/>
              <a:t>) (why?)</a:t>
            </a: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en-US" sz="2000" dirty="0"/>
              <a:t>So, P(</a:t>
            </a:r>
            <a:r>
              <a:rPr lang="en-US" sz="2000" dirty="0" err="1"/>
              <a:t>A</a:t>
            </a:r>
            <a:r>
              <a:rPr lang="en-US" sz="2000" baseline="-25000" dirty="0" err="1"/>
              <a:t>i</a:t>
            </a:r>
            <a:r>
              <a:rPr lang="en-US" sz="2000" dirty="0" err="1"/>
              <a:t>|B</a:t>
            </a:r>
            <a:r>
              <a:rPr lang="en-US" sz="2000" dirty="0"/>
              <a:t>) = P(</a:t>
            </a:r>
            <a:r>
              <a:rPr lang="en-US" sz="2000" dirty="0" err="1"/>
              <a:t>B|A</a:t>
            </a:r>
            <a:r>
              <a:rPr lang="en-US" sz="2000" baseline="-25000" dirty="0" err="1"/>
              <a:t>i</a:t>
            </a:r>
            <a:r>
              <a:rPr lang="en-US" sz="2000" dirty="0"/>
              <a:t>)P(A</a:t>
            </a:r>
            <a:r>
              <a:rPr lang="en-US" sz="2000" baseline="-25000" dirty="0"/>
              <a:t>i</a:t>
            </a:r>
            <a:r>
              <a:rPr lang="en-US" sz="2000" dirty="0"/>
              <a:t>)/P(B) = P(</a:t>
            </a:r>
            <a:r>
              <a:rPr lang="en-US" sz="2000" dirty="0" err="1"/>
              <a:t>B|A</a:t>
            </a:r>
            <a:r>
              <a:rPr lang="en-US" sz="2000" baseline="-25000" dirty="0" err="1"/>
              <a:t>i</a:t>
            </a:r>
            <a:r>
              <a:rPr lang="en-US" sz="2000" dirty="0"/>
              <a:t>)P(A</a:t>
            </a:r>
            <a:r>
              <a:rPr lang="en-US" sz="2000" baseline="-25000" dirty="0"/>
              <a:t>i</a:t>
            </a:r>
            <a:r>
              <a:rPr lang="en-US" sz="2000" dirty="0"/>
              <a:t>)/[P(B|A</a:t>
            </a:r>
            <a:r>
              <a:rPr lang="en-US" sz="2000" baseline="-25000" dirty="0"/>
              <a:t>1</a:t>
            </a:r>
            <a:r>
              <a:rPr lang="en-US" sz="2000" dirty="0"/>
              <a:t>)P(A</a:t>
            </a:r>
            <a:r>
              <a:rPr lang="en-US" sz="2000" baseline="-25000" dirty="0"/>
              <a:t>1</a:t>
            </a:r>
            <a:r>
              <a:rPr lang="en-US" sz="2000" dirty="0"/>
              <a:t>)+…+P(</a:t>
            </a:r>
            <a:r>
              <a:rPr lang="en-US" sz="2000" dirty="0" err="1"/>
              <a:t>B|A</a:t>
            </a:r>
            <a:r>
              <a:rPr lang="en-US" sz="2000" baseline="-25000" dirty="0" err="1"/>
              <a:t>n</a:t>
            </a:r>
            <a:r>
              <a:rPr lang="en-US" sz="2000" dirty="0"/>
              <a:t>)P(A</a:t>
            </a:r>
            <a:r>
              <a:rPr lang="en-US" sz="2000" baseline="-25000" dirty="0"/>
              <a:t>n</a:t>
            </a:r>
            <a:r>
              <a:rPr lang="en-US" sz="2000" dirty="0"/>
              <a:t>)] </a:t>
            </a: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en-US" sz="2000" dirty="0"/>
              <a:t>This allows us to compute P(</a:t>
            </a:r>
            <a:r>
              <a:rPr lang="en-US" sz="2000" dirty="0" err="1"/>
              <a:t>A</a:t>
            </a:r>
            <a:r>
              <a:rPr lang="en-US" sz="2000" baseline="-25000" dirty="0" err="1"/>
              <a:t>i</a:t>
            </a:r>
            <a:r>
              <a:rPr lang="en-US" sz="2000" dirty="0" err="1"/>
              <a:t>|B</a:t>
            </a:r>
            <a:r>
              <a:rPr lang="en-US" sz="2000" dirty="0"/>
              <a:t>) based on P(</a:t>
            </a:r>
            <a:r>
              <a:rPr lang="en-US" sz="2000" dirty="0" err="1"/>
              <a:t>B|A</a:t>
            </a:r>
            <a:r>
              <a:rPr lang="en-US" sz="2000" baseline="-25000" dirty="0" err="1"/>
              <a:t>i</a:t>
            </a:r>
            <a:r>
              <a:rPr lang="en-US" sz="2000" dirty="0"/>
              <a:t>)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sz="2000" dirty="0"/>
              <a:t>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6769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Conditional Probability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23941"/>
            <a:ext cx="8229600" cy="2702991"/>
          </a:xfrm>
        </p:spPr>
        <p:txBody>
          <a:bodyPr>
            <a:normAutofit/>
          </a:bodyPr>
          <a:lstStyle/>
          <a:p>
            <a:r>
              <a:rPr lang="en-US" altLang="en-US" dirty="0"/>
              <a:t>Prior and posterior probability</a:t>
            </a:r>
          </a:p>
          <a:p>
            <a:r>
              <a:rPr lang="en-US" altLang="en-US" dirty="0"/>
              <a:t>Conditional probability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5853837" y="1997077"/>
            <a:ext cx="1509306" cy="43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/>
              <a:t>P(A|B) = 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6970690" y="1779346"/>
            <a:ext cx="1245098" cy="43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/>
              <a:t>P(A </a:t>
            </a:r>
            <a:r>
              <a:rPr lang="en-US" altLang="en-US" dirty="0">
                <a:sym typeface="Symbol" pitchFamily="18" charset="2"/>
              </a:rPr>
              <a:t></a:t>
            </a:r>
            <a:r>
              <a:rPr lang="en-US" altLang="en-US" dirty="0"/>
              <a:t> B)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7217343" y="2155689"/>
            <a:ext cx="751792" cy="43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/>
              <a:t>P(B) 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6892485" y="2163008"/>
            <a:ext cx="1245098" cy="155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667000" y="2627844"/>
            <a:ext cx="3886200" cy="2156574"/>
            <a:chOff x="2667000" y="2857500"/>
            <a:chExt cx="3886200" cy="1943100"/>
          </a:xfrm>
        </p:grpSpPr>
        <p:sp>
          <p:nvSpPr>
            <p:cNvPr id="48136" name="Oval 8"/>
            <p:cNvSpPr>
              <a:spLocks noChangeArrowheads="1"/>
            </p:cNvSpPr>
            <p:nvPr/>
          </p:nvSpPr>
          <p:spPr bwMode="auto">
            <a:xfrm>
              <a:off x="3276600" y="3143250"/>
              <a:ext cx="1828800" cy="1371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37" name="Oval 9"/>
            <p:cNvSpPr>
              <a:spLocks noChangeArrowheads="1"/>
            </p:cNvSpPr>
            <p:nvPr/>
          </p:nvSpPr>
          <p:spPr bwMode="auto">
            <a:xfrm>
              <a:off x="4267200" y="3143250"/>
              <a:ext cx="1828800" cy="1371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2667000" y="2857500"/>
              <a:ext cx="3886200" cy="1943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2743201" y="2914650"/>
              <a:ext cx="3626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dirty="0">
                  <a:sym typeface="Symbol" pitchFamily="18" charset="2"/>
                </a:rPr>
                <a:t></a:t>
              </a: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3429001" y="337185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dirty="0">
                  <a:sym typeface="Symbol" pitchFamily="18" charset="2"/>
                </a:rPr>
                <a:t>A</a:t>
              </a: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5562600" y="3376613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dirty="0">
                  <a:sym typeface="Symbol" pitchFamily="18" charset="2"/>
                </a:rPr>
                <a:t>B</a:t>
              </a:r>
            </a:p>
          </p:txBody>
        </p:sp>
        <p:sp>
          <p:nvSpPr>
            <p:cNvPr id="48142" name="Rectangle 14"/>
            <p:cNvSpPr>
              <a:spLocks noChangeArrowheads="1"/>
            </p:cNvSpPr>
            <p:nvPr/>
          </p:nvSpPr>
          <p:spPr bwMode="auto">
            <a:xfrm>
              <a:off x="4264026" y="3657600"/>
              <a:ext cx="6832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dirty="0"/>
                <a:t>A</a:t>
              </a:r>
              <a:r>
                <a:rPr lang="en-US" altLang="en-US" dirty="0">
                  <a:sym typeface="Symbol" pitchFamily="18" charset="2"/>
                </a:rPr>
                <a:t></a:t>
              </a:r>
              <a:r>
                <a:rPr lang="en-US" alt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165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Properties of Probabilities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sym typeface="Symbol" pitchFamily="18" charset="2"/>
              </a:rPr>
              <a:t>p() = 0 </a:t>
            </a:r>
          </a:p>
          <a:p>
            <a:r>
              <a:rPr lang="en-US" altLang="en-US" sz="2400" dirty="0">
                <a:sym typeface="Symbol" pitchFamily="18" charset="2"/>
              </a:rPr>
              <a:t>P(certain event)=1</a:t>
            </a:r>
          </a:p>
          <a:p>
            <a:r>
              <a:rPr lang="es-ES" altLang="en-US" sz="2400" dirty="0">
                <a:sym typeface="Symbol" pitchFamily="18" charset="2"/>
              </a:rPr>
              <a:t>p(X)  p(Y), if X  Y</a:t>
            </a:r>
          </a:p>
          <a:p>
            <a:r>
              <a:rPr lang="es-ES" altLang="en-US" sz="2400" dirty="0">
                <a:sym typeface="Symbol" pitchFamily="18" charset="2"/>
              </a:rPr>
              <a:t>p(X  Y) = p(X) + p(Y), if X  Y=</a:t>
            </a:r>
          </a:p>
          <a:p>
            <a:endParaRPr lang="en-US" altLang="en-US" sz="24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97564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Six-sided fair die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P(D even)=?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P(D&gt;=4)=?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P(D even|D&gt;=4)=?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P(D odd|D&gt;=4)=?</a:t>
            </a:r>
          </a:p>
          <a:p>
            <a:pPr>
              <a:lnSpc>
                <a:spcPct val="110000"/>
              </a:lnSpc>
            </a:pPr>
            <a:r>
              <a:rPr lang="en-US" dirty="0"/>
              <a:t>Multiple conditions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P(D </a:t>
            </a:r>
            <a:r>
              <a:rPr lang="en-US" dirty="0" err="1"/>
              <a:t>odd|D</a:t>
            </a:r>
            <a:r>
              <a:rPr lang="en-US" dirty="0"/>
              <a:t>&gt;=4, D&lt;=5)=?</a:t>
            </a:r>
          </a:p>
        </p:txBody>
      </p:sp>
    </p:spTree>
    <p:extLst>
      <p:ext uri="{BB962C8B-B14F-4D97-AF65-F5344CB8AC3E}">
        <p14:creationId xmlns:p14="http://schemas.microsoft.com/office/powerpoint/2010/main" val="339079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Six-sided fair die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P(D even)=3/6=1/2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P(D&gt;=4)=3/6=1/2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P(D even|D&gt;=4)=2/3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P(D odd|D&gt;=4)=1/3</a:t>
            </a:r>
          </a:p>
          <a:p>
            <a:pPr>
              <a:lnSpc>
                <a:spcPct val="110000"/>
              </a:lnSpc>
            </a:pPr>
            <a:r>
              <a:rPr lang="en-US" dirty="0"/>
              <a:t>Multiple conditions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P(D odd|D&gt;=4, D&lt;=5)=1/2</a:t>
            </a:r>
          </a:p>
        </p:txBody>
      </p:sp>
    </p:spTree>
    <p:extLst>
      <p:ext uri="{BB962C8B-B14F-4D97-AF65-F5344CB8AC3E}">
        <p14:creationId xmlns:p14="http://schemas.microsoft.com/office/powerpoint/2010/main" val="3962351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Chain Rule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0121"/>
            <a:ext cx="8358996" cy="3024501"/>
          </a:xfrm>
        </p:spPr>
        <p:txBody>
          <a:bodyPr>
            <a:normAutofit/>
          </a:bodyPr>
          <a:lstStyle/>
          <a:p>
            <a:r>
              <a:rPr lang="en-US" altLang="en-US" dirty="0"/>
              <a:t>P(w</a:t>
            </a:r>
            <a:r>
              <a:rPr lang="en-US" altLang="en-US" baseline="-25000" dirty="0"/>
              <a:t>1</a:t>
            </a:r>
            <a:r>
              <a:rPr lang="en-US" altLang="en-US" dirty="0"/>
              <a:t>,w</a:t>
            </a:r>
            <a:r>
              <a:rPr lang="en-US" altLang="en-US" baseline="-25000" dirty="0"/>
              <a:t>2</a:t>
            </a:r>
            <a:r>
              <a:rPr lang="en-US" altLang="en-US" dirty="0"/>
              <a:t>,w</a:t>
            </a:r>
            <a:r>
              <a:rPr lang="en-US" altLang="en-US" baseline="-25000" dirty="0"/>
              <a:t>3</a:t>
            </a:r>
            <a:r>
              <a:rPr lang="en-US" altLang="en-US" dirty="0"/>
              <a:t>…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n</a:t>
            </a:r>
            <a:r>
              <a:rPr lang="en-US" altLang="en-US" dirty="0"/>
              <a:t>) = ?</a:t>
            </a:r>
          </a:p>
          <a:p>
            <a:r>
              <a:rPr lang="en-US" altLang="en-US" dirty="0"/>
              <a:t>Using the chain rule:</a:t>
            </a:r>
          </a:p>
          <a:p>
            <a:pPr lvl="1"/>
            <a:r>
              <a:rPr lang="en-US" altLang="en-US" dirty="0"/>
              <a:t>P(w</a:t>
            </a:r>
            <a:r>
              <a:rPr lang="en-US" altLang="en-US" baseline="-25000" dirty="0"/>
              <a:t>1</a:t>
            </a:r>
            <a:r>
              <a:rPr lang="en-US" altLang="en-US" dirty="0"/>
              <a:t>,w</a:t>
            </a:r>
            <a:r>
              <a:rPr lang="en-US" altLang="en-US" baseline="-25000" dirty="0"/>
              <a:t>2</a:t>
            </a:r>
            <a:r>
              <a:rPr lang="en-US" altLang="en-US" dirty="0"/>
              <a:t>,w</a:t>
            </a:r>
            <a:r>
              <a:rPr lang="en-US" altLang="en-US" baseline="-25000" dirty="0"/>
              <a:t>3</a:t>
            </a:r>
            <a:r>
              <a:rPr lang="en-US" altLang="en-US" dirty="0"/>
              <a:t>…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n</a:t>
            </a:r>
            <a:r>
              <a:rPr lang="en-US" altLang="en-US" dirty="0"/>
              <a:t>) =P(w</a:t>
            </a:r>
            <a:r>
              <a:rPr lang="en-US" altLang="en-US" baseline="-25000" dirty="0"/>
              <a:t>1</a:t>
            </a:r>
            <a:r>
              <a:rPr lang="en-US" altLang="en-US" dirty="0"/>
              <a:t>) P(w</a:t>
            </a:r>
            <a:r>
              <a:rPr lang="en-US" altLang="en-US" baseline="-25000" dirty="0"/>
              <a:t>2</a:t>
            </a:r>
            <a:r>
              <a:rPr lang="en-US" altLang="en-US" dirty="0"/>
              <a:t>|w</a:t>
            </a:r>
            <a:r>
              <a:rPr lang="en-US" altLang="en-US" baseline="-25000" dirty="0"/>
              <a:t>1</a:t>
            </a:r>
            <a:r>
              <a:rPr lang="en-US" altLang="en-US" dirty="0"/>
              <a:t>) P(w</a:t>
            </a:r>
            <a:r>
              <a:rPr lang="en-US" altLang="en-US" baseline="-25000" dirty="0"/>
              <a:t>3</a:t>
            </a:r>
            <a:r>
              <a:rPr lang="en-US" altLang="en-US" dirty="0"/>
              <a:t>|w</a:t>
            </a:r>
            <a:r>
              <a:rPr lang="en-US" altLang="en-US" baseline="-25000" dirty="0"/>
              <a:t>1</a:t>
            </a:r>
            <a:r>
              <a:rPr lang="en-US" altLang="en-US" dirty="0"/>
              <a:t>,w</a:t>
            </a:r>
            <a:r>
              <a:rPr lang="en-US" altLang="en-US" baseline="-25000" dirty="0"/>
              <a:t>2</a:t>
            </a:r>
            <a:r>
              <a:rPr lang="en-US" altLang="en-US" dirty="0"/>
              <a:t>)… P(w</a:t>
            </a:r>
            <a:r>
              <a:rPr lang="en-US" altLang="en-US" baseline="-25000" dirty="0"/>
              <a:t>n</a:t>
            </a:r>
            <a:r>
              <a:rPr lang="en-US" altLang="en-US" dirty="0"/>
              <a:t>|w</a:t>
            </a:r>
            <a:r>
              <a:rPr lang="en-US" altLang="en-US" baseline="-25000" dirty="0"/>
              <a:t>1</a:t>
            </a:r>
            <a:r>
              <a:rPr lang="en-US" altLang="en-US" dirty="0"/>
              <a:t>,w</a:t>
            </a:r>
            <a:r>
              <a:rPr lang="en-US" altLang="en-US" baseline="-25000" dirty="0"/>
              <a:t>2</a:t>
            </a:r>
            <a:r>
              <a:rPr lang="en-US" altLang="en-US" dirty="0"/>
              <a:t>…w</a:t>
            </a:r>
            <a:r>
              <a:rPr lang="en-US" altLang="en-US" baseline="-25000" dirty="0"/>
              <a:t>n-1</a:t>
            </a:r>
            <a:r>
              <a:rPr lang="en-US" altLang="en-US" dirty="0"/>
              <a:t>)</a:t>
            </a:r>
          </a:p>
          <a:p>
            <a:r>
              <a:rPr lang="en-US" altLang="en-US" sz="2800" dirty="0"/>
              <a:t>This rule is used in many ways in statistical NLP, more specifically in Markov Models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4362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Independence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65500"/>
            <a:ext cx="8229600" cy="294407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Two events are independent when </a:t>
            </a:r>
          </a:p>
          <a:p>
            <a:pPr marL="457200" lvl="1" indent="0">
              <a:buNone/>
            </a:pPr>
            <a:r>
              <a:rPr lang="en-US" altLang="en-US" dirty="0"/>
              <a:t>P(A</a:t>
            </a:r>
            <a:r>
              <a:rPr lang="en-US" altLang="en-US" dirty="0">
                <a:sym typeface="Symbol" pitchFamily="18" charset="2"/>
              </a:rPr>
              <a:t>B) = P(A)P(B)</a:t>
            </a:r>
          </a:p>
          <a:p>
            <a:r>
              <a:rPr lang="en-US" altLang="en-US" sz="2800" dirty="0">
                <a:sym typeface="Symbol" pitchFamily="18" charset="2"/>
              </a:rPr>
              <a:t>Unless </a:t>
            </a:r>
            <a:r>
              <a:rPr lang="en-US" altLang="en-US" sz="2800" dirty="0"/>
              <a:t>P(B)=0 this is equivalent to saying that</a:t>
            </a:r>
          </a:p>
          <a:p>
            <a:pPr marL="457200" lvl="1" indent="0">
              <a:buNone/>
            </a:pPr>
            <a:r>
              <a:rPr lang="en-US" altLang="en-US" sz="2300" dirty="0"/>
              <a:t>P(A) = P(A|B)</a:t>
            </a:r>
          </a:p>
          <a:p>
            <a:r>
              <a:rPr lang="en-US" altLang="en-US" sz="2800" dirty="0"/>
              <a:t>If two events are not independent, they are considered dependent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1199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vs. Removing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8695"/>
            <a:ext cx="8229600" cy="2702991"/>
          </a:xfrm>
        </p:spPr>
        <p:txBody>
          <a:bodyPr>
            <a:noAutofit/>
          </a:bodyPr>
          <a:lstStyle/>
          <a:p>
            <a:r>
              <a:rPr lang="en-US" sz="2000" dirty="0"/>
              <a:t>Adding constraints</a:t>
            </a:r>
          </a:p>
          <a:p>
            <a:pPr lvl="1"/>
            <a:r>
              <a:rPr lang="en-US" sz="1800" dirty="0"/>
              <a:t>P(walk=yes|weather=nice)</a:t>
            </a:r>
          </a:p>
          <a:p>
            <a:pPr lvl="1"/>
            <a:r>
              <a:rPr lang="en-US" sz="1800" dirty="0"/>
              <a:t>P(walk=yes|weather=nice,freetime=yes,crowded=yes)</a:t>
            </a:r>
          </a:p>
          <a:p>
            <a:pPr lvl="1"/>
            <a:r>
              <a:rPr lang="en-US" sz="1800" dirty="0"/>
              <a:t>More accurate</a:t>
            </a:r>
          </a:p>
          <a:p>
            <a:pPr lvl="1"/>
            <a:r>
              <a:rPr lang="en-US" sz="1800" dirty="0"/>
              <a:t>But more difficult to estimate</a:t>
            </a:r>
          </a:p>
          <a:p>
            <a:r>
              <a:rPr lang="en-US" sz="2000" dirty="0"/>
              <a:t>Removing constraints (</a:t>
            </a:r>
            <a:r>
              <a:rPr lang="en-US" sz="2000" dirty="0" err="1"/>
              <a:t>Backoff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P(walk=yes|weather=nice,freetime=yes,crowded=yes)</a:t>
            </a:r>
          </a:p>
          <a:p>
            <a:pPr lvl="1"/>
            <a:r>
              <a:rPr lang="en-US" sz="1800" dirty="0"/>
              <a:t>P(walk=yes|weather=nice,freetime=yes)</a:t>
            </a:r>
          </a:p>
          <a:p>
            <a:pPr lvl="1"/>
            <a:r>
              <a:rPr lang="en-US" sz="1800" dirty="0"/>
              <a:t>P(walk=yes|weather=nice)</a:t>
            </a:r>
          </a:p>
          <a:p>
            <a:pPr lvl="1"/>
            <a:r>
              <a:rPr lang="en-US" sz="1800" dirty="0"/>
              <a:t>Note that it is </a:t>
            </a:r>
            <a:r>
              <a:rPr lang="en-US" sz="1800" i="1" dirty="0"/>
              <a:t>not</a:t>
            </a:r>
            <a:r>
              <a:rPr lang="en-US" sz="1800" dirty="0"/>
              <a:t> possible to do </a:t>
            </a:r>
            <a:r>
              <a:rPr lang="en-US" sz="1800" dirty="0" err="1"/>
              <a:t>backoff</a:t>
            </a:r>
            <a:r>
              <a:rPr lang="en-US" sz="1800" dirty="0"/>
              <a:t> on the left hand side of the conditional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97331" y="4689986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[Example modified from Jason Eisner]</a:t>
            </a:r>
          </a:p>
        </p:txBody>
      </p:sp>
    </p:spTree>
    <p:extLst>
      <p:ext uri="{BB962C8B-B14F-4D97-AF65-F5344CB8AC3E}">
        <p14:creationId xmlns:p14="http://schemas.microsoft.com/office/powerpoint/2010/main" val="269853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994696" y="1281363"/>
            <a:ext cx="16764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/>
              <a:t>X: </a:t>
            </a:r>
            <a:r>
              <a:rPr lang="en-US" altLang="en-US" dirty="0">
                <a:sym typeface="Symbol" pitchFamily="18" charset="2"/>
              </a:rPr>
              <a:t>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</a:t>
            </a:r>
            <a:r>
              <a:rPr lang="en-US" altLang="en-US" dirty="0"/>
              <a:t> R</a:t>
            </a:r>
            <a:r>
              <a:rPr lang="en-US" altLang="en-US" baseline="30000" dirty="0"/>
              <a:t>n</a:t>
            </a:r>
            <a:endParaRPr lang="en-US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Random Variables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281363"/>
            <a:ext cx="8229600" cy="2983381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Simply a function:</a:t>
            </a:r>
          </a:p>
          <a:p>
            <a:r>
              <a:rPr lang="en-US" altLang="en-US" sz="2000" dirty="0"/>
              <a:t>The numbers are generated by a </a:t>
            </a:r>
            <a:r>
              <a:rPr lang="en-US" altLang="en-US" sz="2000" i="1" dirty="0"/>
              <a:t>stochastic process</a:t>
            </a:r>
            <a:r>
              <a:rPr lang="en-US" altLang="en-US" sz="2000" dirty="0"/>
              <a:t> with a certain probability distribution</a:t>
            </a:r>
          </a:p>
          <a:p>
            <a:r>
              <a:rPr lang="en-US" altLang="en-US" sz="2000" dirty="0"/>
              <a:t>Example</a:t>
            </a:r>
          </a:p>
          <a:p>
            <a:pPr lvl="1"/>
            <a:r>
              <a:rPr lang="en-US" altLang="en-US" sz="1600" dirty="0"/>
              <a:t>the discrete random variable X that is the sum of the faces of two randomly thrown fair dice</a:t>
            </a:r>
          </a:p>
          <a:p>
            <a:r>
              <a:rPr lang="en-US" altLang="en-US" sz="2000" dirty="0"/>
              <a:t>Probability mass function (</a:t>
            </a:r>
            <a:r>
              <a:rPr lang="en-US" altLang="en-US" sz="2000" i="1" dirty="0" err="1"/>
              <a:t>pmf</a:t>
            </a:r>
            <a:r>
              <a:rPr lang="en-US" altLang="en-US" sz="2000" dirty="0"/>
              <a:t>) which gives the probability that the random variable has different numeric values:</a:t>
            </a:r>
          </a:p>
          <a:p>
            <a:endParaRPr lang="en-US" altLang="en-US" sz="2000" dirty="0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685800" y="20574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2400" dirty="0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1314734" y="4173585"/>
            <a:ext cx="552961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P(</a:t>
            </a:r>
            <a:r>
              <a:rPr lang="en-US" altLang="en-US" i="1"/>
              <a:t>x</a:t>
            </a:r>
            <a:r>
              <a:rPr lang="en-US" altLang="en-US"/>
              <a:t>) = P(X = </a:t>
            </a:r>
            <a:r>
              <a:rPr lang="en-US" altLang="en-US" i="1"/>
              <a:t>x</a:t>
            </a:r>
            <a:r>
              <a:rPr lang="en-US" altLang="en-US"/>
              <a:t>)  = P(A</a:t>
            </a:r>
            <a:r>
              <a:rPr lang="en-US" altLang="en-US" i="1" baseline="-25000"/>
              <a:t>x</a:t>
            </a:r>
            <a:r>
              <a:rPr lang="en-US" altLang="en-US"/>
              <a:t>) where A</a:t>
            </a:r>
            <a:r>
              <a:rPr lang="en-US" altLang="en-US" i="1" baseline="-25000"/>
              <a:t>x</a:t>
            </a:r>
            <a:r>
              <a:rPr lang="en-US" altLang="en-US"/>
              <a:t> = {</a:t>
            </a:r>
            <a:r>
              <a:rPr lang="en-US" altLang="en-US">
                <a:sym typeface="Symbol" pitchFamily="18" charset="2"/>
              </a:rPr>
              <a:t></a:t>
            </a:r>
            <a:r>
              <a:rPr lang="en-US" altLang="en-US"/>
              <a:t> </a:t>
            </a:r>
            <a:r>
              <a:rPr lang="en-US" altLang="en-US">
                <a:sym typeface="Symbol" pitchFamily="18" charset="2"/>
              </a:rPr>
              <a:t></a:t>
            </a:r>
            <a:r>
              <a:rPr lang="en-US" altLang="en-US"/>
              <a:t> </a:t>
            </a:r>
            <a:r>
              <a:rPr lang="en-US" altLang="en-US">
                <a:sym typeface="Symbol" pitchFamily="18" charset="2"/>
              </a:rPr>
              <a:t></a:t>
            </a:r>
            <a:r>
              <a:rPr lang="en-US" altLang="en-US"/>
              <a:t> : X(</a:t>
            </a:r>
            <a:r>
              <a:rPr lang="en-US" altLang="en-US">
                <a:sym typeface="Symbol" pitchFamily="18" charset="2"/>
              </a:rPr>
              <a:t></a:t>
            </a:r>
            <a:r>
              <a:rPr lang="en-US" altLang="en-US"/>
              <a:t>) = </a:t>
            </a:r>
            <a:r>
              <a:rPr lang="en-US" altLang="en-US" i="1"/>
              <a:t>x</a:t>
            </a:r>
            <a:r>
              <a:rPr lang="en-US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97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276" grpId="0" build="p" bldLvl="2"/>
      <p:bldP spid="542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Probabilities</a:t>
            </a:r>
          </a:p>
        </p:txBody>
      </p:sp>
    </p:spTree>
    <p:extLst>
      <p:ext uri="{BB962C8B-B14F-4D97-AF65-F5344CB8AC3E}">
        <p14:creationId xmlns:p14="http://schemas.microsoft.com/office/powerpoint/2010/main" val="2051224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Variables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If a random variable X is distributed according to the </a:t>
            </a:r>
            <a:r>
              <a:rPr lang="en-US" altLang="en-US" sz="2400" dirty="0" err="1"/>
              <a:t>pmf</a:t>
            </a:r>
            <a:r>
              <a:rPr lang="en-US" altLang="en-US" sz="2400" dirty="0"/>
              <a:t> p(</a:t>
            </a:r>
            <a:r>
              <a:rPr lang="en-US" altLang="en-US" sz="2400" i="1" dirty="0"/>
              <a:t>x</a:t>
            </a:r>
            <a:r>
              <a:rPr lang="en-US" altLang="en-US" sz="2400" dirty="0"/>
              <a:t>), then we write X </a:t>
            </a:r>
            <a:r>
              <a:rPr lang="en-US" altLang="en-US" sz="2400" baseline="-16000" dirty="0">
                <a:sym typeface="Math B" pitchFamily="2" charset="2"/>
              </a:rPr>
              <a:t>~</a:t>
            </a:r>
            <a:r>
              <a:rPr lang="en-US" altLang="en-US" sz="2400" dirty="0"/>
              <a:t> p(</a:t>
            </a:r>
            <a:r>
              <a:rPr lang="en-US" altLang="en-US" sz="2400" i="1" dirty="0"/>
              <a:t>x</a:t>
            </a:r>
            <a:r>
              <a:rPr lang="en-US" alt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For a discrete random variable, we have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685800" y="3028950"/>
            <a:ext cx="77724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581159" y="2750942"/>
            <a:ext cx="29347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 dirty="0" err="1">
                <a:latin typeface="Symbol" pitchFamily="18" charset="2"/>
              </a:rPr>
              <a:t>S</a:t>
            </a:r>
            <a:r>
              <a:rPr lang="en-US" altLang="en-US" sz="2000" dirty="0" err="1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x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) = P(</a:t>
            </a:r>
            <a:r>
              <a:rPr lang="en-US" altLang="en-US" sz="2000" dirty="0">
                <a:sym typeface="Symbol" pitchFamily="18" charset="2"/>
              </a:rPr>
              <a:t></a:t>
            </a:r>
            <a:r>
              <a:rPr lang="en-US" altLang="en-US" sz="2000" dirty="0"/>
              <a:t>) = 1</a:t>
            </a:r>
          </a:p>
        </p:txBody>
      </p:sp>
    </p:spTree>
    <p:extLst>
      <p:ext uri="{BB962C8B-B14F-4D97-AF65-F5344CB8AC3E}">
        <p14:creationId xmlns:p14="http://schemas.microsoft.com/office/powerpoint/2010/main" val="54350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bldLvl="2"/>
      <p:bldP spid="563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Six-sided Fair Die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414585"/>
            <a:ext cx="8229600" cy="3002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rgbClr val="011C3C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p(1) = 1/6</a:t>
            </a:r>
          </a:p>
          <a:p>
            <a:r>
              <a:rPr lang="en-US" dirty="0"/>
              <a:t>p(2) = 1/6</a:t>
            </a:r>
          </a:p>
          <a:p>
            <a:r>
              <a:rPr lang="en-US" dirty="0"/>
              <a:t>etc.</a:t>
            </a:r>
          </a:p>
          <a:p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b="1" dirty="0"/>
              <a:t>D</a:t>
            </a:r>
            <a:r>
              <a:rPr lang="en-US" dirty="0"/>
              <a:t>)=?</a:t>
            </a:r>
          </a:p>
          <a:p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b="1" dirty="0"/>
              <a:t>D</a:t>
            </a:r>
            <a:r>
              <a:rPr lang="en-US" dirty="0"/>
              <a:t>) = {1/6, 1/6, 1/6, 1/6, 1/6, 1/6}</a:t>
            </a:r>
          </a:p>
          <a:p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b="1" dirty="0" err="1"/>
              <a:t>D</a:t>
            </a:r>
            <a:r>
              <a:rPr lang="en-US" dirty="0" err="1"/>
              <a:t>|odd</a:t>
            </a:r>
            <a:r>
              <a:rPr lang="en-US" dirty="0"/>
              <a:t>) = {1/3, 0, 1/3, 0, 1/3, 0}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77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4751" y="4715912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[slide from Brendan O’Connor]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262" y="1023426"/>
            <a:ext cx="6276608" cy="358887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Review</a:t>
            </a:r>
          </a:p>
        </p:txBody>
      </p:sp>
    </p:spTree>
    <p:extLst>
      <p:ext uri="{BB962C8B-B14F-4D97-AF65-F5344CB8AC3E}">
        <p14:creationId xmlns:p14="http://schemas.microsoft.com/office/powerpoint/2010/main" val="3070738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4751" y="4715912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[slide from Brendan O’Connor]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16" y="867508"/>
            <a:ext cx="5980747" cy="360020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Review 2/2</a:t>
            </a:r>
          </a:p>
        </p:txBody>
      </p:sp>
    </p:spTree>
    <p:extLst>
      <p:ext uri="{BB962C8B-B14F-4D97-AF65-F5344CB8AC3E}">
        <p14:creationId xmlns:p14="http://schemas.microsoft.com/office/powerpoint/2010/main" val="775991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itle 1"/>
          <p:cNvSpPr>
            <a:spLocks noGrp="1"/>
          </p:cNvSpPr>
          <p:nvPr>
            <p:ph type="title"/>
          </p:nvPr>
        </p:nvSpPr>
        <p:spPr>
          <a:xfrm>
            <a:off x="254000" y="222780"/>
            <a:ext cx="8432800" cy="701843"/>
          </a:xfrm>
        </p:spPr>
        <p:txBody>
          <a:bodyPr/>
          <a:lstStyle/>
          <a:p>
            <a:r>
              <a:rPr lang="en-US" altLang="en-US" dirty="0"/>
              <a:t>Probabilities in NLP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43188"/>
            <a:ext cx="8229600" cy="2702991"/>
          </a:xfrm>
        </p:spPr>
        <p:txBody>
          <a:bodyPr>
            <a:noAutofit/>
          </a:bodyPr>
          <a:lstStyle/>
          <a:p>
            <a:r>
              <a:rPr lang="en-US" sz="2000" dirty="0"/>
              <a:t>Very important for language processing</a:t>
            </a:r>
          </a:p>
          <a:p>
            <a:r>
              <a:rPr lang="en-US" sz="2000" dirty="0"/>
              <a:t>Example in speech recognition:</a:t>
            </a:r>
          </a:p>
          <a:p>
            <a:pPr lvl="1"/>
            <a:r>
              <a:rPr lang="en-US" sz="1800" dirty="0"/>
              <a:t>“recognize speech” vs “wreck a nice beach”</a:t>
            </a:r>
          </a:p>
          <a:p>
            <a:r>
              <a:rPr lang="en-US" sz="2000" dirty="0"/>
              <a:t>Example in machine translation:</a:t>
            </a:r>
          </a:p>
          <a:p>
            <a:pPr lvl="1"/>
            <a:r>
              <a:rPr lang="en-US" sz="1800" dirty="0"/>
              <a:t>“l’avocat general”: “the attorney general” vs. “the general avocado”</a:t>
            </a:r>
          </a:p>
          <a:p>
            <a:r>
              <a:rPr lang="en-US" sz="2000" dirty="0"/>
              <a:t>Example in information retrieval:</a:t>
            </a:r>
          </a:p>
          <a:p>
            <a:pPr lvl="1"/>
            <a:r>
              <a:rPr lang="en-US" sz="1800" dirty="0"/>
              <a:t>If a document includes three occurrences of “stir” and one of “rice”, what is the probability that it is a recipe</a:t>
            </a:r>
          </a:p>
          <a:p>
            <a:r>
              <a:rPr lang="en-US" sz="2000" dirty="0"/>
              <a:t>Probabilities make it possible to combine evidence from multiple sources in a systematic way</a:t>
            </a:r>
          </a:p>
        </p:txBody>
      </p:sp>
    </p:spTree>
    <p:extLst>
      <p:ext uri="{BB962C8B-B14F-4D97-AF65-F5344CB8AC3E}">
        <p14:creationId xmlns:p14="http://schemas.microsoft.com/office/powerpoint/2010/main" val="325423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Probabilities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36985"/>
            <a:ext cx="8229600" cy="3127760"/>
          </a:xfrm>
        </p:spPr>
        <p:txBody>
          <a:bodyPr>
            <a:noAutofit/>
          </a:bodyPr>
          <a:lstStyle/>
          <a:p>
            <a:r>
              <a:rPr lang="en-US" altLang="en-US" sz="1800" dirty="0"/>
              <a:t>Probability theory</a:t>
            </a:r>
          </a:p>
          <a:p>
            <a:pPr lvl="1"/>
            <a:r>
              <a:rPr lang="en-US" altLang="en-US" sz="1600" dirty="0"/>
              <a:t>predicting how likely it is that something will happen</a:t>
            </a:r>
          </a:p>
          <a:p>
            <a:r>
              <a:rPr lang="en-US" altLang="en-US" sz="1800" dirty="0"/>
              <a:t>Experiment (trial)</a:t>
            </a:r>
          </a:p>
          <a:p>
            <a:pPr lvl="1"/>
            <a:r>
              <a:rPr lang="en-US" altLang="en-US" sz="1600" dirty="0"/>
              <a:t>e.g., throwing a coin</a:t>
            </a:r>
          </a:p>
          <a:p>
            <a:r>
              <a:rPr lang="en-US" altLang="en-US" sz="1800" dirty="0"/>
              <a:t>Possible outcomes</a:t>
            </a:r>
          </a:p>
          <a:p>
            <a:pPr lvl="1"/>
            <a:r>
              <a:rPr lang="en-US" altLang="en-US" sz="1600" dirty="0"/>
              <a:t>heads or tails</a:t>
            </a:r>
          </a:p>
          <a:p>
            <a:r>
              <a:rPr lang="en-US" altLang="en-US" sz="1800" dirty="0">
                <a:sym typeface="Symbol" pitchFamily="18" charset="2"/>
              </a:rPr>
              <a:t>Sample spaces</a:t>
            </a:r>
          </a:p>
          <a:p>
            <a:pPr lvl="1"/>
            <a:r>
              <a:rPr lang="en-US" altLang="en-US" sz="1600" dirty="0">
                <a:sym typeface="Symbol" pitchFamily="18" charset="2"/>
              </a:rPr>
              <a:t>discrete (number of occurrences of “rice”) or continuous (e.g., temperature)</a:t>
            </a:r>
          </a:p>
          <a:p>
            <a:r>
              <a:rPr lang="en-US" altLang="en-US" sz="1800" dirty="0"/>
              <a:t>Events</a:t>
            </a:r>
          </a:p>
          <a:p>
            <a:pPr lvl="1"/>
            <a:r>
              <a:rPr lang="en-US" altLang="en-US" sz="1600" dirty="0">
                <a:sym typeface="Symbol" pitchFamily="18" charset="2"/>
              </a:rPr>
              <a:t> is the certain event </a:t>
            </a:r>
          </a:p>
          <a:p>
            <a:pPr lvl="1"/>
            <a:r>
              <a:rPr lang="en-US" altLang="en-US" sz="1600" dirty="0">
                <a:sym typeface="Symbol" pitchFamily="18" charset="2"/>
              </a:rPr>
              <a:t> is the impossible event</a:t>
            </a:r>
          </a:p>
          <a:p>
            <a:pPr lvl="1"/>
            <a:r>
              <a:rPr lang="en-US" altLang="en-US" sz="1600" dirty="0">
                <a:sym typeface="Symbol" pitchFamily="18" charset="2"/>
              </a:rPr>
              <a:t>event space - all possible events</a:t>
            </a:r>
          </a:p>
        </p:txBody>
      </p:sp>
    </p:spTree>
    <p:extLst>
      <p:ext uri="{BB962C8B-B14F-4D97-AF65-F5344CB8AC3E}">
        <p14:creationId xmlns:p14="http://schemas.microsoft.com/office/powerpoint/2010/main" val="185475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Sample Space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3972"/>
            <a:ext cx="8229600" cy="379918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Random experiment: an experiment with uncertain outcome</a:t>
            </a:r>
          </a:p>
          <a:p>
            <a:pPr lvl="1"/>
            <a:r>
              <a:rPr lang="en-US" sz="1900" dirty="0"/>
              <a:t>e.g., flipping a coin, picking a word from text</a:t>
            </a:r>
          </a:p>
          <a:p>
            <a:pPr eaLnBrk="1" hangingPunct="1"/>
            <a:r>
              <a:rPr lang="en-US" sz="2400" dirty="0"/>
              <a:t>Sample space: all possible outcomes, e.g., </a:t>
            </a:r>
          </a:p>
          <a:p>
            <a:pPr lvl="1"/>
            <a:r>
              <a:rPr lang="en-US" sz="2000" dirty="0"/>
              <a:t>Tossing 2 fair coins, </a:t>
            </a:r>
            <a:r>
              <a:rPr lang="en-US" altLang="en-US" dirty="0">
                <a:sym typeface="Symbol" pitchFamily="18" charset="2"/>
              </a:rPr>
              <a:t></a:t>
            </a:r>
            <a:r>
              <a:rPr lang="en-US" sz="2000" dirty="0"/>
              <a:t> ={HH, HT, TH, TT}</a:t>
            </a:r>
          </a:p>
          <a:p>
            <a:pPr eaLnBrk="1" hangingPunct="1"/>
            <a:endParaRPr lang="en-US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533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Events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3972"/>
            <a:ext cx="8229600" cy="379918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Event: a subspace of the sample space</a:t>
            </a:r>
          </a:p>
          <a:p>
            <a:pPr lvl="1"/>
            <a:r>
              <a:rPr lang="en-US" sz="2000" dirty="0"/>
              <a:t>E</a:t>
            </a:r>
            <a:r>
              <a:rPr lang="en-US" sz="2000" dirty="0">
                <a:sym typeface="Symbol" pitchFamily="18" charset="2"/>
              </a:rPr>
              <a:t></a:t>
            </a:r>
            <a:r>
              <a:rPr lang="en-US" altLang="en-US" dirty="0">
                <a:sym typeface="Symbol" pitchFamily="18" charset="2"/>
              </a:rPr>
              <a:t> </a:t>
            </a:r>
            <a:r>
              <a:rPr lang="en-US" sz="2000" dirty="0">
                <a:sym typeface="Symbol" pitchFamily="18" charset="2"/>
              </a:rPr>
              <a:t>, E happens </a:t>
            </a:r>
            <a:r>
              <a:rPr lang="en-US" sz="2000" dirty="0" err="1">
                <a:sym typeface="Symbol" pitchFamily="18" charset="2"/>
              </a:rPr>
              <a:t>iff</a:t>
            </a:r>
            <a:r>
              <a:rPr lang="en-US" sz="2000" dirty="0">
                <a:sym typeface="Symbol" pitchFamily="18" charset="2"/>
              </a:rPr>
              <a:t> outcome is in E, e.g., </a:t>
            </a:r>
          </a:p>
          <a:p>
            <a:pPr lvl="2"/>
            <a:r>
              <a:rPr lang="en-US" sz="1800" dirty="0">
                <a:sym typeface="Symbol" pitchFamily="18" charset="2"/>
              </a:rPr>
              <a:t>E={HH} (all heads) </a:t>
            </a:r>
          </a:p>
          <a:p>
            <a:pPr lvl="2"/>
            <a:r>
              <a:rPr lang="en-US" sz="1800" dirty="0">
                <a:sym typeface="Symbol" pitchFamily="18" charset="2"/>
              </a:rPr>
              <a:t>E={HH,TT} (same face)</a:t>
            </a:r>
          </a:p>
          <a:p>
            <a:pPr lvl="1"/>
            <a:r>
              <a:rPr lang="en-US" sz="2000" dirty="0"/>
              <a:t>Impossible event (</a:t>
            </a:r>
            <a:r>
              <a:rPr lang="en-US" altLang="en-US" dirty="0">
                <a:sym typeface="Symbol" pitchFamily="18" charset="2"/>
              </a:rPr>
              <a:t></a:t>
            </a:r>
            <a:r>
              <a:rPr lang="en-US" sz="2000" dirty="0"/>
              <a:t>)</a:t>
            </a:r>
          </a:p>
          <a:p>
            <a:pPr lvl="1"/>
            <a:r>
              <a:rPr lang="en-US" dirty="0"/>
              <a:t>C</a:t>
            </a:r>
            <a:r>
              <a:rPr lang="en-US" sz="2000" dirty="0"/>
              <a:t>ertain event (</a:t>
            </a:r>
            <a:r>
              <a:rPr lang="en-US" altLang="en-US" dirty="0">
                <a:sym typeface="Symbol" pitchFamily="18" charset="2"/>
              </a:rPr>
              <a:t></a:t>
            </a:r>
            <a:r>
              <a:rPr lang="en-US" sz="2000" dirty="0"/>
              <a:t>)	</a:t>
            </a:r>
          </a:p>
          <a:p>
            <a:pPr eaLnBrk="1" hangingPunct="1"/>
            <a:r>
              <a:rPr lang="en-US" sz="2400" dirty="0"/>
              <a:t>Probability of Event : 0 </a:t>
            </a:r>
            <a:r>
              <a:rPr lang="en-US" sz="2400" dirty="0">
                <a:sym typeface="Symbol" pitchFamily="18" charset="2"/>
              </a:rPr>
              <a:t> </a:t>
            </a:r>
            <a:r>
              <a:rPr lang="en-US" sz="2400" dirty="0"/>
              <a:t>P(E)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≤</a:t>
            </a:r>
            <a:r>
              <a:rPr lang="en-US" sz="2400" dirty="0">
                <a:sym typeface="Symbol" pitchFamily="18" charset="2"/>
              </a:rPr>
              <a:t>1, </a:t>
            </a:r>
            <a:r>
              <a:rPr lang="en-US" sz="2400" dirty="0" err="1">
                <a:sym typeface="Symbol" pitchFamily="18" charset="2"/>
              </a:rPr>
              <a:t>s.t.</a:t>
            </a:r>
            <a:endParaRPr lang="en-US" sz="2400" dirty="0">
              <a:sym typeface="Symbol" pitchFamily="18" charset="2"/>
            </a:endParaRPr>
          </a:p>
          <a:p>
            <a:pPr lvl="1"/>
            <a:r>
              <a:rPr lang="en-US" sz="2000" dirty="0">
                <a:sym typeface="Symbol" pitchFamily="18" charset="2"/>
              </a:rPr>
              <a:t>P(</a:t>
            </a:r>
            <a:r>
              <a:rPr lang="en-US" altLang="en-US" dirty="0">
                <a:sym typeface="Symbol" pitchFamily="18" charset="2"/>
              </a:rPr>
              <a:t></a:t>
            </a:r>
            <a:r>
              <a:rPr lang="en-US" sz="2000" dirty="0">
                <a:sym typeface="Symbol" pitchFamily="18" charset="2"/>
              </a:rPr>
              <a:t>)=1 (outcome always in </a:t>
            </a:r>
            <a:r>
              <a:rPr lang="en-US" altLang="en-US" dirty="0">
                <a:sym typeface="Symbol" pitchFamily="18" charset="2"/>
              </a:rPr>
              <a:t></a:t>
            </a:r>
            <a:r>
              <a:rPr lang="en-US" sz="2000" dirty="0">
                <a:sym typeface="Symbol" pitchFamily="18" charset="2"/>
              </a:rPr>
              <a:t>)</a:t>
            </a:r>
          </a:p>
          <a:p>
            <a:pPr lvl="1" eaLnBrk="1" hangingPunct="1"/>
            <a:r>
              <a:rPr lang="en-US" sz="2000" dirty="0">
                <a:sym typeface="Symbol" pitchFamily="18" charset="2"/>
              </a:rPr>
              <a:t>P(A B)=P(A)+P(B), if (AB)=  (e.g., A=same face, B=different face)</a:t>
            </a:r>
          </a:p>
        </p:txBody>
      </p:sp>
    </p:spTree>
    <p:extLst>
      <p:ext uri="{BB962C8B-B14F-4D97-AF65-F5344CB8AC3E}">
        <p14:creationId xmlns:p14="http://schemas.microsoft.com/office/powerpoint/2010/main" val="151744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Toss a Die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818"/>
            <a:ext cx="8229600" cy="334587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/>
              <a:t>Sample space: </a:t>
            </a:r>
            <a:r>
              <a:rPr lang="en-US" altLang="en-US" sz="2000" dirty="0">
                <a:sym typeface="Symbol" pitchFamily="18" charset="2"/>
              </a:rPr>
              <a:t></a:t>
            </a:r>
            <a:r>
              <a:rPr lang="en-US" sz="2400" dirty="0"/>
              <a:t> = {1,2,3,4,5,6}</a:t>
            </a:r>
          </a:p>
          <a:p>
            <a:pPr eaLnBrk="1" hangingPunct="1">
              <a:defRPr/>
            </a:pPr>
            <a:r>
              <a:rPr lang="en-US" sz="2400" dirty="0"/>
              <a:t>Fair die:</a:t>
            </a:r>
          </a:p>
          <a:p>
            <a:pPr lvl="1" eaLnBrk="1" hangingPunct="1">
              <a:defRPr/>
            </a:pPr>
            <a:r>
              <a:rPr lang="en-US" sz="2000" dirty="0"/>
              <a:t>p(1) = p(2) = p(3) = p(4) = p(5) = p(6) = 1/6</a:t>
            </a:r>
          </a:p>
          <a:p>
            <a:pPr eaLnBrk="1" hangingPunct="1">
              <a:defRPr/>
            </a:pPr>
            <a:r>
              <a:rPr lang="en-US" sz="2400" dirty="0"/>
              <a:t>Unfair die: </a:t>
            </a:r>
            <a:r>
              <a:rPr lang="en-US" sz="2000" dirty="0"/>
              <a:t>p(1) = 0.3, p(2) = 0.2, ...</a:t>
            </a:r>
          </a:p>
          <a:p>
            <a:pPr eaLnBrk="1" hangingPunct="1">
              <a:defRPr/>
            </a:pPr>
            <a:r>
              <a:rPr lang="en-US" sz="2400" dirty="0"/>
              <a:t>N-dimensional die:</a:t>
            </a:r>
          </a:p>
          <a:p>
            <a:pPr lvl="1">
              <a:defRPr/>
            </a:pPr>
            <a:r>
              <a:rPr lang="en-US" altLang="en-US" dirty="0">
                <a:sym typeface="Symbol" pitchFamily="18" charset="2"/>
              </a:rPr>
              <a:t></a:t>
            </a:r>
            <a:r>
              <a:rPr lang="en-US" sz="2000" dirty="0"/>
              <a:t> = {1, 2, 3, 4, …, N}</a:t>
            </a:r>
          </a:p>
          <a:p>
            <a:pPr eaLnBrk="1" hangingPunct="1">
              <a:defRPr/>
            </a:pPr>
            <a:r>
              <a:rPr lang="en-US" sz="2400" dirty="0"/>
              <a:t>Example in modeling text:</a:t>
            </a:r>
          </a:p>
          <a:p>
            <a:pPr lvl="1" eaLnBrk="1" hangingPunct="1">
              <a:defRPr/>
            </a:pPr>
            <a:r>
              <a:rPr lang="en-US" sz="2000" dirty="0"/>
              <a:t>Toss a die to decide which word to write in the next position</a:t>
            </a:r>
          </a:p>
          <a:p>
            <a:pPr lvl="1">
              <a:defRPr/>
            </a:pPr>
            <a:r>
              <a:rPr lang="en-US" altLang="en-US" dirty="0">
                <a:sym typeface="Symbol" pitchFamily="18" charset="2"/>
              </a:rPr>
              <a:t> </a:t>
            </a:r>
            <a:r>
              <a:rPr lang="en-US" sz="2000" dirty="0"/>
              <a:t>= {cat, dog, tiger, …}</a:t>
            </a:r>
          </a:p>
        </p:txBody>
      </p:sp>
    </p:spTree>
    <p:extLst>
      <p:ext uri="{BB962C8B-B14F-4D97-AF65-F5344CB8AC3E}">
        <p14:creationId xmlns:p14="http://schemas.microsoft.com/office/powerpoint/2010/main" val="340662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Flip a Coin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309255"/>
            <a:ext cx="8229600" cy="351905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>
                <a:sym typeface="Symbol" pitchFamily="18" charset="2"/>
              </a:rPr>
              <a:t> </a:t>
            </a:r>
            <a:r>
              <a:rPr lang="en-US" sz="2400" dirty="0"/>
              <a:t>: {Head, Tail}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Fair coin: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/>
              <a:t>p(H) = 0.5, p(T) = 0.5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Unfair coin, e.g.: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/>
              <a:t>p(H) = 0.3, p(T) = 0.7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Flipping two fair coins: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/>
              <a:t>Sample space: {HH, HT, TH, TT}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Example in modeling text: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/>
              <a:t>Flip a coin to decide whether or not to include a word in a document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/>
              <a:t>Sample space = {appear, absence}</a:t>
            </a:r>
          </a:p>
        </p:txBody>
      </p:sp>
    </p:spTree>
    <p:extLst>
      <p:ext uri="{BB962C8B-B14F-4D97-AF65-F5344CB8AC3E}">
        <p14:creationId xmlns:p14="http://schemas.microsoft.com/office/powerpoint/2010/main" val="303600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Probabilities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7355"/>
            <a:ext cx="8229600" cy="34524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>
                <a:sym typeface="Symbol" pitchFamily="18" charset="2"/>
              </a:rPr>
              <a:t>Probabilities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>
                <a:sym typeface="Symbol" pitchFamily="18" charset="2"/>
              </a:rPr>
              <a:t>numbers between 0 and 1</a:t>
            </a:r>
          </a:p>
          <a:p>
            <a:pPr>
              <a:lnSpc>
                <a:spcPct val="120000"/>
              </a:lnSpc>
            </a:pPr>
            <a:r>
              <a:rPr lang="en-US" altLang="en-US" sz="2800" dirty="0">
                <a:sym typeface="Symbol" pitchFamily="18" charset="2"/>
              </a:rPr>
              <a:t>Probability distribution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>
                <a:sym typeface="Symbol" pitchFamily="18" charset="2"/>
              </a:rPr>
              <a:t>distributes a probability mass of 1 throughout the sample space .</a:t>
            </a:r>
          </a:p>
          <a:p>
            <a:pPr>
              <a:lnSpc>
                <a:spcPct val="120000"/>
              </a:lnSpc>
            </a:pPr>
            <a:r>
              <a:rPr lang="en-US" altLang="en-US" sz="2800" dirty="0">
                <a:sym typeface="Symbol" pitchFamily="18" charset="2"/>
              </a:rPr>
              <a:t>Example: 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>
                <a:sym typeface="Symbol" pitchFamily="18" charset="2"/>
              </a:rPr>
              <a:t>A fair coin is tossed three times. 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>
                <a:sym typeface="Symbol" pitchFamily="18" charset="2"/>
              </a:rPr>
              <a:t>What is the probability of 3 heads?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>
                <a:sym typeface="Symbol" pitchFamily="18" charset="2"/>
              </a:rPr>
              <a:t>What is the probability of 2 heads?</a:t>
            </a:r>
          </a:p>
        </p:txBody>
      </p:sp>
    </p:spTree>
    <p:extLst>
      <p:ext uri="{BB962C8B-B14F-4D97-AF65-F5344CB8AC3E}">
        <p14:creationId xmlns:p14="http://schemas.microsoft.com/office/powerpoint/2010/main" val="302269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bldLvl="2"/>
    </p:bld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39371</TotalTime>
  <Words>1473</Words>
  <Application>Microsoft Macintosh PowerPoint</Application>
  <PresentationFormat>On-screen Show (16:9)</PresentationFormat>
  <Paragraphs>176</Paragraphs>
  <Slides>24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Math B</vt:lpstr>
      <vt:lpstr>Arial</vt:lpstr>
      <vt:lpstr>Calibri</vt:lpstr>
      <vt:lpstr>Georgia</vt:lpstr>
      <vt:lpstr>Lucida Grande</vt:lpstr>
      <vt:lpstr>Microsoft Sans Serif</vt:lpstr>
      <vt:lpstr>Rockwell Extra Bold</vt:lpstr>
      <vt:lpstr>Symbol</vt:lpstr>
      <vt:lpstr>Times New Roman</vt:lpstr>
      <vt:lpstr>Wingdings</vt:lpstr>
      <vt:lpstr>UM-coursera-052814</vt:lpstr>
      <vt:lpstr>Custom Design</vt:lpstr>
      <vt:lpstr>NLP</vt:lpstr>
      <vt:lpstr>Introduction to NLP</vt:lpstr>
      <vt:lpstr>Probabilities in NLP</vt:lpstr>
      <vt:lpstr>Probabilities</vt:lpstr>
      <vt:lpstr>Sample Space</vt:lpstr>
      <vt:lpstr>Events</vt:lpstr>
      <vt:lpstr>Example: Toss a Die</vt:lpstr>
      <vt:lpstr>Example: Flip a Coin</vt:lpstr>
      <vt:lpstr>Probabilities</vt:lpstr>
      <vt:lpstr>Meaning of probabilities</vt:lpstr>
      <vt:lpstr>Probabilities</vt:lpstr>
      <vt:lpstr>Conditional Probability</vt:lpstr>
      <vt:lpstr>Properties of Probabilities</vt:lpstr>
      <vt:lpstr>Conditional Probability</vt:lpstr>
      <vt:lpstr>Answers</vt:lpstr>
      <vt:lpstr>The Chain Rule</vt:lpstr>
      <vt:lpstr>Independence</vt:lpstr>
      <vt:lpstr>Adding vs. Removing Constraints</vt:lpstr>
      <vt:lpstr>Random Variables</vt:lpstr>
      <vt:lpstr>Random Variables</vt:lpstr>
      <vt:lpstr>Six-sided Fair Die</vt:lpstr>
      <vt:lpstr>Probability Review</vt:lpstr>
      <vt:lpstr>Probability Review 2/2</vt:lpstr>
      <vt:lpstr>NLP</vt:lpstr>
    </vt:vector>
  </TitlesOfParts>
  <Company>University of Michigan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Fan Feng</cp:lastModifiedBy>
  <cp:revision>474</cp:revision>
  <dcterms:created xsi:type="dcterms:W3CDTF">2014-05-29T18:54:38Z</dcterms:created>
  <dcterms:modified xsi:type="dcterms:W3CDTF">2019-01-29T18:35:10Z</dcterms:modified>
</cp:coreProperties>
</file>