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5"/>
  </p:notesMasterIdLst>
  <p:sldIdLst>
    <p:sldId id="616" r:id="rId3"/>
    <p:sldId id="799" r:id="rId4"/>
    <p:sldId id="800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50" r:id="rId16"/>
    <p:sldId id="811" r:id="rId17"/>
    <p:sldId id="812" r:id="rId18"/>
    <p:sldId id="813" r:id="rId19"/>
    <p:sldId id="814" r:id="rId20"/>
    <p:sldId id="816" r:id="rId21"/>
    <p:sldId id="817" r:id="rId22"/>
    <p:sldId id="818" r:id="rId23"/>
    <p:sldId id="798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 autoAdjust="0"/>
    <p:restoredTop sz="94397" autoAdjust="0"/>
  </p:normalViewPr>
  <p:slideViewPr>
    <p:cSldViewPr snapToGrid="0" snapToObjects="1">
      <p:cViewPr varScale="1">
        <p:scale>
          <a:sx n="176" d="100"/>
          <a:sy n="176" d="100"/>
        </p:scale>
        <p:origin x="208" y="2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10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4-grams, training data become too sparse.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7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Bigram model needs 1 &lt;S&gt;, trigram model needs 2 &lt;S&gt;,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0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ech.sri.com/projects/srilm/" TargetMode="External"/><Relationship Id="rId2" Type="http://schemas.openxmlformats.org/officeDocument/2006/relationships/hyperlink" Target="http://www.speech.cs.cmu.edu/SLM_inf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k.eng.cam.ac.uk/" TargetMode="External"/><Relationship Id="rId4" Type="http://schemas.openxmlformats.org/officeDocument/2006/relationships/hyperlink" Target="https://kheafield.com/code/kenl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orvig.com/ngrams/count_2w.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Text (Brown Corpus)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06" y="1046502"/>
            <a:ext cx="8910918" cy="2702991"/>
          </a:xfrm>
        </p:spPr>
        <p:txBody>
          <a:bodyPr>
            <a:noAutofit/>
          </a:bodyPr>
          <a:lstStyle/>
          <a:p>
            <a:r>
              <a:rPr lang="en-US" sz="1800" b="1" dirty="0"/>
              <a:t>3-grams: </a:t>
            </a:r>
          </a:p>
          <a:p>
            <a:pPr>
              <a:buNone/>
            </a:pPr>
            <a:r>
              <a:rPr lang="en-US" sz="1800" dirty="0"/>
              <a:t>	The Fulton County Jail and `` a very strong central government of Laos that the presence of picket lines and featuring a flared skirt and lace jacket with bateau neckline and princesse skirt accented by lace appliques . Her acting began with the members of the government -- such control is necessary to build in a final exchange between Moscow and Washington last week . Of course , since the views of another one . It urged that the games are not essential to provide federal contributions to the 85-student North Carolina group to play , was addressing a meeting in the manufacture of a tax bill since most of his uncle and aunt , also was particularly struck by the reams came in from shareholders of these co-operative systems , the 9th precinct of the guiding spirits of the Armed Services Committee . Davis received 1,119 votes in Saturday's election , the executive organs of participation can hardly escape the impression that he made no attempt to get agreement among the conference's top four in rushing…</a:t>
            </a:r>
          </a:p>
        </p:txBody>
      </p:sp>
    </p:spTree>
    <p:extLst>
      <p:ext uri="{BB962C8B-B14F-4D97-AF65-F5344CB8AC3E}">
        <p14:creationId xmlns:p14="http://schemas.microsoft.com/office/powerpoint/2010/main" val="155197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Text (Brown Corpus)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94314"/>
            <a:ext cx="8946776" cy="2702991"/>
          </a:xfrm>
        </p:spPr>
        <p:txBody>
          <a:bodyPr>
            <a:noAutofit/>
          </a:bodyPr>
          <a:lstStyle/>
          <a:p>
            <a:r>
              <a:rPr lang="en-US" sz="1800" b="1" dirty="0"/>
              <a:t>4-grams:</a:t>
            </a:r>
          </a:p>
          <a:p>
            <a:pPr>
              <a:buNone/>
            </a:pPr>
            <a:r>
              <a:rPr lang="en-US" sz="1800" dirty="0"/>
              <a:t>	The broadcast said Anderson , a Seattle ex-marine and Havana businessman , and McNair , of Miami , were condemned on charges of smuggling arms to Cuban rebels . Anderson operated three Havana automobile service stations and was commander of the Havana American Legion post before it disbanded since the start of August have shown gains averaging nearly 10% above last year . That , too , in improving motorists' access to many turnpikes . The Kansas Turnpike offers an illustration . Net earnings of that road rose from 62 per cent of the prices that the avid buyers bid it up to . Dallas and North Texas is known world-wide as the manufacturing and distribution center of cotton gin machinery and equipment . The firm is design-conscious , sales-conscious , advertising-conscious . `` Hodges predicted : ' I think we should certainly follow through on it '' . Rep. Henry C. Grover , who teaches history in the Houston public schools , would reduce from 24 to 12 semester hours the so-called `` blue law '' …</a:t>
            </a:r>
          </a:p>
        </p:txBody>
      </p:sp>
    </p:spTree>
    <p:extLst>
      <p:ext uri="{BB962C8B-B14F-4D97-AF65-F5344CB8AC3E}">
        <p14:creationId xmlns:p14="http://schemas.microsoft.com/office/powerpoint/2010/main" val="221803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go to 3,4,5-grams</a:t>
            </a:r>
          </a:p>
          <a:p>
            <a:r>
              <a:rPr lang="en-US" dirty="0"/>
              <a:t>Longer n-grams suffer from sparseness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0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N-Grams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175657"/>
            <a:ext cx="8229600" cy="36482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Shakespeare unigrams</a:t>
            </a:r>
          </a:p>
          <a:p>
            <a:pPr lvl="1">
              <a:defRPr/>
            </a:pPr>
            <a:r>
              <a:rPr lang="en-US" altLang="en-US" sz="2300" dirty="0"/>
              <a:t>29,524 types, approx. 900K tokens</a:t>
            </a:r>
          </a:p>
          <a:p>
            <a:pPr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Bigrams</a:t>
            </a:r>
          </a:p>
          <a:p>
            <a:pPr lvl="1">
              <a:defRPr/>
            </a:pPr>
            <a:r>
              <a:rPr lang="en-US" altLang="en-US" sz="2300" dirty="0"/>
              <a:t>346,097 types, approx. 900K tokens</a:t>
            </a:r>
          </a:p>
          <a:p>
            <a:pPr lvl="1">
              <a:defRPr/>
            </a:pPr>
            <a:r>
              <a:rPr lang="en-US" altLang="en-US" sz="2300" dirty="0"/>
              <a:t>How many bigrams are never seen in the data?</a:t>
            </a:r>
          </a:p>
          <a:p>
            <a:pPr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Notice!</a:t>
            </a:r>
          </a:p>
          <a:p>
            <a:pPr lvl="1">
              <a:defRPr/>
            </a:pPr>
            <a:r>
              <a:rPr lang="en-US" altLang="en-US" sz="2300" dirty="0">
                <a:solidFill>
                  <a:schemeClr val="tx1"/>
                </a:solidFill>
              </a:rPr>
              <a:t>very sparse data!</a:t>
            </a:r>
          </a:p>
          <a:p>
            <a:pPr marL="0" indent="0">
              <a:buFontTx/>
              <a:buNone/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919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1-T Corpus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89318"/>
            <a:ext cx="8229600" cy="3759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trillion word tokens</a:t>
            </a:r>
          </a:p>
          <a:p>
            <a:r>
              <a:rPr lang="en-US" dirty="0"/>
              <a:t>Number of tokens</a:t>
            </a:r>
          </a:p>
          <a:p>
            <a:pPr lvl="1"/>
            <a:r>
              <a:rPr lang="en-US" dirty="0"/>
              <a:t>1,024,908,267,229 </a:t>
            </a:r>
          </a:p>
          <a:p>
            <a:r>
              <a:rPr lang="en-US" dirty="0"/>
              <a:t>Number of sentences</a:t>
            </a:r>
          </a:p>
          <a:p>
            <a:pPr lvl="1"/>
            <a:r>
              <a:rPr lang="en-US" dirty="0"/>
              <a:t>95,119,665,584 </a:t>
            </a:r>
          </a:p>
          <a:p>
            <a:r>
              <a:rPr lang="en-US" dirty="0"/>
              <a:t>Number of unigrams</a:t>
            </a:r>
          </a:p>
          <a:p>
            <a:pPr lvl="1"/>
            <a:r>
              <a:rPr lang="en-US" dirty="0"/>
              <a:t>13,588,391 </a:t>
            </a:r>
          </a:p>
          <a:p>
            <a:r>
              <a:rPr lang="en-US" dirty="0"/>
              <a:t>Number of bigrams</a:t>
            </a:r>
          </a:p>
          <a:p>
            <a:pPr lvl="1"/>
            <a:r>
              <a:rPr lang="en-US" dirty="0"/>
              <a:t>314,843,401 </a:t>
            </a:r>
          </a:p>
          <a:p>
            <a:r>
              <a:rPr lang="en-US" dirty="0"/>
              <a:t>Number of trigrams</a:t>
            </a:r>
          </a:p>
          <a:p>
            <a:pPr lvl="1"/>
            <a:r>
              <a:rPr lang="en-US" dirty="0"/>
              <a:t>977,069,902 </a:t>
            </a:r>
          </a:p>
          <a:p>
            <a:r>
              <a:rPr lang="en-US" dirty="0"/>
              <a:t>Number of </a:t>
            </a:r>
            <a:r>
              <a:rPr lang="en-US" dirty="0" err="1"/>
              <a:t>fourgrams</a:t>
            </a:r>
            <a:endParaRPr lang="en-US" dirty="0"/>
          </a:p>
          <a:p>
            <a:pPr lvl="1"/>
            <a:r>
              <a:rPr lang="en-US" dirty="0"/>
              <a:t>1,313,818,354 </a:t>
            </a:r>
          </a:p>
          <a:p>
            <a:r>
              <a:rPr lang="en-US" dirty="0"/>
              <a:t>Number of </a:t>
            </a:r>
            <a:r>
              <a:rPr lang="en-US" dirty="0" err="1"/>
              <a:t>fivegrams</a:t>
            </a:r>
            <a:endParaRPr lang="en-US" dirty="0"/>
          </a:p>
          <a:p>
            <a:pPr lvl="1"/>
            <a:r>
              <a:rPr lang="en-US" dirty="0"/>
              <a:t>1,176,470,663</a:t>
            </a:r>
          </a:p>
        </p:txBody>
      </p:sp>
      <p:sp>
        <p:nvSpPr>
          <p:cNvPr id="6" name="Rectangle 5"/>
          <p:cNvSpPr/>
          <p:nvPr/>
        </p:nvSpPr>
        <p:spPr>
          <a:xfrm>
            <a:off x="4904659" y="4658143"/>
            <a:ext cx="3948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https://catalog.ldc.upenn.edu/ldc2006t13</a:t>
            </a:r>
          </a:p>
        </p:txBody>
      </p:sp>
    </p:spTree>
    <p:extLst>
      <p:ext uri="{BB962C8B-B14F-4D97-AF65-F5344CB8AC3E}">
        <p14:creationId xmlns:p14="http://schemas.microsoft.com/office/powerpoint/2010/main" val="3061238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94234" y="1257828"/>
            <a:ext cx="8794123" cy="2702991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Can we compute the conditional probabilities directly?</a:t>
            </a:r>
          </a:p>
          <a:p>
            <a:pPr lvl="1"/>
            <a:r>
              <a:rPr lang="en-US" altLang="en-US" sz="2400" dirty="0"/>
              <a:t>No, because the data is sparse</a:t>
            </a:r>
          </a:p>
          <a:p>
            <a:r>
              <a:rPr lang="en-US" altLang="en-US" sz="2800" dirty="0"/>
              <a:t>Markov assumption</a:t>
            </a:r>
          </a:p>
          <a:p>
            <a:pPr lvl="2"/>
            <a:r>
              <a:rPr lang="en-US" altLang="en-US" dirty="0"/>
              <a:t>P(“musical” | “I would like two tickets for the”) = P(“musical | the”)</a:t>
            </a:r>
          </a:p>
          <a:p>
            <a:pPr lvl="1"/>
            <a:r>
              <a:rPr lang="en-US" altLang="en-US" sz="2400" dirty="0"/>
              <a:t>or</a:t>
            </a:r>
          </a:p>
          <a:p>
            <a:pPr lvl="2"/>
            <a:r>
              <a:rPr lang="en-US" altLang="en-US" dirty="0"/>
              <a:t>P(“musical” | “I would like two tickets for the”) = P(“musical | for the”)</a:t>
            </a:r>
          </a:p>
        </p:txBody>
      </p:sp>
    </p:spTree>
    <p:extLst>
      <p:ext uri="{BB962C8B-B14F-4D97-AF65-F5344CB8AC3E}">
        <p14:creationId xmlns:p14="http://schemas.microsoft.com/office/powerpoint/2010/main" val="103859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620" y="1165412"/>
            <a:ext cx="8836090" cy="377712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Use training data</a:t>
            </a:r>
          </a:p>
          <a:p>
            <a:pPr>
              <a:lnSpc>
                <a:spcPct val="120000"/>
              </a:lnSpc>
            </a:pPr>
            <a:r>
              <a:rPr lang="en-US" dirty="0"/>
              <a:t>Count how many times a given context appears in it.</a:t>
            </a:r>
          </a:p>
          <a:p>
            <a:pPr>
              <a:lnSpc>
                <a:spcPct val="120000"/>
              </a:lnSpc>
            </a:pPr>
            <a:r>
              <a:rPr lang="en-US" dirty="0"/>
              <a:t>Unigram example: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word “pizza” appears 700 times in a corpus of 10,000,000 words.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Therefore the MLE for its probability is P’(“pizza”) = 700/10,000,000 = 0.00007</a:t>
            </a:r>
          </a:p>
          <a:p>
            <a:pPr>
              <a:lnSpc>
                <a:spcPct val="120000"/>
              </a:lnSpc>
            </a:pPr>
            <a:r>
              <a:rPr lang="en-US" dirty="0"/>
              <a:t>Bigram example: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word “with” appears 1,000 times in the corpus.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phrase “with spinach” appears 6 times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Therefor the MLE for P’(</a:t>
            </a:r>
            <a:r>
              <a:rPr lang="en-US" dirty="0" err="1"/>
              <a:t>spinach|with</a:t>
            </a:r>
            <a:r>
              <a:rPr lang="en-US" dirty="0"/>
              <a:t>) = 6/1,000 = 0.006</a:t>
            </a:r>
          </a:p>
          <a:p>
            <a:pPr>
              <a:lnSpc>
                <a:spcPct val="120000"/>
              </a:lnSpc>
            </a:pPr>
            <a:r>
              <a:rPr lang="en-US" dirty="0"/>
              <a:t>These estimates may not be good for corpora from other genres</a:t>
            </a:r>
          </a:p>
        </p:txBody>
      </p:sp>
    </p:spTree>
    <p:extLst>
      <p:ext uri="{BB962C8B-B14F-4D97-AF65-F5344CB8AC3E}">
        <p14:creationId xmlns:p14="http://schemas.microsoft.com/office/powerpoint/2010/main" val="2407073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971"/>
            <a:ext cx="8229600" cy="3601617"/>
          </a:xfrm>
        </p:spPr>
        <p:txBody>
          <a:bodyPr/>
          <a:lstStyle/>
          <a:p>
            <a:r>
              <a:rPr lang="en-US" dirty="0"/>
              <a:t>P(“&lt;S&gt; I will see you on Monday&lt;/S&gt;”) =</a:t>
            </a:r>
          </a:p>
          <a:p>
            <a:pPr lvl="1">
              <a:buNone/>
            </a:pPr>
            <a:r>
              <a:rPr lang="en-US" sz="1600" dirty="0"/>
              <a:t>P(I|&lt;S&gt;) </a:t>
            </a:r>
          </a:p>
          <a:p>
            <a:pPr lvl="1">
              <a:buNone/>
            </a:pPr>
            <a:r>
              <a:rPr lang="en-US" sz="1600" dirty="0"/>
              <a:t>x P(will|I) </a:t>
            </a:r>
          </a:p>
          <a:p>
            <a:pPr lvl="1">
              <a:buNone/>
            </a:pPr>
            <a:r>
              <a:rPr lang="en-US" sz="1600" dirty="0"/>
              <a:t>x P(see|will) </a:t>
            </a:r>
          </a:p>
          <a:p>
            <a:pPr lvl="1">
              <a:buNone/>
            </a:pPr>
            <a:r>
              <a:rPr lang="en-US" sz="1600" dirty="0"/>
              <a:t>x P(you|see) </a:t>
            </a:r>
          </a:p>
          <a:p>
            <a:pPr lvl="1">
              <a:buNone/>
            </a:pPr>
            <a:r>
              <a:rPr lang="en-US" sz="1600" dirty="0"/>
              <a:t>x P(on|you) </a:t>
            </a:r>
          </a:p>
          <a:p>
            <a:pPr lvl="1">
              <a:buNone/>
            </a:pPr>
            <a:r>
              <a:rPr lang="en-US" sz="1600" dirty="0"/>
              <a:t>x P(Monday|on) </a:t>
            </a:r>
          </a:p>
          <a:p>
            <a:pPr lvl="1">
              <a:buNone/>
            </a:pPr>
            <a:r>
              <a:rPr lang="en-US" sz="1600" dirty="0"/>
              <a:t>x P(&lt;/S&gt;|Monday)</a:t>
            </a:r>
          </a:p>
        </p:txBody>
      </p:sp>
    </p:spTree>
    <p:extLst>
      <p:ext uri="{BB962C8B-B14F-4D97-AF65-F5344CB8AC3E}">
        <p14:creationId xmlns:p14="http://schemas.microsoft.com/office/powerpoint/2010/main" val="269413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54000" y="255012"/>
            <a:ext cx="8432800" cy="701843"/>
          </a:xfrm>
        </p:spPr>
        <p:txBody>
          <a:bodyPr/>
          <a:lstStyle/>
          <a:p>
            <a:r>
              <a:rPr lang="en-US" altLang="en-US" dirty="0"/>
              <a:t>Example from Jane Austen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902447"/>
            <a:ext cx="8229600" cy="4123765"/>
          </a:xfrm>
        </p:spPr>
        <p:txBody>
          <a:bodyPr>
            <a:noAutofit/>
          </a:bodyPr>
          <a:lstStyle/>
          <a:p>
            <a:r>
              <a:rPr lang="en-US" altLang="en-US" sz="1800" dirty="0"/>
              <a:t>P(“Elizabeth looked at Darcy”)</a:t>
            </a:r>
          </a:p>
          <a:p>
            <a:r>
              <a:rPr lang="en-US" altLang="en-US" sz="1800" dirty="0"/>
              <a:t>Use maximum likelihood estimates for the n-gram probabilities</a:t>
            </a:r>
          </a:p>
          <a:p>
            <a:pPr lvl="1"/>
            <a:r>
              <a:rPr lang="en-US" altLang="en-US" sz="1200" dirty="0"/>
              <a:t>unigram: P(</a:t>
            </a:r>
            <a:r>
              <a:rPr lang="en-US" altLang="en-US" sz="1200" dirty="0" err="1"/>
              <a:t>w</a:t>
            </a:r>
            <a:r>
              <a:rPr lang="en-US" altLang="en-US" sz="1200" baseline="-25000" dirty="0" err="1"/>
              <a:t>i</a:t>
            </a:r>
            <a:r>
              <a:rPr lang="en-US" altLang="en-US" sz="1200" dirty="0"/>
              <a:t>)=c(</a:t>
            </a:r>
            <a:r>
              <a:rPr lang="en-US" altLang="en-US" sz="1200" dirty="0" err="1"/>
              <a:t>w</a:t>
            </a:r>
            <a:r>
              <a:rPr lang="en-US" altLang="en-US" sz="1200" baseline="-25000" dirty="0" err="1"/>
              <a:t>i</a:t>
            </a:r>
            <a:r>
              <a:rPr lang="en-US" altLang="en-US" sz="1200" dirty="0"/>
              <a:t>)/V</a:t>
            </a:r>
          </a:p>
          <a:p>
            <a:pPr lvl="1"/>
            <a:r>
              <a:rPr lang="en-US" altLang="en-US" sz="1200" dirty="0"/>
              <a:t>bigram: P(w</a:t>
            </a:r>
            <a:r>
              <a:rPr lang="en-US" altLang="en-US" sz="1200" baseline="-25000" dirty="0"/>
              <a:t>i</a:t>
            </a:r>
            <a:r>
              <a:rPr lang="en-US" altLang="en-US" sz="1200" dirty="0"/>
              <a:t>|w</a:t>
            </a:r>
            <a:r>
              <a:rPr lang="en-US" altLang="en-US" sz="1200" baseline="-25000" dirty="0"/>
              <a:t>i-1</a:t>
            </a:r>
            <a:r>
              <a:rPr lang="en-US" altLang="en-US" sz="1200" dirty="0"/>
              <a:t>) = c(w</a:t>
            </a:r>
            <a:r>
              <a:rPr lang="en-US" altLang="en-US" sz="1200" baseline="-25000" dirty="0"/>
              <a:t>i-1</a:t>
            </a:r>
            <a:r>
              <a:rPr lang="en-US" altLang="en-US" sz="1200" dirty="0"/>
              <a:t>,w</a:t>
            </a:r>
            <a:r>
              <a:rPr lang="en-US" altLang="en-US" sz="1200" baseline="-25000" dirty="0"/>
              <a:t>i</a:t>
            </a:r>
            <a:r>
              <a:rPr lang="en-US" altLang="en-US" sz="1200" dirty="0"/>
              <a:t>)/c(w</a:t>
            </a:r>
            <a:r>
              <a:rPr lang="en-US" altLang="en-US" sz="1200" baseline="-25000" dirty="0"/>
              <a:t>i-1</a:t>
            </a:r>
            <a:r>
              <a:rPr lang="en-US" altLang="en-US" sz="1200" dirty="0"/>
              <a:t>)</a:t>
            </a:r>
          </a:p>
          <a:p>
            <a:r>
              <a:rPr lang="en-US" altLang="en-US" sz="1800" dirty="0"/>
              <a:t>Values</a:t>
            </a:r>
          </a:p>
          <a:p>
            <a:pPr lvl="1"/>
            <a:r>
              <a:rPr lang="en-US" altLang="en-US" sz="1200" dirty="0"/>
              <a:t>P(“Elizabeth”) = 474/617091 = .000768120</a:t>
            </a:r>
          </a:p>
          <a:p>
            <a:pPr lvl="1"/>
            <a:r>
              <a:rPr lang="en-US" altLang="en-US" sz="1200" dirty="0"/>
              <a:t>P(“</a:t>
            </a:r>
            <a:r>
              <a:rPr lang="en-US" altLang="en-US" sz="1200" dirty="0" err="1"/>
              <a:t>looked|Elizabeth</a:t>
            </a:r>
            <a:r>
              <a:rPr lang="en-US" altLang="en-US" sz="1200" dirty="0"/>
              <a:t>”) = 5/474 = .010548523</a:t>
            </a:r>
          </a:p>
          <a:p>
            <a:pPr lvl="1"/>
            <a:r>
              <a:rPr lang="en-US" altLang="en-US" sz="1200" dirty="0"/>
              <a:t>P(“</a:t>
            </a:r>
            <a:r>
              <a:rPr lang="en-US" altLang="en-US" sz="1200" dirty="0" err="1"/>
              <a:t>at|looked</a:t>
            </a:r>
            <a:r>
              <a:rPr lang="en-US" altLang="en-US" sz="1200" dirty="0"/>
              <a:t>”) = 74/337 = .219584569</a:t>
            </a:r>
          </a:p>
          <a:p>
            <a:pPr lvl="1"/>
            <a:r>
              <a:rPr lang="en-US" altLang="en-US" sz="1200" dirty="0"/>
              <a:t>P(“</a:t>
            </a:r>
            <a:r>
              <a:rPr lang="en-US" altLang="en-US" sz="1200" dirty="0" err="1"/>
              <a:t>Darcy|at</a:t>
            </a:r>
            <a:r>
              <a:rPr lang="en-US" altLang="en-US" sz="1200" dirty="0"/>
              <a:t>”) = 3/4055 = .000739827</a:t>
            </a:r>
          </a:p>
          <a:p>
            <a:r>
              <a:rPr lang="en-US" altLang="en-US" sz="1800" dirty="0"/>
              <a:t>Bigram probability</a:t>
            </a:r>
          </a:p>
          <a:p>
            <a:pPr lvl="1"/>
            <a:r>
              <a:rPr lang="en-US" altLang="en-US" sz="1200" dirty="0"/>
              <a:t>P(“Elizabeth looked at Darcy”) = .000000001316 = 1.3 x 10</a:t>
            </a:r>
            <a:r>
              <a:rPr lang="en-US" altLang="en-US" sz="1200" baseline="30000" dirty="0"/>
              <a:t>-9</a:t>
            </a:r>
            <a:endParaRPr lang="en-US" altLang="en-US" sz="1200" dirty="0"/>
          </a:p>
          <a:p>
            <a:r>
              <a:rPr lang="en-US" altLang="en-US" sz="1800" dirty="0"/>
              <a:t>Unigram probability</a:t>
            </a:r>
          </a:p>
          <a:p>
            <a:pPr lvl="1"/>
            <a:r>
              <a:rPr lang="en-US" altLang="en-US" sz="1200" dirty="0"/>
              <a:t>P(“Elizabeth looked at Darcy”) = 474/617091 * 337/617091 * 4055/617091 * 304/617091 = .000000000001357 = 1.3 x 10</a:t>
            </a:r>
            <a:r>
              <a:rPr lang="en-US" altLang="en-US" sz="1200" baseline="30000" dirty="0"/>
              <a:t>-12</a:t>
            </a:r>
            <a:endParaRPr lang="en-US" altLang="en-US" sz="1200" dirty="0"/>
          </a:p>
          <a:p>
            <a:r>
              <a:rPr lang="en-US" altLang="en-US" sz="1800" dirty="0"/>
              <a:t>P(“looked Darcy Elizabeth at”) = ?</a:t>
            </a: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0659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64133"/>
            <a:ext cx="8466306" cy="2702991"/>
          </a:xfrm>
        </p:spPr>
        <p:txBody>
          <a:bodyPr>
            <a:normAutofit fontScale="92500"/>
          </a:bodyPr>
          <a:lstStyle/>
          <a:p>
            <a:r>
              <a:rPr lang="en-US" dirty="0"/>
              <a:t>Unigram: </a:t>
            </a:r>
          </a:p>
          <a:p>
            <a:pPr lvl="1"/>
            <a:r>
              <a:rPr lang="en-US" dirty="0"/>
              <a:t>generate a word, then generate the next one, until you generate &lt;/S&gt;.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Bigram: </a:t>
            </a:r>
          </a:p>
          <a:p>
            <a:pPr lvl="1"/>
            <a:r>
              <a:rPr lang="en-US" dirty="0"/>
              <a:t>generate &lt;S&gt;, generate a word, then generate the next one based on the previous one, etc., until you generate &lt;/S&gt;.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7981" y="2368570"/>
            <a:ext cx="4725722" cy="524786"/>
            <a:chOff x="2397981" y="2368570"/>
            <a:chExt cx="4725722" cy="524786"/>
          </a:xfrm>
        </p:grpSpPr>
        <p:grpSp>
          <p:nvGrpSpPr>
            <p:cNvPr id="3" name="Group 2"/>
            <p:cNvGrpSpPr/>
            <p:nvPr/>
          </p:nvGrpSpPr>
          <p:grpSpPr>
            <a:xfrm>
              <a:off x="2397981" y="2368570"/>
              <a:ext cx="4725722" cy="524786"/>
              <a:chOff x="2536466" y="2759095"/>
              <a:chExt cx="4725722" cy="52478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536466" y="275909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W1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66052" y="275909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W2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161182" y="275909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W3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72755" y="275909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Wn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737402" y="275909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&lt;/S&gt;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4956311" y="2446297"/>
              <a:ext cx="446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34711" y="4230082"/>
            <a:ext cx="5527477" cy="524786"/>
            <a:chOff x="1734711" y="4230082"/>
            <a:chExt cx="5527477" cy="524786"/>
          </a:xfrm>
        </p:grpSpPr>
        <p:grpSp>
          <p:nvGrpSpPr>
            <p:cNvPr id="2" name="Group 1"/>
            <p:cNvGrpSpPr/>
            <p:nvPr/>
          </p:nvGrpSpPr>
          <p:grpSpPr>
            <a:xfrm>
              <a:off x="1734711" y="4230082"/>
              <a:ext cx="5527477" cy="524786"/>
              <a:chOff x="1734711" y="4492475"/>
              <a:chExt cx="5527477" cy="52478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536466" y="449247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W1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366052" y="449247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W2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161182" y="449247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W3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972755" y="449247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Wn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737402" y="449247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&lt;/S&gt;</a:t>
                </a:r>
              </a:p>
            </p:txBody>
          </p:sp>
          <p:cxnSp>
            <p:nvCxnSpPr>
              <p:cNvPr id="27" name="Straight Arrow Connector 26"/>
              <p:cNvCxnSpPr>
                <a:stCxn id="21" idx="6"/>
                <a:endCxn id="22" idx="2"/>
              </p:cNvCxnSpPr>
              <p:nvPr/>
            </p:nvCxnSpPr>
            <p:spPr>
              <a:xfrm>
                <a:off x="3061252" y="4754868"/>
                <a:ext cx="3048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2" idx="6"/>
                <a:endCxn id="23" idx="2"/>
              </p:cNvCxnSpPr>
              <p:nvPr/>
            </p:nvCxnSpPr>
            <p:spPr>
              <a:xfrm>
                <a:off x="3890838" y="4754868"/>
                <a:ext cx="2703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3" idx="6"/>
              </p:cNvCxnSpPr>
              <p:nvPr/>
            </p:nvCxnSpPr>
            <p:spPr>
              <a:xfrm>
                <a:off x="4685968" y="4754868"/>
                <a:ext cx="2703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endCxn id="24" idx="2"/>
              </p:cNvCxnSpPr>
              <p:nvPr/>
            </p:nvCxnSpPr>
            <p:spPr>
              <a:xfrm>
                <a:off x="5702411" y="4754868"/>
                <a:ext cx="2703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4" idx="6"/>
                <a:endCxn id="25" idx="2"/>
              </p:cNvCxnSpPr>
              <p:nvPr/>
            </p:nvCxnSpPr>
            <p:spPr>
              <a:xfrm>
                <a:off x="6497541" y="4754868"/>
                <a:ext cx="2398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1734711" y="449247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&lt;S&gt;</a:t>
                </a:r>
              </a:p>
            </p:txBody>
          </p:sp>
          <p:cxnSp>
            <p:nvCxnSpPr>
              <p:cNvPr id="39" name="Straight Arrow Connector 38"/>
              <p:cNvCxnSpPr>
                <a:stCxn id="38" idx="6"/>
                <a:endCxn id="21" idx="2"/>
              </p:cNvCxnSpPr>
              <p:nvPr/>
            </p:nvCxnSpPr>
            <p:spPr>
              <a:xfrm>
                <a:off x="2259497" y="4754868"/>
                <a:ext cx="2769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5108710" y="4272184"/>
              <a:ext cx="446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49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3548116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MLE values are often on the order of 10</a:t>
            </a:r>
            <a:r>
              <a:rPr lang="en-US" baseline="30000" dirty="0"/>
              <a:t>-6</a:t>
            </a:r>
            <a:r>
              <a:rPr lang="en-US" dirty="0"/>
              <a:t> or less</a:t>
            </a:r>
          </a:p>
          <a:p>
            <a:pPr lvl="1"/>
            <a:r>
              <a:rPr lang="en-US" dirty="0"/>
              <a:t>Multiplying 20 such values gives a number on the order of 10</a:t>
            </a:r>
            <a:r>
              <a:rPr lang="en-US" baseline="30000" dirty="0"/>
              <a:t>-120</a:t>
            </a:r>
          </a:p>
          <a:p>
            <a:pPr lvl="1"/>
            <a:r>
              <a:rPr lang="en-US" dirty="0"/>
              <a:t>This leads to underflow</a:t>
            </a:r>
          </a:p>
          <a:p>
            <a:r>
              <a:rPr lang="en-US" dirty="0"/>
              <a:t>Use logarithms instead </a:t>
            </a:r>
          </a:p>
          <a:p>
            <a:pPr lvl="1"/>
            <a:r>
              <a:rPr lang="en-US" dirty="0"/>
              <a:t>10</a:t>
            </a:r>
            <a:r>
              <a:rPr lang="en-US" baseline="30000" dirty="0"/>
              <a:t>-6</a:t>
            </a:r>
            <a:r>
              <a:rPr lang="en-US" dirty="0"/>
              <a:t> (in base 10) becomes -6</a:t>
            </a:r>
          </a:p>
          <a:p>
            <a:pPr lvl="1"/>
            <a:r>
              <a:rPr lang="en-US" dirty="0"/>
              <a:t>Use sums instead of products</a:t>
            </a:r>
          </a:p>
        </p:txBody>
      </p:sp>
    </p:spTree>
    <p:extLst>
      <p:ext uri="{BB962C8B-B14F-4D97-AF65-F5344CB8AC3E}">
        <p14:creationId xmlns:p14="http://schemas.microsoft.com/office/powerpoint/2010/main" val="3871905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hlinkClick r:id="rId2"/>
              </a:rPr>
              <a:t>http://www.speech.cs.cmu.edu/SLM_info.html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>
                <a:hlinkClick r:id="rId3"/>
              </a:rPr>
              <a:t>http://www.speech.sri.com/projects/srilm/</a:t>
            </a:r>
            <a:endParaRPr lang="en-US" dirty="0"/>
          </a:p>
          <a:p>
            <a:pPr>
              <a:defRPr/>
            </a:pPr>
            <a:r>
              <a:rPr lang="en-US" dirty="0">
                <a:hlinkClick r:id="rId4"/>
              </a:rPr>
              <a:t>https://kheafield.com/code/kenlm/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>
                <a:hlinkClick r:id="rId5"/>
              </a:rPr>
              <a:t>http://htk.eng.cam.ac.uk/</a:t>
            </a:r>
            <a:r>
              <a:rPr lang="en-US"/>
              <a:t> 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1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561753"/>
            <a:ext cx="8796693" cy="2954263"/>
          </a:xfrm>
        </p:spPr>
        <p:txBody>
          <a:bodyPr>
            <a:normAutofit/>
          </a:bodyPr>
          <a:lstStyle/>
          <a:p>
            <a:r>
              <a:rPr lang="en-US" dirty="0"/>
              <a:t>Assign a probability to a sentence</a:t>
            </a:r>
          </a:p>
          <a:p>
            <a:pPr lvl="1"/>
            <a:r>
              <a:rPr lang="en-US" dirty="0"/>
              <a:t>P(S) = P(w</a:t>
            </a:r>
            <a:r>
              <a:rPr lang="en-US" baseline="-25000" dirty="0"/>
              <a:t>1</a:t>
            </a:r>
            <a:r>
              <a:rPr lang="en-US" dirty="0"/>
              <a:t>,w</a:t>
            </a:r>
            <a:r>
              <a:rPr lang="en-US" baseline="-25000" dirty="0"/>
              <a:t>2</a:t>
            </a:r>
            <a:r>
              <a:rPr lang="en-US" dirty="0"/>
              <a:t>,w</a:t>
            </a:r>
            <a:r>
              <a:rPr lang="en-US" baseline="-25000" dirty="0"/>
              <a:t>3</a:t>
            </a:r>
            <a:r>
              <a:rPr lang="en-US" dirty="0"/>
              <a:t>,...,w</a:t>
            </a:r>
            <a:r>
              <a:rPr lang="en-US" baseline="-25000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Different from deterministic methods using CFG</a:t>
            </a:r>
          </a:p>
          <a:p>
            <a:r>
              <a:rPr lang="en-US" dirty="0"/>
              <a:t>The sum of the probabilities of all possible sentences must be 1.</a:t>
            </a:r>
          </a:p>
        </p:txBody>
      </p:sp>
    </p:spTree>
    <p:extLst>
      <p:ext uri="{BB962C8B-B14F-4D97-AF65-F5344CB8AC3E}">
        <p14:creationId xmlns:p14="http://schemas.microsoft.com/office/powerpoint/2010/main" val="382201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Next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Let’s meet in Times …</a:t>
            </a:r>
          </a:p>
          <a:p>
            <a:pPr lvl="1"/>
            <a:r>
              <a:rPr lang="en-US" dirty="0"/>
              <a:t>General Electric has lost some market …</a:t>
            </a:r>
          </a:p>
          <a:p>
            <a:r>
              <a:rPr lang="en-US" dirty="0"/>
              <a:t>Formula</a:t>
            </a:r>
          </a:p>
          <a:p>
            <a:pPr lvl="1"/>
            <a:r>
              <a:rPr lang="en-US" dirty="0"/>
              <a:t>P(w</a:t>
            </a:r>
            <a:r>
              <a:rPr lang="en-US" baseline="-25000" dirty="0"/>
              <a:t>n</a:t>
            </a:r>
            <a:r>
              <a:rPr lang="en-US" dirty="0"/>
              <a:t>|w</a:t>
            </a:r>
            <a:r>
              <a:rPr lang="en-US" baseline="-25000" dirty="0"/>
              <a:t>1</a:t>
            </a:r>
            <a:r>
              <a:rPr lang="en-US" dirty="0"/>
              <a:t>,w</a:t>
            </a:r>
            <a:r>
              <a:rPr lang="en-US" baseline="-25000" dirty="0"/>
              <a:t>2</a:t>
            </a:r>
            <a:r>
              <a:rPr lang="en-US" dirty="0"/>
              <a:t>,...,w</a:t>
            </a:r>
            <a:r>
              <a:rPr lang="en-US" baseline="-25000" dirty="0"/>
              <a:t>n-1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2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Predicting the Next Word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94314"/>
            <a:ext cx="4485290" cy="3657483"/>
          </a:xfrm>
        </p:spPr>
        <p:txBody>
          <a:bodyPr>
            <a:noAutofit/>
          </a:bodyPr>
          <a:lstStyle/>
          <a:p>
            <a:r>
              <a:rPr lang="en-US" sz="1600" dirty="0"/>
              <a:t>What word follows “your”? </a:t>
            </a:r>
          </a:p>
          <a:p>
            <a:pPr lvl="1"/>
            <a:r>
              <a:rPr lang="en-US" sz="1600" dirty="0">
                <a:hlinkClick r:id="rId3"/>
              </a:rPr>
              <a:t>http://norvig.com/ngrams/count_2w.txt</a:t>
            </a:r>
            <a:endParaRPr lang="en-US" sz="1600" dirty="0"/>
          </a:p>
          <a:p>
            <a:r>
              <a:rPr lang="en-US" sz="1600" dirty="0"/>
              <a:t>your abilities 160848 </a:t>
            </a:r>
            <a:br>
              <a:rPr lang="en-US" sz="1600" dirty="0"/>
            </a:br>
            <a:r>
              <a:rPr lang="en-US" sz="1600" dirty="0"/>
              <a:t>your ability 1116122 </a:t>
            </a:r>
            <a:br>
              <a:rPr lang="en-US" sz="1600" dirty="0"/>
            </a:br>
            <a:r>
              <a:rPr lang="en-US" sz="1600" dirty="0"/>
              <a:t>your ablum 112926 </a:t>
            </a:r>
            <a:br>
              <a:rPr lang="en-US" sz="1600" dirty="0"/>
            </a:br>
            <a:r>
              <a:rPr lang="en-US" sz="1600" dirty="0"/>
              <a:t>your academic 274761 </a:t>
            </a:r>
            <a:br>
              <a:rPr lang="en-US" sz="1600" dirty="0"/>
            </a:br>
            <a:r>
              <a:rPr lang="en-US" sz="1600" dirty="0"/>
              <a:t>your acceptance 783544 </a:t>
            </a:r>
            <a:br>
              <a:rPr lang="en-US" sz="1600" dirty="0"/>
            </a:br>
            <a:r>
              <a:rPr lang="en-US" sz="1600" dirty="0"/>
              <a:t>your access 492555 </a:t>
            </a:r>
            <a:br>
              <a:rPr lang="en-US" sz="1600" dirty="0"/>
            </a:br>
            <a:r>
              <a:rPr lang="en-US" sz="1600" dirty="0"/>
              <a:t>your accommodation 320408 </a:t>
            </a:r>
            <a:br>
              <a:rPr lang="en-US" sz="1600" dirty="0"/>
            </a:br>
            <a:r>
              <a:rPr lang="en-US" sz="1600" dirty="0"/>
              <a:t>your account 8149940 </a:t>
            </a:r>
            <a:br>
              <a:rPr lang="en-US" sz="1600" dirty="0"/>
            </a:br>
            <a:r>
              <a:rPr lang="en-US" sz="1600" dirty="0"/>
              <a:t>your accounting 128409 </a:t>
            </a:r>
            <a:br>
              <a:rPr lang="en-US" sz="1600" dirty="0"/>
            </a:br>
            <a:r>
              <a:rPr lang="en-US" sz="1600" dirty="0"/>
              <a:t>your accounts 257118 </a:t>
            </a:r>
            <a:br>
              <a:rPr lang="en-US" sz="1600" dirty="0"/>
            </a:br>
            <a:r>
              <a:rPr lang="en-US" sz="1600" dirty="0"/>
              <a:t>your action 121057 </a:t>
            </a:r>
            <a:br>
              <a:rPr lang="en-US" sz="1600" dirty="0"/>
            </a:br>
            <a:r>
              <a:rPr lang="en-US" sz="1600" dirty="0"/>
              <a:t>your actions 492448</a:t>
            </a:r>
            <a:br>
              <a:rPr lang="en-US" sz="1600" dirty="0"/>
            </a:br>
            <a:r>
              <a:rPr lang="en-US" sz="1600" dirty="0"/>
              <a:t>your activation 459379 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76800" y="1796157"/>
            <a:ext cx="4031129" cy="3217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your active 140797 </a:t>
            </a:r>
            <a:br>
              <a:rPr lang="en-US" sz="1600" dirty="0"/>
            </a:br>
            <a:r>
              <a:rPr lang="en-US" sz="1600" dirty="0"/>
              <a:t>your activities 226183 </a:t>
            </a:r>
            <a:br>
              <a:rPr lang="en-US" sz="1600" dirty="0"/>
            </a:br>
            <a:r>
              <a:rPr lang="en-US" sz="1600" dirty="0"/>
              <a:t>your activity 156213 </a:t>
            </a:r>
            <a:br>
              <a:rPr lang="en-US" sz="1600" dirty="0"/>
            </a:br>
            <a:r>
              <a:rPr lang="en-US" sz="1600" dirty="0"/>
              <a:t>your actual 302488 </a:t>
            </a:r>
            <a:br>
              <a:rPr lang="en-US" sz="1600" dirty="0"/>
            </a:br>
            <a:r>
              <a:rPr lang="en-US" sz="1600" dirty="0"/>
              <a:t>your ad 1450485 </a:t>
            </a:r>
            <a:br>
              <a:rPr lang="en-US" sz="1600" dirty="0"/>
            </a:br>
            <a:r>
              <a:rPr lang="en-US" sz="1600" dirty="0"/>
              <a:t>your address 1611337 </a:t>
            </a:r>
            <a:br>
              <a:rPr lang="en-US" sz="1600" dirty="0"/>
            </a:br>
            <a:r>
              <a:rPr lang="en-US" sz="1600" dirty="0"/>
              <a:t>your admin 117943 </a:t>
            </a:r>
            <a:br>
              <a:rPr lang="en-US" sz="1600" dirty="0"/>
            </a:br>
            <a:r>
              <a:rPr lang="en-US" sz="1600" dirty="0"/>
              <a:t>your ads 264771 </a:t>
            </a:r>
            <a:br>
              <a:rPr lang="en-US" sz="1600" dirty="0"/>
            </a:br>
            <a:r>
              <a:rPr lang="en-US" sz="1600" dirty="0"/>
              <a:t>your advantage 242238 </a:t>
            </a:r>
            <a:br>
              <a:rPr lang="en-US" sz="1600" dirty="0"/>
            </a:br>
            <a:r>
              <a:rPr lang="en-US" sz="1600" dirty="0"/>
              <a:t>your adventure 109658 </a:t>
            </a:r>
            <a:br>
              <a:rPr lang="en-US" sz="1600" dirty="0"/>
            </a:br>
            <a:r>
              <a:rPr lang="en-US" sz="1600" dirty="0"/>
              <a:t>your advert 101178 </a:t>
            </a:r>
            <a:br>
              <a:rPr lang="en-US" sz="1600" dirty="0"/>
            </a:br>
            <a:r>
              <a:rPr lang="en-US" sz="1600" dirty="0"/>
              <a:t>your advertisement 172783</a:t>
            </a:r>
          </a:p>
        </p:txBody>
      </p:sp>
    </p:spTree>
    <p:extLst>
      <p:ext uri="{BB962C8B-B14F-4D97-AF65-F5344CB8AC3E}">
        <p14:creationId xmlns:p14="http://schemas.microsoft.com/office/powerpoint/2010/main" val="419578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Language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53459"/>
            <a:ext cx="8229600" cy="3015662"/>
          </a:xfrm>
        </p:spPr>
        <p:txBody>
          <a:bodyPr>
            <a:noAutofit/>
          </a:bodyPr>
          <a:lstStyle/>
          <a:p>
            <a:r>
              <a:rPr lang="en-US" sz="1800" dirty="0"/>
              <a:t>Speech recognition</a:t>
            </a:r>
          </a:p>
          <a:p>
            <a:pPr lvl="1"/>
            <a:r>
              <a:rPr lang="en-US" sz="1400" dirty="0"/>
              <a:t>P(“recognize speech”) &gt; P(“wreck a nice beach”)</a:t>
            </a:r>
          </a:p>
          <a:p>
            <a:r>
              <a:rPr lang="en-US" sz="1800" dirty="0"/>
              <a:t>Text generation</a:t>
            </a:r>
          </a:p>
          <a:p>
            <a:pPr lvl="1"/>
            <a:r>
              <a:rPr lang="en-US" sz="1400" dirty="0"/>
              <a:t>P(“three houses”) &gt; P(“three house”)</a:t>
            </a:r>
          </a:p>
          <a:p>
            <a:r>
              <a:rPr lang="en-US" sz="1800" dirty="0"/>
              <a:t>Spelling correction</a:t>
            </a:r>
          </a:p>
          <a:p>
            <a:pPr lvl="1"/>
            <a:r>
              <a:rPr lang="en-US" sz="1400" dirty="0"/>
              <a:t>P(“my cat eats fish”) &gt; P(“my xat eats fish”)</a:t>
            </a:r>
          </a:p>
          <a:p>
            <a:r>
              <a:rPr lang="en-US" sz="1800" dirty="0"/>
              <a:t>Machine translation</a:t>
            </a:r>
          </a:p>
          <a:p>
            <a:pPr lvl="1"/>
            <a:r>
              <a:rPr lang="en-US" sz="1400" dirty="0"/>
              <a:t>P(“the blue house”) &gt; P(“the house blue”)</a:t>
            </a:r>
          </a:p>
          <a:p>
            <a:r>
              <a:rPr lang="en-US" sz="1800" dirty="0"/>
              <a:t>Other uses</a:t>
            </a:r>
          </a:p>
          <a:p>
            <a:pPr lvl="1"/>
            <a:r>
              <a:rPr lang="en-US" sz="1400" dirty="0"/>
              <a:t>OCR</a:t>
            </a:r>
          </a:p>
          <a:p>
            <a:pPr lvl="1"/>
            <a:r>
              <a:rPr lang="en-US" sz="1400" dirty="0"/>
              <a:t>Summarization</a:t>
            </a:r>
          </a:p>
          <a:p>
            <a:pPr lvl="1"/>
            <a:r>
              <a:rPr lang="en-US" sz="1400" dirty="0"/>
              <a:t>Document classification</a:t>
            </a:r>
          </a:p>
          <a:p>
            <a:r>
              <a:rPr lang="en-US" sz="1800" dirty="0"/>
              <a:t>Usually coupled with a translation model (later)</a:t>
            </a:r>
          </a:p>
        </p:txBody>
      </p:sp>
    </p:spTree>
    <p:extLst>
      <p:ext uri="{BB962C8B-B14F-4D97-AF65-F5344CB8AC3E}">
        <p14:creationId xmlns:p14="http://schemas.microsoft.com/office/powerpoint/2010/main" val="312282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Probability of a Sentence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348441"/>
            <a:ext cx="8305800" cy="3283323"/>
          </a:xfrm>
        </p:spPr>
        <p:txBody>
          <a:bodyPr>
            <a:normAutofit/>
          </a:bodyPr>
          <a:lstStyle/>
          <a:p>
            <a:r>
              <a:rPr lang="en-US" altLang="en-US" dirty="0"/>
              <a:t>How to compute the probability of a sentence?</a:t>
            </a:r>
          </a:p>
          <a:p>
            <a:pPr lvl="1"/>
            <a:r>
              <a:rPr lang="en-US" altLang="en-US" dirty="0"/>
              <a:t>What if the sentence is novel?</a:t>
            </a:r>
          </a:p>
          <a:p>
            <a:r>
              <a:rPr lang="en-US" altLang="en-US" dirty="0"/>
              <a:t>What we need to estimate:</a:t>
            </a:r>
          </a:p>
          <a:p>
            <a:pPr lvl="2"/>
            <a:r>
              <a:rPr lang="en-US" altLang="en-US" dirty="0"/>
              <a:t>P(S)=P(w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,w</a:t>
            </a:r>
            <a:r>
              <a:rPr lang="en-US" altLang="en-US" baseline="-25000" dirty="0"/>
              <a:t>3</a:t>
            </a:r>
            <a:r>
              <a:rPr lang="en-US" altLang="en-US" dirty="0"/>
              <a:t>…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n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Using the chain rule:</a:t>
            </a:r>
          </a:p>
          <a:p>
            <a:pPr lvl="2"/>
            <a:r>
              <a:rPr lang="en-US" altLang="en-US" dirty="0"/>
              <a:t>P(S)= P(w</a:t>
            </a:r>
            <a:r>
              <a:rPr lang="en-US" altLang="en-US" baseline="-25000" dirty="0"/>
              <a:t>1</a:t>
            </a:r>
            <a:r>
              <a:rPr lang="en-US" altLang="en-US" dirty="0"/>
              <a:t>) P(w</a:t>
            </a:r>
            <a:r>
              <a:rPr lang="en-US" altLang="en-US" baseline="-25000" dirty="0"/>
              <a:t>2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) P(w</a:t>
            </a:r>
            <a:r>
              <a:rPr lang="en-US" altLang="en-US" baseline="-25000" dirty="0"/>
              <a:t>3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)… P(w</a:t>
            </a:r>
            <a:r>
              <a:rPr lang="en-US" altLang="en-US" baseline="-25000" dirty="0"/>
              <a:t>n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…w</a:t>
            </a:r>
            <a:r>
              <a:rPr lang="en-US" altLang="en-US" baseline="-25000" dirty="0"/>
              <a:t>n-1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Example:</a:t>
            </a:r>
          </a:p>
          <a:p>
            <a:pPr lvl="2"/>
            <a:r>
              <a:rPr lang="en-US" altLang="en-US" dirty="0"/>
              <a:t>P(“I would like the pepperoni and spinach pizza”)=?</a:t>
            </a:r>
          </a:p>
        </p:txBody>
      </p:sp>
    </p:spTree>
    <p:extLst>
      <p:ext uri="{BB962C8B-B14F-4D97-AF65-F5344CB8AC3E}">
        <p14:creationId xmlns:p14="http://schemas.microsoft.com/office/powerpoint/2010/main" val="376528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7013"/>
            <a:ext cx="8229600" cy="3308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 the probability of a word based on the words before: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square|Let’s</a:t>
            </a:r>
            <a:r>
              <a:rPr lang="en-US" dirty="0"/>
              <a:t> meet in Times)</a:t>
            </a:r>
          </a:p>
          <a:p>
            <a:r>
              <a:rPr lang="en-US" dirty="0"/>
              <a:t>Markov assumption</a:t>
            </a:r>
          </a:p>
          <a:p>
            <a:pPr lvl="1"/>
            <a:r>
              <a:rPr lang="en-US" dirty="0"/>
              <a:t>Only look at limited history</a:t>
            </a:r>
          </a:p>
          <a:p>
            <a:r>
              <a:rPr lang="en-US" dirty="0"/>
              <a:t>N-gram models</a:t>
            </a:r>
          </a:p>
          <a:p>
            <a:pPr lvl="1"/>
            <a:r>
              <a:rPr lang="en-US" dirty="0"/>
              <a:t>Unigram – no context: P(square)</a:t>
            </a:r>
          </a:p>
          <a:p>
            <a:pPr lvl="1"/>
            <a:r>
              <a:rPr lang="en-US" dirty="0"/>
              <a:t>Bigram: P(</a:t>
            </a:r>
            <a:r>
              <a:rPr lang="en-US" dirty="0" err="1"/>
              <a:t>square|Times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Trigram: P(</a:t>
            </a:r>
            <a:r>
              <a:rPr lang="en-US" dirty="0" err="1"/>
              <a:t>square|in</a:t>
            </a:r>
            <a:r>
              <a:rPr lang="en-US" dirty="0"/>
              <a:t> Times)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8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Text (Brown Corpus)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23" y="1113458"/>
            <a:ext cx="8779435" cy="2702991"/>
          </a:xfrm>
        </p:spPr>
        <p:txBody>
          <a:bodyPr>
            <a:noAutofit/>
          </a:bodyPr>
          <a:lstStyle/>
          <a:p>
            <a:r>
              <a:rPr lang="en-US" sz="1800" b="1" dirty="0"/>
              <a:t>2-grams:</a:t>
            </a:r>
          </a:p>
          <a:p>
            <a:pPr>
              <a:buNone/>
            </a:pPr>
            <a:r>
              <a:rPr lang="en-US" sz="1800" dirty="0"/>
              <a:t>	The 53-year-old Shea was no acceptable formula to help the abuse of events were a wall in 1908 , called upon his hand in Southern New Orleans , Miss Garson was named Maurice Couve De Havilland signed a privilege resolution had had happened on a tax applied to the Chisholm , the thriving systems of the `` Pride and musician , and Moscow made good team spirit of the culmination of the metal tube through the amateur , but rather than a special prosecutor . This knowledge of each member of these savings of golf course can see the 13 straight 69 . Since 1927 by Harry Truman Cleveland of railroad retirement age groups . No Vacancy '' . `` I have to congressmen . The remainder of the rear bumper and on a benefit in U.S. amateur , as far as a thrill a $100 U.S. if not indicted . The state's occupation tax dollars over the newest product of the address he attended Arlington State University will pay half years . </a:t>
            </a:r>
          </a:p>
        </p:txBody>
      </p:sp>
    </p:spTree>
    <p:extLst>
      <p:ext uri="{BB962C8B-B14F-4D97-AF65-F5344CB8AC3E}">
        <p14:creationId xmlns:p14="http://schemas.microsoft.com/office/powerpoint/2010/main" val="3552378723"/>
      </p:ext>
    </p:extLst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41774</TotalTime>
  <Words>1017</Words>
  <Application>Microsoft Macintosh PowerPoint</Application>
  <PresentationFormat>On-screen Show (16:9)</PresentationFormat>
  <Paragraphs>169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Probabilistic Language Models</vt:lpstr>
      <vt:lpstr>Predicting the Next Word</vt:lpstr>
      <vt:lpstr>Predicting the Next Word</vt:lpstr>
      <vt:lpstr>Uses of Language Models</vt:lpstr>
      <vt:lpstr>Probability of a Sentence</vt:lpstr>
      <vt:lpstr>N-Gram Models</vt:lpstr>
      <vt:lpstr>Random Text (Brown Corpus)</vt:lpstr>
      <vt:lpstr>Random Text (Brown Corpus)</vt:lpstr>
      <vt:lpstr>Random Text (Brown Corpus)</vt:lpstr>
      <vt:lpstr>Higher Order N-grams</vt:lpstr>
      <vt:lpstr>N-Grams</vt:lpstr>
      <vt:lpstr>Google 1-T Corpus</vt:lpstr>
      <vt:lpstr>Estimation</vt:lpstr>
      <vt:lpstr>Maximum Likelihood Estimates</vt:lpstr>
      <vt:lpstr>Example</vt:lpstr>
      <vt:lpstr>Example from Jane Austen</vt:lpstr>
      <vt:lpstr>Generative Models</vt:lpstr>
      <vt:lpstr>Engineering Trick</vt:lpstr>
      <vt:lpstr>Tools</vt:lpstr>
      <vt:lpstr>NLP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Fan Feng</cp:lastModifiedBy>
  <cp:revision>475</cp:revision>
  <dcterms:created xsi:type="dcterms:W3CDTF">2014-05-29T18:54:38Z</dcterms:created>
  <dcterms:modified xsi:type="dcterms:W3CDTF">2019-01-29T19:14:45Z</dcterms:modified>
</cp:coreProperties>
</file>