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79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0" autoAdjust="0"/>
    <p:restoredTop sz="81919" autoAdjust="0"/>
  </p:normalViewPr>
  <p:slideViewPr>
    <p:cSldViewPr snapToGrid="0" snapToObjects="1">
      <p:cViewPr varScale="1">
        <p:scale>
          <a:sx n="141" d="100"/>
          <a:sy n="141" d="100"/>
        </p:scale>
        <p:origin x="200" y="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 and B  are words and tags.</a:t>
            </a:r>
          </a:p>
        </p:txBody>
      </p:sp>
    </p:spTree>
    <p:extLst>
      <p:ext uri="{BB962C8B-B14F-4D97-AF65-F5344CB8AC3E}">
        <p14:creationId xmlns:p14="http://schemas.microsoft.com/office/powerpoint/2010/main" val="418580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75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24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96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Bayes Theorem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2455863" y="1714501"/>
          <a:ext cx="3352800" cy="56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866900" imgH="419100" progId="Equation.3">
                  <p:embed/>
                </p:oleObj>
              </mc:Choice>
              <mc:Fallback>
                <p:oleObj name="Equation" r:id="rId3" imgW="186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1714501"/>
                        <a:ext cx="3352800" cy="56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914401" y="1143000"/>
            <a:ext cx="6755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Hypothesis space: H={H</a:t>
            </a:r>
            <a:r>
              <a:rPr lang="en-US" sz="2400" baseline="-25000" dirty="0">
                <a:solidFill>
                  <a:prstClr val="black"/>
                </a:solidFill>
                <a:latin typeface="Times New Roman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</a:t>
            </a:r>
            <a:r>
              <a:rPr lang="en-US" sz="2400" baseline="-250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…,</a:t>
            </a:r>
            <a:r>
              <a:rPr lang="en-US" sz="2400" baseline="-250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H</a:t>
            </a:r>
            <a:r>
              <a:rPr lang="en-US" sz="2400" baseline="-25000" dirty="0" err="1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}		Evidence: E</a:t>
            </a:r>
            <a:endParaRPr lang="en-US" sz="2400" baseline="-25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255589" y="2843213"/>
            <a:ext cx="8547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If we want to pick the most likely hypothesis H*,  we can drop P(E)</a:t>
            </a:r>
            <a:endParaRPr lang="en-US" sz="2400" baseline="-25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57800" y="3257550"/>
            <a:ext cx="2889250" cy="457200"/>
            <a:chOff x="5257800" y="3257550"/>
            <a:chExt cx="2889250" cy="457200"/>
          </a:xfrm>
        </p:grpSpPr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5257800" y="3257550"/>
              <a:ext cx="28892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Times New Roman" pitchFamily="18" charset="0"/>
                </a:rPr>
                <a:t>Prior</a:t>
              </a:r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 probability of H</a:t>
              </a:r>
              <a:r>
                <a:rPr lang="en-US" b="1" baseline="-25000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6400800" y="34861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71601" y="3200400"/>
            <a:ext cx="2778005" cy="514350"/>
            <a:chOff x="1371601" y="3200400"/>
            <a:chExt cx="2778005" cy="514350"/>
          </a:xfrm>
        </p:grpSpPr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1371601" y="3200400"/>
              <a:ext cx="27780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Times New Roman" pitchFamily="18" charset="0"/>
                </a:rPr>
                <a:t>Posterior</a:t>
              </a:r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 probability of H</a:t>
              </a:r>
              <a:r>
                <a:rPr lang="en-US" b="1" baseline="-25000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3048000" y="34861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10000" y="4114800"/>
            <a:ext cx="2903359" cy="817781"/>
            <a:chOff x="3810000" y="4114800"/>
            <a:chExt cx="2903359" cy="817781"/>
          </a:xfrm>
        </p:grpSpPr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3810000" y="4286250"/>
              <a:ext cx="29033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Times New Roman" pitchFamily="18" charset="0"/>
                </a:rPr>
                <a:t>Likelihood</a:t>
              </a:r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 of data/evidence</a:t>
              </a:r>
            </a:p>
            <a:p>
              <a:pPr eaLnBrk="1" hangingPunct="1"/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if H</a:t>
              </a:r>
              <a:r>
                <a:rPr lang="en-US" b="1" baseline="-25000" dirty="0">
                  <a:solidFill>
                    <a:prstClr val="black"/>
                  </a:solidFill>
                  <a:latin typeface="Times New Roman" pitchFamily="18" charset="0"/>
                </a:rPr>
                <a:t>i </a:t>
              </a:r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is true</a:t>
              </a: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V="1">
              <a:off x="5181600" y="4114800"/>
              <a:ext cx="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2541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3714750"/>
          <a:ext cx="4572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739900" imgH="228600" progId="Equation.3">
                  <p:embed/>
                </p:oleObj>
              </mc:Choice>
              <mc:Fallback>
                <p:oleObj name="Equation" r:id="rId5" imgW="17399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14750"/>
                        <a:ext cx="4572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5"/>
          <p:cNvSpPr txBox="1">
            <a:spLocks noChangeArrowheads="1"/>
          </p:cNvSpPr>
          <p:nvPr/>
        </p:nvSpPr>
        <p:spPr bwMode="auto">
          <a:xfrm>
            <a:off x="1289050" y="2336007"/>
            <a:ext cx="685796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In text classification: H: class space; E: data (features)</a:t>
            </a:r>
            <a:endParaRPr lang="en-US" sz="2400" baseline="-25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[slide from </a:t>
            </a:r>
            <a:r>
              <a:rPr lang="en-US" sz="1600" dirty="0" err="1"/>
              <a:t>Qiaozhu</a:t>
            </a:r>
            <a:r>
              <a:rPr lang="en-US" sz="1600" dirty="0"/>
              <a:t> Mei]</a:t>
            </a:r>
          </a:p>
        </p:txBody>
      </p:sp>
    </p:spTree>
    <p:extLst>
      <p:ext uri="{BB962C8B-B14F-4D97-AF65-F5344CB8AC3E}">
        <p14:creationId xmlns:p14="http://schemas.microsoft.com/office/powerpoint/2010/main" val="314802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Getting to Statistics ...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0537"/>
            <a:ext cx="8366760" cy="3262008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 dirty="0"/>
              <a:t>We are flipping an unfair coin, but P(Head)=? </a:t>
            </a:r>
            <a:br>
              <a:rPr lang="en-US" sz="2400" dirty="0"/>
            </a:br>
            <a:r>
              <a:rPr lang="en-US" sz="2400" dirty="0"/>
              <a:t>(parameter estimation)</a:t>
            </a:r>
          </a:p>
          <a:p>
            <a:pPr lvl="1" eaLnBrk="1" hangingPunct="1"/>
            <a:r>
              <a:rPr lang="en-US" sz="2000" dirty="0"/>
              <a:t>If we see the results of a huge number of random experiments, then 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But, what if we only see a small sample (e.g., 2)? Is this estimate still reliable? We flip twice and got two tails, does it mean P(Head) = 0?</a:t>
            </a:r>
            <a:endParaRPr lang="en-US" dirty="0"/>
          </a:p>
          <a:p>
            <a:pPr eaLnBrk="1" hangingPunct="1"/>
            <a:r>
              <a:rPr lang="en-US" sz="2400" dirty="0"/>
              <a:t>In general, statistics has to do with drawing conclusions on the whole population based on observations of a sample (data)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976085"/>
              </p:ext>
            </p:extLst>
          </p:nvPr>
        </p:nvGraphicFramePr>
        <p:xfrm>
          <a:off x="1775034" y="2470578"/>
          <a:ext cx="5829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3555720" imgH="419040" progId="Equation.3">
                  <p:embed/>
                </p:oleObj>
              </mc:Choice>
              <mc:Fallback>
                <p:oleObj name="Equation" r:id="rId3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034" y="2470578"/>
                        <a:ext cx="58293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[slide from </a:t>
            </a:r>
            <a:r>
              <a:rPr lang="en-US" sz="1600" dirty="0" err="1"/>
              <a:t>Qiaozhu</a:t>
            </a:r>
            <a:r>
              <a:rPr lang="en-US" sz="1600" dirty="0"/>
              <a:t> Mei]</a:t>
            </a:r>
          </a:p>
        </p:txBody>
      </p:sp>
    </p:spTree>
    <p:extLst>
      <p:ext uri="{BB962C8B-B14F-4D97-AF65-F5344CB8AC3E}">
        <p14:creationId xmlns:p14="http://schemas.microsoft.com/office/powerpoint/2010/main" val="34937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Parameter Estimation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6775"/>
            <a:ext cx="8229600" cy="34954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General setting:</a:t>
            </a:r>
          </a:p>
          <a:p>
            <a:pPr lvl="1" eaLnBrk="1" hangingPunct="1"/>
            <a:r>
              <a:rPr lang="en-US" dirty="0"/>
              <a:t>Given a (hypothesized &amp; probabilistic) model that governs the random experiment</a:t>
            </a:r>
          </a:p>
          <a:p>
            <a:pPr lvl="1" eaLnBrk="1" hangingPunct="1"/>
            <a:r>
              <a:rPr lang="en-US" dirty="0"/>
              <a:t>The model gives a probability of any data p(D|</a:t>
            </a:r>
            <a:r>
              <a:rPr lang="en-US" dirty="0">
                <a:sym typeface="Symbol" pitchFamily="18" charset="2"/>
              </a:rPr>
              <a:t>) that depends on the parameter 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Now, given actual sample data X={x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,…,x</a:t>
            </a:r>
            <a:r>
              <a:rPr lang="en-US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},  what can we say about the value of ?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Intuitively, take your best guess of </a:t>
            </a:r>
          </a:p>
          <a:p>
            <a:pPr lvl="1"/>
            <a:r>
              <a:rPr lang="en-US" dirty="0">
                <a:sym typeface="Symbol" pitchFamily="18" charset="2"/>
              </a:rPr>
              <a:t>“best” means “best explaining/fitting the data”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Generally, this is an optimization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[slide from </a:t>
            </a:r>
            <a:r>
              <a:rPr lang="en-US" sz="1600" dirty="0" err="1"/>
              <a:t>Qiaozhu</a:t>
            </a:r>
            <a:r>
              <a:rPr lang="en-US" sz="1600" dirty="0"/>
              <a:t> Mei]</a:t>
            </a:r>
          </a:p>
        </p:txBody>
      </p:sp>
    </p:spTree>
    <p:extLst>
      <p:ext uri="{BB962C8B-B14F-4D97-AF65-F5344CB8AC3E}">
        <p14:creationId xmlns:p14="http://schemas.microsoft.com/office/powerpoint/2010/main" val="248742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Maximum Likelihood vs. Bayesian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8700"/>
            <a:ext cx="8458200" cy="33718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Maximum likelihood estimation</a:t>
            </a:r>
          </a:p>
          <a:p>
            <a:pPr lvl="1" eaLnBrk="1" hangingPunct="1"/>
            <a:r>
              <a:rPr lang="en-US" dirty="0"/>
              <a:t>“Best” means “data likelihood reaches maximum”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Problem: small sample</a:t>
            </a:r>
          </a:p>
          <a:p>
            <a:pPr eaLnBrk="1" hangingPunct="1"/>
            <a:r>
              <a:rPr lang="en-US" dirty="0"/>
              <a:t>Bayesian estimation</a:t>
            </a:r>
          </a:p>
          <a:p>
            <a:pPr lvl="1" eaLnBrk="1" hangingPunct="1"/>
            <a:r>
              <a:rPr lang="en-US" dirty="0"/>
              <a:t>“Best” means being consistent with our “prior” knowledge and explaining data well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Problem: how to define the prior?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285451"/>
              </p:ext>
            </p:extLst>
          </p:nvPr>
        </p:nvGraphicFramePr>
        <p:xfrm>
          <a:off x="3092450" y="1836738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1371600" imgH="330120" progId="Equation.3">
                  <p:embed/>
                </p:oleObj>
              </mc:Choice>
              <mc:Fallback>
                <p:oleObj name="Equation" r:id="rId3" imgW="1371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836738"/>
                        <a:ext cx="260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204929"/>
              </p:ext>
            </p:extLst>
          </p:nvPr>
        </p:nvGraphicFramePr>
        <p:xfrm>
          <a:off x="1627188" y="4114800"/>
          <a:ext cx="59086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2882880" imgH="330120" progId="Equation.3">
                  <p:embed/>
                </p:oleObj>
              </mc:Choice>
              <mc:Fallback>
                <p:oleObj name="Equation" r:id="rId5" imgW="28828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114800"/>
                        <a:ext cx="59086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[slide from </a:t>
            </a:r>
            <a:r>
              <a:rPr lang="en-US" sz="1600" dirty="0" err="1"/>
              <a:t>Qiaozhu</a:t>
            </a:r>
            <a:r>
              <a:rPr lang="en-US" sz="1600" dirty="0"/>
              <a:t> Mei]</a:t>
            </a:r>
          </a:p>
        </p:txBody>
      </p:sp>
    </p:spTree>
    <p:extLst>
      <p:ext uri="{BB962C8B-B14F-4D97-AF65-F5344CB8AC3E}">
        <p14:creationId xmlns:p14="http://schemas.microsoft.com/office/powerpoint/2010/main" val="174055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762000" y="371475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1" y="2971800"/>
            <a:ext cx="4397375" cy="638175"/>
            <a:chOff x="432" y="2496"/>
            <a:chExt cx="2770" cy="536"/>
          </a:xfrm>
        </p:grpSpPr>
        <p:sp>
          <p:nvSpPr>
            <p:cNvPr id="27675" name="Freeform 5"/>
            <p:cNvSpPr>
              <a:spLocks/>
            </p:cNvSpPr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2000 w 960"/>
                <a:gd name="T3" fmla="*/ 288 h 344"/>
                <a:gd name="T4" fmla="*/ 3996 w 960"/>
                <a:gd name="T5" fmla="*/ 0 h 344"/>
                <a:gd name="T6" fmla="*/ 6795 w 960"/>
                <a:gd name="T7" fmla="*/ 288 h 344"/>
                <a:gd name="T8" fmla="*/ 7993 w 960"/>
                <a:gd name="T9" fmla="*/ 336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344"/>
                <a:gd name="T17" fmla="*/ 960 w 960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6" name="Text Box 6"/>
            <p:cNvSpPr txBox="1">
              <a:spLocks noChangeArrowheads="1"/>
            </p:cNvSpPr>
            <p:nvPr/>
          </p:nvSpPr>
          <p:spPr bwMode="auto">
            <a:xfrm>
              <a:off x="768" y="2496"/>
              <a:ext cx="69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</a:rPr>
                <a:t>Prior: p(</a:t>
              </a:r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)</a:t>
              </a:r>
            </a:p>
          </p:txBody>
        </p:sp>
        <p:sp>
          <p:nvSpPr>
            <p:cNvPr id="27677" name="Line 7"/>
            <p:cNvSpPr>
              <a:spLocks noChangeShapeType="1"/>
            </p:cNvSpPr>
            <p:nvPr/>
          </p:nvSpPr>
          <p:spPr bwMode="auto">
            <a:xfrm>
              <a:off x="1488" y="2640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33800" y="1943100"/>
            <a:ext cx="4616450" cy="1619250"/>
            <a:chOff x="2352" y="1632"/>
            <a:chExt cx="2908" cy="1360"/>
          </a:xfrm>
        </p:grpSpPr>
        <p:sp>
          <p:nvSpPr>
            <p:cNvPr id="27672" name="Freeform 9"/>
            <p:cNvSpPr>
              <a:spLocks/>
            </p:cNvSpPr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1996 w 1008"/>
                <a:gd name="T3" fmla="*/ 640 h 976"/>
                <a:gd name="T4" fmla="*/ 3595 w 1008"/>
                <a:gd name="T5" fmla="*/ 16 h 976"/>
                <a:gd name="T6" fmla="*/ 6393 w 1008"/>
                <a:gd name="T7" fmla="*/ 736 h 976"/>
                <a:gd name="T8" fmla="*/ 8389 w 1008"/>
                <a:gd name="T9" fmla="*/ 928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76"/>
                <a:gd name="T17" fmla="*/ 1008 w 100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3" name="Text Box 10"/>
            <p:cNvSpPr txBox="1">
              <a:spLocks noChangeArrowheads="1"/>
            </p:cNvSpPr>
            <p:nvPr/>
          </p:nvSpPr>
          <p:spPr bwMode="auto">
            <a:xfrm>
              <a:off x="4461" y="1632"/>
              <a:ext cx="792" cy="6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</a:rPr>
                <a:t>Likelihood:</a:t>
              </a:r>
            </a:p>
            <a:p>
              <a:pPr eaLnBrk="1" hangingPunct="1"/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</a:rPr>
                <a:t> p(X|</a:t>
              </a:r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)</a:t>
              </a:r>
            </a:p>
            <a:p>
              <a:pPr eaLnBrk="1" hangingPunct="1"/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X=(x</a:t>
              </a:r>
              <a:r>
                <a:rPr lang="en-US" sz="1600" b="1" i="1" baseline="-25000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,…,</a:t>
              </a:r>
              <a:r>
                <a:rPr lang="en-US" sz="1600" b="1" i="1" dirty="0" err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sz="1600" b="1" i="1" baseline="-25000" dirty="0" err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27674" name="Line 11"/>
            <p:cNvSpPr>
              <a:spLocks noChangeShapeType="1"/>
            </p:cNvSpPr>
            <p:nvPr/>
          </p:nvSpPr>
          <p:spPr bwMode="auto">
            <a:xfrm flipH="1">
              <a:off x="4128" y="18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667001" y="1143000"/>
            <a:ext cx="20939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Posterior:</a:t>
            </a:r>
          </a:p>
          <a:p>
            <a:pPr eaLnBrk="1" hangingPunct="1"/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 p(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|X) 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p(X|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)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p(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)</a:t>
            </a:r>
          </a:p>
          <a:p>
            <a:pPr eaLnBrk="1" hangingPunct="1"/>
            <a:endParaRPr lang="en-US" sz="1600" b="1" i="1" dirty="0">
              <a:solidFill>
                <a:prstClr val="black"/>
              </a:solidFill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1" y="1657350"/>
            <a:ext cx="3078163" cy="1981200"/>
            <a:chOff x="1920" y="1392"/>
            <a:chExt cx="1939" cy="1664"/>
          </a:xfrm>
        </p:grpSpPr>
        <p:sp>
          <p:nvSpPr>
            <p:cNvPr id="27670" name="Freeform 14"/>
            <p:cNvSpPr>
              <a:spLocks/>
            </p:cNvSpPr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1997 w 672"/>
                <a:gd name="T3" fmla="*/ 1136 h 1568"/>
                <a:gd name="T4" fmla="*/ 2799 w 672"/>
                <a:gd name="T5" fmla="*/ 128 h 1568"/>
                <a:gd name="T6" fmla="*/ 3197 w 672"/>
                <a:gd name="T7" fmla="*/ 368 h 1568"/>
                <a:gd name="T8" fmla="*/ 3595 w 672"/>
                <a:gd name="T9" fmla="*/ 1232 h 1568"/>
                <a:gd name="T10" fmla="*/ 5595 w 672"/>
                <a:gd name="T11" fmla="*/ 1568 h 15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1568"/>
                <a:gd name="T20" fmla="*/ 672 w 672"/>
                <a:gd name="T21" fmla="*/ 1568 h 15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1" name="Line 15"/>
            <p:cNvSpPr>
              <a:spLocks noChangeShapeType="1"/>
            </p:cNvSpPr>
            <p:nvPr/>
          </p:nvSpPr>
          <p:spPr bwMode="auto">
            <a:xfrm>
              <a:off x="2592" y="139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2895601" y="3143250"/>
            <a:ext cx="4763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8" name="Text Box 17"/>
          <p:cNvSpPr txBox="1">
            <a:spLocks noChangeArrowheads="1"/>
          </p:cNvSpPr>
          <p:nvPr/>
        </p:nvSpPr>
        <p:spPr bwMode="auto">
          <a:xfrm>
            <a:off x="8077201" y="3771900"/>
            <a:ext cx="2920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1600" b="1" i="1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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33489" y="3771899"/>
            <a:ext cx="1550987" cy="698897"/>
            <a:chOff x="777" y="3168"/>
            <a:chExt cx="977" cy="587"/>
          </a:xfrm>
        </p:grpSpPr>
        <p:sp>
          <p:nvSpPr>
            <p:cNvPr id="27668" name="Text Box 19"/>
            <p:cNvSpPr txBox="1">
              <a:spLocks noChangeArrowheads="1"/>
            </p:cNvSpPr>
            <p:nvPr/>
          </p:nvSpPr>
          <p:spPr bwMode="auto">
            <a:xfrm>
              <a:off x="777" y="3264"/>
              <a:ext cx="933" cy="4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sz="1600" b="1" i="1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endParaRPr>
            </a:p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sz="1600" b="1" i="1" baseline="-25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: prior mode </a:t>
              </a:r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715001" y="2343150"/>
            <a:ext cx="4763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867401" y="3829050"/>
            <a:ext cx="2292350" cy="681038"/>
            <a:chOff x="3696" y="3216"/>
            <a:chExt cx="1444" cy="572"/>
          </a:xfrm>
        </p:grpSpPr>
        <p:sp>
          <p:nvSpPr>
            <p:cNvPr id="27666" name="Text Box 23"/>
            <p:cNvSpPr txBox="1">
              <a:spLocks noChangeArrowheads="1"/>
            </p:cNvSpPr>
            <p:nvPr/>
          </p:nvSpPr>
          <p:spPr bwMode="auto">
            <a:xfrm>
              <a:off x="4128" y="3504"/>
              <a:ext cx="101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sz="1600" b="1" i="1" baseline="-25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ml</a:t>
              </a:r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: ML estimate</a:t>
              </a:r>
            </a:p>
          </p:txBody>
        </p:sp>
        <p:sp>
          <p:nvSpPr>
            <p:cNvPr id="27667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48200" y="1657350"/>
            <a:ext cx="0" cy="22860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970338" y="3771899"/>
            <a:ext cx="1727200" cy="813197"/>
            <a:chOff x="2501" y="3168"/>
            <a:chExt cx="1088" cy="683"/>
          </a:xfrm>
        </p:grpSpPr>
        <p:sp>
          <p:nvSpPr>
            <p:cNvPr id="27664" name="Text Box 27"/>
            <p:cNvSpPr txBox="1">
              <a:spLocks noChangeArrowheads="1"/>
            </p:cNvSpPr>
            <p:nvPr/>
          </p:nvSpPr>
          <p:spPr bwMode="auto">
            <a:xfrm>
              <a:off x="2501" y="3360"/>
              <a:ext cx="1088" cy="4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sz="1600" b="1" i="1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endParaRPr>
            </a:p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: posterior mode </a:t>
              </a:r>
            </a:p>
          </p:txBody>
        </p:sp>
        <p:sp>
          <p:nvSpPr>
            <p:cNvPr id="27665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[slide from </a:t>
            </a:r>
            <a:r>
              <a:rPr lang="en-US" sz="1600" dirty="0" err="1"/>
              <a:t>Qiaozhu</a:t>
            </a:r>
            <a:r>
              <a:rPr lang="en-US" sz="1600" dirty="0"/>
              <a:t> Mei]</a:t>
            </a: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Bayesian Estimation</a:t>
            </a:r>
          </a:p>
        </p:txBody>
      </p:sp>
    </p:spTree>
    <p:extLst>
      <p:ext uri="{BB962C8B-B14F-4D97-AF65-F5344CB8AC3E}">
        <p14:creationId xmlns:p14="http://schemas.microsoft.com/office/powerpoint/2010/main" val="340046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 Unfair Die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" y="1200150"/>
            <a:ext cx="9022412" cy="34861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It’s more likely to get a 6 and less likely to get a 1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p(6) &gt; p(1)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How likely?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What if you toss the die 1000 times, </a:t>
            </a:r>
            <a:br>
              <a:rPr lang="en-US" sz="2400" dirty="0"/>
            </a:br>
            <a:r>
              <a:rPr lang="en-US" sz="2400" dirty="0"/>
              <a:t>and observe “6” 501 times, “1” 108 times?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p(6) = 501/1000 = 0.501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p(1) = 108/1000 = 0.108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As simple as counting, but principled – maximum likelihood estimate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49" y="1840463"/>
            <a:ext cx="2540000" cy="1686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[slide from </a:t>
            </a:r>
            <a:r>
              <a:rPr lang="en-US" sz="1600" dirty="0" err="1"/>
              <a:t>Qiaozhu</a:t>
            </a:r>
            <a:r>
              <a:rPr lang="en-US" sz="1600" dirty="0"/>
              <a:t> Mei]</a:t>
            </a:r>
          </a:p>
        </p:txBody>
      </p:sp>
    </p:spTree>
    <p:extLst>
      <p:ext uri="{BB962C8B-B14F-4D97-AF65-F5344CB8AC3E}">
        <p14:creationId xmlns:p14="http://schemas.microsoft.com/office/powerpoint/2010/main" val="139396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Die has More Faces?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919" y="1200150"/>
            <a:ext cx="7924800" cy="3486150"/>
          </a:xfrm>
        </p:spPr>
        <p:txBody>
          <a:bodyPr>
            <a:normAutofit/>
          </a:bodyPr>
          <a:lstStyle/>
          <a:p>
            <a:r>
              <a:rPr lang="en-US" sz="2400" dirty="0"/>
              <a:t>Suitable to represent documents</a:t>
            </a:r>
          </a:p>
          <a:p>
            <a:r>
              <a:rPr lang="en-US" sz="2400" dirty="0"/>
              <a:t>Every face corresponds to a word in vocabulary</a:t>
            </a:r>
          </a:p>
          <a:p>
            <a:r>
              <a:rPr lang="en-US" sz="2400" dirty="0"/>
              <a:t>The author tosses a die </a:t>
            </a:r>
            <a:br>
              <a:rPr lang="en-US" sz="2400" dirty="0"/>
            </a:br>
            <a:r>
              <a:rPr lang="en-US" sz="2400" dirty="0"/>
              <a:t>to write a word</a:t>
            </a:r>
          </a:p>
          <a:p>
            <a:r>
              <a:rPr lang="en-US" sz="2400" dirty="0"/>
              <a:t>Apparently, an unfair die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057400"/>
            <a:ext cx="31369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[slide from </a:t>
            </a:r>
            <a:r>
              <a:rPr lang="en-US" sz="1600" dirty="0" err="1"/>
              <a:t>Qiaozhu</a:t>
            </a:r>
            <a:r>
              <a:rPr lang="en-US" sz="1600" dirty="0"/>
              <a:t> Mei]</a:t>
            </a:r>
          </a:p>
        </p:txBody>
      </p:sp>
    </p:spTree>
    <p:extLst>
      <p:ext uri="{BB962C8B-B14F-4D97-AF65-F5344CB8AC3E}">
        <p14:creationId xmlns:p14="http://schemas.microsoft.com/office/powerpoint/2010/main" val="60945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425552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 Theorem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65314" y="1272209"/>
            <a:ext cx="9078686" cy="2992535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Formula for joint probability</a:t>
            </a:r>
          </a:p>
          <a:p>
            <a:pPr marL="457200" lvl="1" indent="0">
              <a:buNone/>
            </a:pPr>
            <a:r>
              <a:rPr lang="en-US" altLang="en-US" sz="2400" dirty="0"/>
              <a:t>p(A,B) = p(B|A)p(A)</a:t>
            </a:r>
          </a:p>
          <a:p>
            <a:pPr marL="457200" lvl="1" indent="0">
              <a:buNone/>
            </a:pPr>
            <a:r>
              <a:rPr lang="en-US" altLang="en-US" sz="2400" dirty="0"/>
              <a:t>p(A,B) = p(A|B)p(B)</a:t>
            </a:r>
          </a:p>
          <a:p>
            <a:r>
              <a:rPr lang="en-US" altLang="en-US" sz="2800" dirty="0"/>
              <a:t>Therefore</a:t>
            </a:r>
          </a:p>
          <a:p>
            <a:pPr marL="457200" lvl="1" indent="0">
              <a:buNone/>
            </a:pPr>
            <a:r>
              <a:rPr lang="en-US" altLang="en-US" sz="2400" dirty="0"/>
              <a:t>p(B|A) = p(A|B)p(B)/p(A)</a:t>
            </a:r>
          </a:p>
          <a:p>
            <a:r>
              <a:rPr lang="en-US" altLang="en-US" sz="2800" dirty="0"/>
              <a:t>Bayes’ theorem is used to calculate P(A|B) given P(B|A)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390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5422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Symbol" pitchFamily="18" charset="2"/>
              </a:rPr>
              <a:t>Diagnostic test</a:t>
            </a:r>
          </a:p>
          <a:p>
            <a:r>
              <a:rPr lang="en-US" altLang="en-US" sz="3200" dirty="0">
                <a:sym typeface="Symbol" pitchFamily="18" charset="2"/>
              </a:rPr>
              <a:t>Test accuracy</a:t>
            </a:r>
          </a:p>
          <a:p>
            <a:pPr marL="457200" lvl="1" indent="0">
              <a:buNone/>
            </a:pPr>
            <a:r>
              <a:rPr lang="en-US" altLang="en-US" sz="2400" dirty="0">
                <a:sym typeface="Symbol" pitchFamily="18" charset="2"/>
              </a:rPr>
              <a:t>p(positive | disease) = 0.05           – false positive</a:t>
            </a:r>
            <a:endParaRPr lang="en-US" altLang="en-US" dirty="0">
              <a:solidFill>
                <a:schemeClr val="accent1"/>
              </a:solidFill>
              <a:latin typeface="Times New Roman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>
                <a:sym typeface="Symbol" pitchFamily="18" charset="2"/>
              </a:rPr>
              <a:t>p(negative | disease) = 0.05            – false negative</a:t>
            </a:r>
            <a:endParaRPr lang="en-US" altLang="en-US" dirty="0">
              <a:solidFill>
                <a:schemeClr val="accent1"/>
              </a:solidFill>
              <a:latin typeface="Times New Roman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>
                <a:sym typeface="Symbol" pitchFamily="18" charset="2"/>
              </a:rPr>
              <a:t>So: p(positive | disease) = 1-0.05 = 0.95</a:t>
            </a:r>
          </a:p>
          <a:p>
            <a:pPr marL="457200" lvl="1" indent="0">
              <a:buNone/>
            </a:pPr>
            <a:r>
              <a:rPr lang="en-US" altLang="en-US" sz="2400" dirty="0">
                <a:sym typeface="Symbol" pitchFamily="18" charset="2"/>
              </a:rPr>
              <a:t>Same for p(negative | disease)</a:t>
            </a:r>
          </a:p>
          <a:p>
            <a:pPr marL="457200" lvl="1" indent="0">
              <a:buNone/>
            </a:pPr>
            <a:r>
              <a:rPr lang="en-US" altLang="en-US" sz="2400" dirty="0">
                <a:sym typeface="Symbol" pitchFamily="18" charset="2"/>
              </a:rPr>
              <a:t>In general the rates of false positives and false negatives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3138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4613"/>
            <a:ext cx="8229600" cy="644535"/>
          </a:xfrm>
        </p:spPr>
        <p:txBody>
          <a:bodyPr/>
          <a:lstStyle/>
          <a:p>
            <a:r>
              <a:rPr lang="en-US" dirty="0"/>
              <a:t>Diagnostic test with errors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60443"/>
              </p:ext>
            </p:extLst>
          </p:nvPr>
        </p:nvGraphicFramePr>
        <p:xfrm>
          <a:off x="1622414" y="2424350"/>
          <a:ext cx="5543700" cy="1584960"/>
        </p:xfrm>
        <a:graphic>
          <a:graphicData uri="http://schemas.openxmlformats.org/drawingml/2006/table">
            <a:tbl>
              <a:tblPr firstRow="1" bandRow="1"/>
              <a:tblGrid>
                <a:gridCol w="173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P(A|B)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A=TEST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B=DISEASE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99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177281" y="1231641"/>
            <a:ext cx="8892073" cy="3668164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ym typeface="Symbol" pitchFamily="18" charset="2"/>
              </a:rPr>
              <a:t>What is p(disease | positive)?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P(disease|positive) = P(positive|disease)*P(disease)/P(positive)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P(disease|positive) = P(positive| disease)*P(disease)/P(positive)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</a:t>
            </a:r>
            <a:r>
              <a:rPr lang="en-US" altLang="en-US" dirty="0" err="1">
                <a:sym typeface="Symbol" pitchFamily="18" charset="2"/>
              </a:rPr>
              <a:t>disease|positive</a:t>
            </a:r>
            <a:r>
              <a:rPr lang="en-US" altLang="en-US" dirty="0">
                <a:sym typeface="Symbol" pitchFamily="18" charset="2"/>
              </a:rPr>
              <a:t>)/P(</a:t>
            </a:r>
            <a:r>
              <a:rPr lang="en-US" altLang="en-US" dirty="0" err="1">
                <a:sym typeface="Symbol" pitchFamily="18" charset="2"/>
              </a:rPr>
              <a:t>disease|positive</a:t>
            </a:r>
            <a:r>
              <a:rPr lang="en-US" altLang="en-US" dirty="0">
                <a:sym typeface="Symbol" pitchFamily="18" charset="2"/>
              </a:rPr>
              <a:t>) = ?</a:t>
            </a:r>
          </a:p>
          <a:p>
            <a:r>
              <a:rPr lang="en-US" altLang="en-US" sz="3200" dirty="0">
                <a:sym typeface="Symbol" pitchFamily="18" charset="2"/>
              </a:rPr>
              <a:t>We don’t really care about p(positive)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as long as it is not zero, we can divide both sides by this quantity</a:t>
            </a:r>
          </a:p>
        </p:txBody>
      </p:sp>
    </p:spTree>
    <p:extLst>
      <p:ext uri="{BB962C8B-B14F-4D97-AF65-F5344CB8AC3E}">
        <p14:creationId xmlns:p14="http://schemas.microsoft.com/office/powerpoint/2010/main" val="307604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69887"/>
            <a:ext cx="8432800" cy="701843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139147" y="971123"/>
            <a:ext cx="8925912" cy="3012014"/>
          </a:xfrm>
        </p:spPr>
        <p:txBody>
          <a:bodyPr>
            <a:noAutofit/>
          </a:bodyPr>
          <a:lstStyle/>
          <a:p>
            <a:r>
              <a:rPr lang="en-US" altLang="en-US" sz="2000" dirty="0">
                <a:sym typeface="Symbol" pitchFamily="18" charset="2"/>
              </a:rPr>
              <a:t>P(</a:t>
            </a:r>
            <a:r>
              <a:rPr lang="en-US" altLang="en-US" sz="2000" dirty="0" err="1">
                <a:sym typeface="Symbol" pitchFamily="18" charset="2"/>
              </a:rPr>
              <a:t>disease|positive</a:t>
            </a:r>
            <a:r>
              <a:rPr lang="en-US" altLang="en-US" sz="2000" dirty="0">
                <a:sym typeface="Symbol" pitchFamily="18" charset="2"/>
              </a:rPr>
              <a:t>) / P(disease|positive) = 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>
                <a:sym typeface="Symbol" pitchFamily="18" charset="2"/>
              </a:rPr>
              <a:t>	(P(</a:t>
            </a:r>
            <a:r>
              <a:rPr lang="en-US" altLang="en-US" sz="2000" dirty="0" err="1">
                <a:sym typeface="Symbol" pitchFamily="18" charset="2"/>
              </a:rPr>
              <a:t>positive|disease</a:t>
            </a:r>
            <a:r>
              <a:rPr lang="en-US" altLang="en-US" sz="2000" dirty="0">
                <a:sym typeface="Symbol" pitchFamily="18" charset="2"/>
              </a:rPr>
              <a:t>) x P(disease))/(P(positive|disease) x P(disease))</a:t>
            </a:r>
          </a:p>
          <a:p>
            <a:r>
              <a:rPr lang="en-US" altLang="en-US" sz="2000" dirty="0"/>
              <a:t>Suppose P(disease) = 0.001  </a:t>
            </a:r>
          </a:p>
          <a:p>
            <a:pPr lvl="1"/>
            <a:r>
              <a:rPr lang="en-US" altLang="en-US" sz="1600" dirty="0"/>
              <a:t>so P(</a:t>
            </a:r>
            <a:r>
              <a:rPr lang="en-US" altLang="en-US" sz="1600" dirty="0">
                <a:sym typeface="Symbol" pitchFamily="18" charset="2"/>
              </a:rPr>
              <a:t>disease) = 0.999</a:t>
            </a:r>
          </a:p>
          <a:p>
            <a:r>
              <a:rPr lang="en-US" altLang="en-US" sz="2000" dirty="0">
                <a:sym typeface="Symbol" pitchFamily="18" charset="2"/>
              </a:rPr>
              <a:t>P(</a:t>
            </a:r>
            <a:r>
              <a:rPr lang="en-US" altLang="en-US" sz="2000" dirty="0" err="1">
                <a:sym typeface="Symbol" pitchFamily="18" charset="2"/>
              </a:rPr>
              <a:t>disease|positive</a:t>
            </a:r>
            <a:r>
              <a:rPr lang="en-US" altLang="en-US" sz="2000" dirty="0">
                <a:sym typeface="Symbol" pitchFamily="18" charset="2"/>
              </a:rPr>
              <a:t>) / P(disease|positive) = (0.95 x 0.001)/(0.05 x 0.999) 	=0.019</a:t>
            </a:r>
          </a:p>
          <a:p>
            <a:r>
              <a:rPr lang="en-US" altLang="en-US" sz="2000" dirty="0">
                <a:sym typeface="Symbol" pitchFamily="18" charset="2"/>
              </a:rPr>
              <a:t>P(</a:t>
            </a:r>
            <a:r>
              <a:rPr lang="en-US" altLang="en-US" sz="2000" dirty="0" err="1">
                <a:sym typeface="Symbol" pitchFamily="18" charset="2"/>
              </a:rPr>
              <a:t>disease|positive</a:t>
            </a:r>
            <a:r>
              <a:rPr lang="en-US" altLang="en-US" sz="2000" dirty="0">
                <a:sym typeface="Symbol" pitchFamily="18" charset="2"/>
              </a:rPr>
              <a:t>) + P(disease|positive) = 1</a:t>
            </a:r>
          </a:p>
          <a:p>
            <a:r>
              <a:rPr lang="en-US" altLang="en-US" sz="2000" dirty="0">
                <a:sym typeface="Symbol" pitchFamily="18" charset="2"/>
              </a:rPr>
              <a:t>P(disease|positive) ≈ 0.02</a:t>
            </a:r>
          </a:p>
          <a:p>
            <a:r>
              <a:rPr lang="en-US" altLang="en-US" sz="2000" dirty="0">
                <a:sym typeface="Symbol" pitchFamily="18" charset="2"/>
              </a:rPr>
              <a:t>Notes</a:t>
            </a:r>
          </a:p>
          <a:p>
            <a:pPr lvl="1"/>
            <a:r>
              <a:rPr lang="en-US" altLang="en-US" sz="1500" dirty="0">
                <a:sym typeface="Symbol" pitchFamily="18" charset="2"/>
              </a:rPr>
              <a:t>P(disease) is called the prior probability</a:t>
            </a:r>
          </a:p>
          <a:p>
            <a:pPr lvl="1"/>
            <a:r>
              <a:rPr lang="en-US" altLang="en-US" sz="1500" dirty="0">
                <a:sym typeface="Symbol" pitchFamily="18" charset="2"/>
              </a:rPr>
              <a:t>P(disease|positive) is called the posterior probability</a:t>
            </a:r>
          </a:p>
          <a:p>
            <a:pPr lvl="1"/>
            <a:r>
              <a:rPr lang="en-US" altLang="en-US" sz="1500" dirty="0">
                <a:sym typeface="Symbol" pitchFamily="18" charset="2"/>
              </a:rPr>
              <a:t>In this example the posterior is 20 times larger than the prior</a:t>
            </a:r>
          </a:p>
          <a:p>
            <a:endParaRPr lang="en-US" alt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843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63722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/>
              <a:t>p(well)=0.9, p(cold)=0.05, p(allergy)=0.05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dirty="0" err="1"/>
              <a:t>sneeze|well</a:t>
            </a:r>
            <a:r>
              <a:rPr lang="en-US" altLang="en-US" sz="2400" dirty="0"/>
              <a:t>)=0.1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dirty="0" err="1"/>
              <a:t>sneeze|cold</a:t>
            </a:r>
            <a:r>
              <a:rPr lang="en-US" altLang="en-US" sz="2400" dirty="0"/>
              <a:t>)=0.9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dirty="0" err="1"/>
              <a:t>sneeze|allergy</a:t>
            </a:r>
            <a:r>
              <a:rPr lang="en-US" altLang="en-US" sz="2400" dirty="0"/>
              <a:t>)=0.9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dirty="0" err="1"/>
              <a:t>cough|well</a:t>
            </a:r>
            <a:r>
              <a:rPr lang="en-US" altLang="en-US" sz="2400" dirty="0"/>
              <a:t>)=0.1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dirty="0" err="1"/>
              <a:t>cough|cold</a:t>
            </a:r>
            <a:r>
              <a:rPr lang="en-US" altLang="en-US" sz="2400" dirty="0"/>
              <a:t>)=0.8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dirty="0" err="1"/>
              <a:t>cough|allergy</a:t>
            </a:r>
            <a:r>
              <a:rPr lang="en-US" altLang="en-US" sz="2400" dirty="0"/>
              <a:t>)=0.7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dirty="0" err="1"/>
              <a:t>fever|well</a:t>
            </a:r>
            <a:r>
              <a:rPr lang="en-US" altLang="en-US" sz="2400" dirty="0"/>
              <a:t>)=0.01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dirty="0" err="1"/>
              <a:t>fever|cold</a:t>
            </a:r>
            <a:r>
              <a:rPr lang="en-US" altLang="en-US" sz="2400" dirty="0"/>
              <a:t>)=0.7</a:t>
            </a:r>
          </a:p>
          <a:p>
            <a:pPr lvl="1" eaLnBrk="1" hangingPunct="1"/>
            <a:r>
              <a:rPr lang="en-US" altLang="en-US" sz="2400" dirty="0"/>
              <a:t>p(</a:t>
            </a:r>
            <a:r>
              <a:rPr lang="en-US" altLang="en-US" sz="2400" dirty="0" err="1"/>
              <a:t>fever|allergy</a:t>
            </a:r>
            <a:r>
              <a:rPr lang="en-US" altLang="en-US" sz="2400" dirty="0"/>
              <a:t>)=0.4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262563" y="4731544"/>
            <a:ext cx="2967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Example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50185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(cont’d)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2311"/>
            <a:ext cx="8229600" cy="354563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/>
              <a:t>Features: sneeze, cough, no fever</a:t>
            </a:r>
          </a:p>
          <a:p>
            <a:pPr eaLnBrk="1" hangingPunct="1"/>
            <a:r>
              <a:rPr lang="en-US" altLang="en-US" sz="2800" dirty="0"/>
              <a:t>P(</a:t>
            </a:r>
            <a:r>
              <a:rPr lang="en-US" altLang="en-US" sz="2800" dirty="0" err="1"/>
              <a:t>well|e</a:t>
            </a:r>
            <a:r>
              <a:rPr lang="en-US" altLang="en-US" sz="2800" dirty="0"/>
              <a:t>)=(.9) * (.1)(.1)(.99) / p(e)=0.0089/p(e)</a:t>
            </a:r>
          </a:p>
          <a:p>
            <a:pPr eaLnBrk="1" hangingPunct="1"/>
            <a:r>
              <a:rPr lang="en-US" altLang="en-US" sz="2800" dirty="0"/>
              <a:t>P(</a:t>
            </a:r>
            <a:r>
              <a:rPr lang="en-US" altLang="en-US" sz="2800" dirty="0" err="1"/>
              <a:t>cold|e</a:t>
            </a:r>
            <a:r>
              <a:rPr lang="en-US" altLang="en-US" sz="2800" dirty="0"/>
              <a:t>)=(.05) * (.9)(.8)(.3) / p(e)=0.01/p(e)</a:t>
            </a:r>
          </a:p>
          <a:p>
            <a:pPr eaLnBrk="1" hangingPunct="1"/>
            <a:r>
              <a:rPr lang="en-US" altLang="en-US" sz="2800" dirty="0"/>
              <a:t>P(</a:t>
            </a:r>
            <a:r>
              <a:rPr lang="en-US" altLang="en-US" sz="2800" dirty="0" err="1"/>
              <a:t>allergy|e</a:t>
            </a:r>
            <a:r>
              <a:rPr lang="en-US" altLang="en-US" sz="2800" dirty="0"/>
              <a:t>)=(.05) * (.9)(.7)(.6) / p(e)=0.019/p(e)</a:t>
            </a:r>
          </a:p>
          <a:p>
            <a:pPr eaLnBrk="1" hangingPunct="1"/>
            <a:r>
              <a:rPr lang="en-US" altLang="en-US" sz="2800" dirty="0"/>
              <a:t>P(e) = 0.0089+0.01+0.019=0.379</a:t>
            </a:r>
          </a:p>
          <a:p>
            <a:pPr eaLnBrk="1" hangingPunct="1"/>
            <a:r>
              <a:rPr lang="en-US" altLang="en-US" sz="2800" dirty="0"/>
              <a:t>P(</a:t>
            </a:r>
            <a:r>
              <a:rPr lang="en-US" altLang="en-US" sz="2800" dirty="0" err="1"/>
              <a:t>well|e</a:t>
            </a:r>
            <a:r>
              <a:rPr lang="en-US" altLang="en-US" sz="2800" dirty="0"/>
              <a:t>)=.23</a:t>
            </a:r>
          </a:p>
          <a:p>
            <a:pPr eaLnBrk="1" hangingPunct="1"/>
            <a:r>
              <a:rPr lang="en-US" altLang="en-US" sz="2800" dirty="0"/>
              <a:t>P(</a:t>
            </a:r>
            <a:r>
              <a:rPr lang="en-US" altLang="en-US" sz="2800" dirty="0" err="1"/>
              <a:t>cold|e</a:t>
            </a:r>
            <a:r>
              <a:rPr lang="en-US" altLang="en-US" sz="2800" dirty="0"/>
              <a:t>)=.26</a:t>
            </a:r>
          </a:p>
          <a:p>
            <a:pPr eaLnBrk="1" hangingPunct="1"/>
            <a:r>
              <a:rPr lang="en-US" altLang="en-US" sz="2800" dirty="0"/>
              <a:t>P(</a:t>
            </a:r>
            <a:r>
              <a:rPr lang="en-US" altLang="en-US" sz="2800" dirty="0" err="1"/>
              <a:t>allergy|e</a:t>
            </a:r>
            <a:r>
              <a:rPr lang="en-US" altLang="en-US" sz="2800" dirty="0"/>
              <a:t>)=.50</a:t>
            </a:r>
          </a:p>
        </p:txBody>
      </p:sp>
    </p:spTree>
    <p:extLst>
      <p:ext uri="{BB962C8B-B14F-4D97-AF65-F5344CB8AC3E}">
        <p14:creationId xmlns:p14="http://schemas.microsoft.com/office/powerpoint/2010/main" val="230024500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39092</TotalTime>
  <Words>875</Words>
  <Application>Microsoft Macintosh PowerPoint</Application>
  <PresentationFormat>On-screen Show (16:9)</PresentationFormat>
  <Paragraphs>136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宋体</vt:lpstr>
      <vt:lpstr>Arial</vt:lpstr>
      <vt:lpstr>Calibri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Bayes Theorem</vt:lpstr>
      <vt:lpstr>Example</vt:lpstr>
      <vt:lpstr>Example</vt:lpstr>
      <vt:lpstr>Example</vt:lpstr>
      <vt:lpstr>Example</vt:lpstr>
      <vt:lpstr>Example</vt:lpstr>
      <vt:lpstr>Example (cont’d)</vt:lpstr>
      <vt:lpstr>Bayes Theorem</vt:lpstr>
      <vt:lpstr>Getting to Statistics ...</vt:lpstr>
      <vt:lpstr>Parameter Estimation</vt:lpstr>
      <vt:lpstr>Maximum Likelihood vs. Bayesian</vt:lpstr>
      <vt:lpstr>Bayesian Estimation</vt:lpstr>
      <vt:lpstr>Example: An Unfair Die</vt:lpstr>
      <vt:lpstr>What if the Die has More Faces?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471</cp:revision>
  <dcterms:created xsi:type="dcterms:W3CDTF">2014-05-29T18:54:38Z</dcterms:created>
  <dcterms:modified xsi:type="dcterms:W3CDTF">2019-01-31T18:28:10Z</dcterms:modified>
</cp:coreProperties>
</file>