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sldIdLst>
    <p:sldId id="616" r:id="rId3"/>
    <p:sldId id="820" r:id="rId4"/>
    <p:sldId id="821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0" r:id="rId14"/>
    <p:sldId id="888" r:id="rId15"/>
    <p:sldId id="79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16" autoAdjust="0"/>
    <p:restoredTop sz="94399" autoAdjust="0"/>
  </p:normalViewPr>
  <p:slideViewPr>
    <p:cSldViewPr snapToGrid="0" snapToObjects="1">
      <p:cViewPr varScale="1">
        <p:scale>
          <a:sx n="109" d="100"/>
          <a:sy n="109" d="100"/>
        </p:scale>
        <p:origin x="200" y="14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yondexpectations.quora.com/An-Intuitive-Explanation-of-Good-Turing-Smooth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Sparse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techniques used</a:t>
            </a:r>
          </a:p>
          <a:p>
            <a:pPr lvl="1"/>
            <a:r>
              <a:rPr lang="en-US" dirty="0" err="1"/>
              <a:t>Backoff</a:t>
            </a:r>
            <a:endParaRPr lang="en-US" dirty="0"/>
          </a:p>
          <a:p>
            <a:pPr lvl="1"/>
            <a:r>
              <a:rPr lang="en-US" dirty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170688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609"/>
            <a:ext cx="8229600" cy="3321698"/>
          </a:xfrm>
        </p:spPr>
        <p:txBody>
          <a:bodyPr>
            <a:normAutofit/>
          </a:bodyPr>
          <a:lstStyle/>
          <a:p>
            <a:r>
              <a:rPr lang="en-US" dirty="0"/>
              <a:t>Going back to the lower-order n-gram model if the higher-order model is sparse (e.g., frequency &lt;= 1)</a:t>
            </a:r>
          </a:p>
          <a:p>
            <a:r>
              <a:rPr lang="en-US" dirty="0"/>
              <a:t>Learning the parameters</a:t>
            </a:r>
          </a:p>
          <a:p>
            <a:pPr lvl="1"/>
            <a:r>
              <a:rPr lang="en-US" dirty="0"/>
              <a:t>From a development data set</a:t>
            </a:r>
          </a:p>
        </p:txBody>
      </p:sp>
    </p:spTree>
    <p:extLst>
      <p:ext uri="{BB962C8B-B14F-4D97-AF65-F5344CB8AC3E}">
        <p14:creationId xmlns:p14="http://schemas.microsoft.com/office/powerpoint/2010/main" val="232551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187355"/>
            <a:ext cx="8630692" cy="3882788"/>
          </a:xfrm>
        </p:spPr>
        <p:txBody>
          <a:bodyPr>
            <a:normAutofit/>
          </a:bodyPr>
          <a:lstStyle/>
          <a:p>
            <a:r>
              <a:rPr lang="en-US" dirty="0"/>
              <a:t>If 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,w</a:t>
            </a:r>
            <a:r>
              <a:rPr lang="en-US" baseline="-25000" dirty="0"/>
              <a:t>i-2</a:t>
            </a:r>
            <a:r>
              <a:rPr lang="en-US" dirty="0"/>
              <a:t>) is sparse:</a:t>
            </a:r>
          </a:p>
          <a:p>
            <a:pPr lvl="1"/>
            <a:r>
              <a:rPr lang="en-US" dirty="0"/>
              <a:t>Use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,w</a:t>
            </a:r>
            <a:r>
              <a:rPr lang="en-US" baseline="-25000" dirty="0"/>
              <a:t>i-2</a:t>
            </a:r>
            <a:r>
              <a:rPr lang="en-US" dirty="0"/>
              <a:t>) +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)+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P’(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Ensure that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+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=1,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≤1,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≥0</a:t>
            </a:r>
          </a:p>
          <a:p>
            <a:pPr lvl="1"/>
            <a:r>
              <a:rPr lang="en-US" dirty="0"/>
              <a:t>Better than </a:t>
            </a:r>
            <a:r>
              <a:rPr lang="en-US" dirty="0" err="1"/>
              <a:t>backoff</a:t>
            </a:r>
            <a:endParaRPr lang="en-US" dirty="0"/>
          </a:p>
          <a:p>
            <a:pPr lvl="1"/>
            <a:r>
              <a:rPr lang="en-US" dirty="0"/>
              <a:t>Estimate the hyper-parameters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 from held-out data (or using EM), e.g., using 5-fold cross-validation</a:t>
            </a:r>
          </a:p>
          <a:p>
            <a:r>
              <a:rPr lang="en-US" dirty="0"/>
              <a:t>See [Chen and Goodman 1998] for more details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http://www.speech.cs.cmu.edu/SLM/toolkit_documentation.html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199294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59" y="99647"/>
            <a:ext cx="6150641" cy="467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66338" y="470115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[slide from Michael Collins]</a:t>
            </a:r>
          </a:p>
        </p:txBody>
      </p:sp>
    </p:spTree>
    <p:extLst>
      <p:ext uri="{BB962C8B-B14F-4D97-AF65-F5344CB8AC3E}">
        <p14:creationId xmlns:p14="http://schemas.microsoft.com/office/powerpoint/2010/main" val="376210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Smoothing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67896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4825"/>
            <a:ext cx="9097347" cy="3602408"/>
          </a:xfrm>
        </p:spPr>
        <p:txBody>
          <a:bodyPr>
            <a:noAutofit/>
          </a:bodyPr>
          <a:lstStyle/>
          <a:p>
            <a:r>
              <a:rPr lang="en-US" sz="2800" dirty="0"/>
              <a:t>If the vocabulary size is |V|=1M</a:t>
            </a:r>
          </a:p>
          <a:p>
            <a:pPr lvl="1"/>
            <a:r>
              <a:rPr lang="en-US" sz="2400" dirty="0"/>
              <a:t>Too many parameters to estimate even a unigram model</a:t>
            </a:r>
          </a:p>
          <a:p>
            <a:pPr lvl="1"/>
            <a:r>
              <a:rPr lang="en-US" sz="2400" dirty="0"/>
              <a:t>MLE assigns values of 0 to unseen (yet not impossible) data</a:t>
            </a:r>
          </a:p>
          <a:p>
            <a:pPr lvl="1"/>
            <a:r>
              <a:rPr lang="en-US" sz="2400" dirty="0"/>
              <a:t>Let alone bigram or trigram models</a:t>
            </a:r>
          </a:p>
          <a:p>
            <a:r>
              <a:rPr lang="en-US" sz="2800" dirty="0"/>
              <a:t>Smoothing (regularization)</a:t>
            </a:r>
          </a:p>
          <a:p>
            <a:pPr lvl="1"/>
            <a:r>
              <a:rPr lang="en-US" sz="2400" dirty="0"/>
              <a:t>Reassigning some probability mass to unseen data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8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54000" y="1180753"/>
            <a:ext cx="8546841" cy="345266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How to model novel words?</a:t>
            </a:r>
          </a:p>
          <a:p>
            <a:pPr lvl="1"/>
            <a:r>
              <a:rPr lang="en-US" altLang="en-US" dirty="0"/>
              <a:t>Or novel bigrams?</a:t>
            </a:r>
          </a:p>
          <a:p>
            <a:pPr lvl="1"/>
            <a:r>
              <a:rPr lang="en-US" altLang="en-US" dirty="0"/>
              <a:t>Distributing some of the probability mass to allow for novel events</a:t>
            </a:r>
          </a:p>
          <a:p>
            <a:r>
              <a:rPr lang="en-US" altLang="en-US" sz="2800" dirty="0"/>
              <a:t>Add-one (Laplace) smoothing: </a:t>
            </a:r>
          </a:p>
          <a:p>
            <a:pPr lvl="1"/>
            <a:r>
              <a:rPr lang="en-US" altLang="en-US" dirty="0"/>
              <a:t>Bigrams: P(w</a:t>
            </a:r>
            <a:r>
              <a:rPr lang="en-US" altLang="en-US" baseline="-25000" dirty="0"/>
              <a:t>i</a:t>
            </a:r>
            <a:r>
              <a:rPr lang="en-US" altLang="en-US" dirty="0"/>
              <a:t>|w</a:t>
            </a:r>
            <a:r>
              <a:rPr lang="en-US" altLang="en-US" baseline="-25000" dirty="0"/>
              <a:t>i-1</a:t>
            </a:r>
            <a:r>
              <a:rPr lang="en-US" altLang="en-US" dirty="0"/>
              <a:t>) = (c(w</a:t>
            </a:r>
            <a:r>
              <a:rPr lang="en-US" altLang="en-US" baseline="-25000" dirty="0"/>
              <a:t>i-1</a:t>
            </a:r>
            <a:r>
              <a:rPr lang="en-US" altLang="en-US" dirty="0"/>
              <a:t>,w</a:t>
            </a:r>
            <a:r>
              <a:rPr lang="en-US" altLang="en-US" baseline="-25000" dirty="0"/>
              <a:t>i</a:t>
            </a:r>
            <a:r>
              <a:rPr lang="en-US" altLang="en-US" dirty="0"/>
              <a:t>)+1)/(c(w</a:t>
            </a:r>
            <a:r>
              <a:rPr lang="en-US" altLang="en-US" baseline="-25000" dirty="0"/>
              <a:t>i-1</a:t>
            </a:r>
            <a:r>
              <a:rPr lang="en-US" altLang="en-US" dirty="0"/>
              <a:t>)+V)</a:t>
            </a:r>
          </a:p>
          <a:p>
            <a:pPr lvl="1"/>
            <a:r>
              <a:rPr lang="en-US" altLang="en-US" dirty="0"/>
              <a:t>This method reassigns too much probability mass to unseen events</a:t>
            </a:r>
          </a:p>
          <a:p>
            <a:r>
              <a:rPr lang="en-US" altLang="en-US" sz="2800" dirty="0"/>
              <a:t>Possible to do add-</a:t>
            </a:r>
            <a:r>
              <a:rPr lang="en-US" altLang="en-US" sz="2800" i="1" dirty="0"/>
              <a:t>k</a:t>
            </a:r>
            <a:r>
              <a:rPr lang="en-US" altLang="en-US" sz="2800" dirty="0"/>
              <a:t> instead of add-one</a:t>
            </a:r>
          </a:p>
          <a:p>
            <a:pPr lvl="1"/>
            <a:r>
              <a:rPr lang="en-US" altLang="en-US" dirty="0"/>
              <a:t>Both of these don’t work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92341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Advanced Smoothing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Good-Turing</a:t>
            </a:r>
          </a:p>
          <a:p>
            <a:pPr lvl="1"/>
            <a:r>
              <a:rPr lang="en-US" altLang="en-US" sz="1900" dirty="0"/>
              <a:t>Try to predict the probabilities of unseen events based on the probabilities of seen events</a:t>
            </a:r>
          </a:p>
          <a:p>
            <a:r>
              <a:rPr lang="en-US" altLang="en-US" sz="2400" dirty="0"/>
              <a:t>Kneser-Ney</a:t>
            </a:r>
          </a:p>
          <a:p>
            <a:r>
              <a:rPr lang="en-US" altLang="en-US" sz="2400" dirty="0"/>
              <a:t>Class-based n-grams</a:t>
            </a:r>
          </a:p>
        </p:txBody>
      </p:sp>
    </p:spTree>
    <p:extLst>
      <p:ext uri="{BB962C8B-B14F-4D97-AF65-F5344CB8AC3E}">
        <p14:creationId xmlns:p14="http://schemas.microsoft.com/office/powerpoint/2010/main" val="20121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3178"/>
            <a:ext cx="8432800" cy="701843"/>
          </a:xfrm>
        </p:spPr>
        <p:txBody>
          <a:bodyPr/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9" y="836522"/>
            <a:ext cx="8952932" cy="4165381"/>
          </a:xfrm>
        </p:spPr>
        <p:txBody>
          <a:bodyPr>
            <a:noAutofit/>
          </a:bodyPr>
          <a:lstStyle/>
          <a:p>
            <a:r>
              <a:rPr lang="en-US" sz="2000" dirty="0"/>
              <a:t>Corpus:</a:t>
            </a:r>
          </a:p>
          <a:p>
            <a:pPr lvl="1"/>
            <a:r>
              <a:rPr lang="en-US" sz="1600" dirty="0"/>
              <a:t>cat dog cat rabbit mouse fish </a:t>
            </a:r>
            <a:r>
              <a:rPr lang="en-US" sz="1600" dirty="0" err="1"/>
              <a:t>fish</a:t>
            </a:r>
            <a:r>
              <a:rPr lang="en-US" sz="1600" dirty="0"/>
              <a:t> mouse hamster </a:t>
            </a:r>
            <a:r>
              <a:rPr lang="en-US" sz="1600" dirty="0" err="1"/>
              <a:t>hamster</a:t>
            </a:r>
            <a:r>
              <a:rPr lang="en-US" sz="1600" dirty="0"/>
              <a:t> fish turtle tiger cat rabbit cat dog </a:t>
            </a:r>
            <a:r>
              <a:rPr lang="en-US" sz="1600" dirty="0" err="1"/>
              <a:t>dog</a:t>
            </a:r>
            <a:r>
              <a:rPr lang="en-US" sz="1600" dirty="0"/>
              <a:t> fox lion</a:t>
            </a:r>
          </a:p>
          <a:p>
            <a:r>
              <a:rPr lang="en-US" sz="2000" dirty="0"/>
              <a:t>What is the probability the next item is “mouse”?</a:t>
            </a:r>
          </a:p>
          <a:p>
            <a:pPr lvl="1"/>
            <a:r>
              <a:rPr lang="en-US" sz="1600" dirty="0"/>
              <a:t>P</a:t>
            </a:r>
            <a:r>
              <a:rPr lang="en-US" sz="1600" baseline="-25000" dirty="0"/>
              <a:t>MLE</a:t>
            </a:r>
            <a:r>
              <a:rPr lang="en-US" sz="1600" dirty="0"/>
              <a:t> (mouse) = 2/20</a:t>
            </a:r>
          </a:p>
          <a:p>
            <a:r>
              <a:rPr lang="en-US" sz="2000" dirty="0"/>
              <a:t>What is the probability the next item is “elephant” or some other previously unseen animal?</a:t>
            </a:r>
          </a:p>
          <a:p>
            <a:pPr lvl="1"/>
            <a:r>
              <a:rPr lang="en-US" sz="1600" dirty="0"/>
              <a:t>Trickier</a:t>
            </a:r>
          </a:p>
          <a:p>
            <a:pPr lvl="1"/>
            <a:r>
              <a:rPr lang="en-US" sz="1600" dirty="0"/>
              <a:t>Is it 0/20?</a:t>
            </a:r>
          </a:p>
          <a:p>
            <a:pPr lvl="1"/>
            <a:r>
              <a:rPr lang="en-US" sz="1600" dirty="0"/>
              <a:t>Note that P (that the next animal is unseen) &gt; 0</a:t>
            </a:r>
          </a:p>
          <a:p>
            <a:pPr lvl="1"/>
            <a:r>
              <a:rPr lang="en-US" sz="1600" dirty="0"/>
              <a:t>Therefore we need to discount the probabilities of the animals that have already been seen</a:t>
            </a:r>
          </a:p>
          <a:p>
            <a:pPr lvl="1"/>
            <a:r>
              <a:rPr lang="en-US" sz="1600" dirty="0"/>
              <a:t>P</a:t>
            </a:r>
            <a:r>
              <a:rPr lang="en-US" sz="1600" baseline="-25000" dirty="0"/>
              <a:t>MLE</a:t>
            </a:r>
            <a:r>
              <a:rPr lang="en-US" sz="1600" dirty="0"/>
              <a:t> (mouse) &lt; 2/20</a:t>
            </a:r>
          </a:p>
        </p:txBody>
      </p:sp>
    </p:spTree>
    <p:extLst>
      <p:ext uri="{BB962C8B-B14F-4D97-AF65-F5344CB8AC3E}">
        <p14:creationId xmlns:p14="http://schemas.microsoft.com/office/powerpoint/2010/main" val="163579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5" y="1165968"/>
            <a:ext cx="8939282" cy="2702991"/>
          </a:xfrm>
        </p:spPr>
        <p:txBody>
          <a:bodyPr>
            <a:noAutofit/>
          </a:bodyPr>
          <a:lstStyle/>
          <a:p>
            <a:r>
              <a:rPr lang="en-US" sz="2400" dirty="0"/>
              <a:t>Idea</a:t>
            </a:r>
          </a:p>
          <a:p>
            <a:pPr lvl="1"/>
            <a:r>
              <a:rPr lang="en-US" sz="1800" dirty="0"/>
              <a:t>Estimate the frequencies of unseen events based on the events seen once</a:t>
            </a:r>
          </a:p>
          <a:p>
            <a:r>
              <a:rPr lang="en-US" sz="2400" dirty="0"/>
              <a:t>Actual counts c</a:t>
            </a:r>
          </a:p>
          <a:p>
            <a:r>
              <a:rPr lang="en-US" sz="2400" dirty="0"/>
              <a:t>N</a:t>
            </a:r>
            <a:r>
              <a:rPr lang="en-US" sz="2400" baseline="-25000" dirty="0"/>
              <a:t>r</a:t>
            </a:r>
            <a:r>
              <a:rPr lang="en-US" sz="2400" dirty="0"/>
              <a:t> = number of n-grams that occur exactly c times in the corpus</a:t>
            </a:r>
          </a:p>
          <a:p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 = total number of n-grams in the corpus</a:t>
            </a:r>
          </a:p>
          <a:p>
            <a:r>
              <a:rPr lang="en-US" sz="2400" dirty="0"/>
              <a:t>Revised counts c*</a:t>
            </a:r>
          </a:p>
          <a:p>
            <a:pPr lvl="1"/>
            <a:r>
              <a:rPr lang="en-US" sz="1800" dirty="0"/>
              <a:t>c* = (c+1) N</a:t>
            </a:r>
            <a:r>
              <a:rPr lang="en-US" sz="1800" baseline="-25000" dirty="0"/>
              <a:t>c+1</a:t>
            </a:r>
            <a:r>
              <a:rPr lang="en-US" sz="1800" dirty="0"/>
              <a:t>/</a:t>
            </a:r>
            <a:r>
              <a:rPr lang="en-US" sz="1800" dirty="0" err="1"/>
              <a:t>N</a:t>
            </a:r>
            <a:r>
              <a:rPr lang="en-US" sz="1800" baseline="-25000" dirty="0" err="1"/>
              <a:t>c</a:t>
            </a:r>
            <a:endParaRPr 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431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69733"/>
            <a:ext cx="8432800" cy="70184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1576"/>
            <a:ext cx="8229600" cy="3723871"/>
          </a:xfrm>
        </p:spPr>
        <p:txBody>
          <a:bodyPr>
            <a:noAutofit/>
          </a:bodyPr>
          <a:lstStyle/>
          <a:p>
            <a:r>
              <a:rPr lang="en-US" sz="1800" dirty="0"/>
              <a:t>Corpus:</a:t>
            </a:r>
          </a:p>
          <a:p>
            <a:pPr lvl="1"/>
            <a:r>
              <a:rPr lang="en-US" sz="1400" dirty="0"/>
              <a:t>cat dog cat rabbit mouse fish </a:t>
            </a:r>
            <a:r>
              <a:rPr lang="en-US" sz="1400" dirty="0" err="1"/>
              <a:t>fish</a:t>
            </a:r>
            <a:r>
              <a:rPr lang="en-US" sz="1400" dirty="0"/>
              <a:t> mouse hamster </a:t>
            </a:r>
            <a:r>
              <a:rPr lang="en-US" sz="1400" dirty="0" err="1"/>
              <a:t>hamster</a:t>
            </a:r>
            <a:r>
              <a:rPr lang="en-US" sz="1400" dirty="0"/>
              <a:t> fish turtle tiger cat rabbit cat dog </a:t>
            </a:r>
            <a:r>
              <a:rPr lang="en-US" sz="1400" dirty="0" err="1"/>
              <a:t>dog</a:t>
            </a:r>
            <a:r>
              <a:rPr lang="en-US" sz="1400" dirty="0"/>
              <a:t> fox lion</a:t>
            </a:r>
          </a:p>
          <a:p>
            <a:r>
              <a:rPr lang="en-US" sz="1800" dirty="0"/>
              <a:t>Counts</a:t>
            </a:r>
          </a:p>
          <a:p>
            <a:pPr lvl="1"/>
            <a:r>
              <a:rPr lang="en-US" sz="1400" dirty="0"/>
              <a:t>C(cat) = 4</a:t>
            </a:r>
          </a:p>
          <a:p>
            <a:pPr lvl="1"/>
            <a:r>
              <a:rPr lang="en-US" sz="1400" dirty="0"/>
              <a:t>C(dog) = 3</a:t>
            </a:r>
          </a:p>
          <a:p>
            <a:pPr lvl="1"/>
            <a:r>
              <a:rPr lang="en-US" sz="1400" dirty="0"/>
              <a:t>C(fish) = 3</a:t>
            </a:r>
          </a:p>
          <a:p>
            <a:pPr lvl="1"/>
            <a:r>
              <a:rPr lang="en-US" sz="1400" dirty="0"/>
              <a:t>C(mouse) = 2</a:t>
            </a:r>
          </a:p>
          <a:p>
            <a:pPr lvl="1"/>
            <a:r>
              <a:rPr lang="en-US" sz="1400" dirty="0"/>
              <a:t>C(rabbit) = 2</a:t>
            </a:r>
          </a:p>
          <a:p>
            <a:pPr lvl="1"/>
            <a:r>
              <a:rPr lang="en-US" sz="1400" dirty="0"/>
              <a:t>C(hamster) = 2</a:t>
            </a:r>
          </a:p>
          <a:p>
            <a:pPr lvl="1"/>
            <a:r>
              <a:rPr lang="en-US" sz="1400" dirty="0"/>
              <a:t>C(fox) = 1</a:t>
            </a:r>
          </a:p>
          <a:p>
            <a:pPr lvl="1"/>
            <a:r>
              <a:rPr lang="en-US" sz="1400" dirty="0"/>
              <a:t>C(turtle) = 1</a:t>
            </a:r>
          </a:p>
          <a:p>
            <a:pPr lvl="1"/>
            <a:r>
              <a:rPr lang="en-US" sz="1400" dirty="0"/>
              <a:t>C(tiger) = 1</a:t>
            </a:r>
          </a:p>
          <a:p>
            <a:pPr lvl="1"/>
            <a:r>
              <a:rPr lang="en-US" sz="1400" dirty="0"/>
              <a:t>C(lion) = 1</a:t>
            </a:r>
          </a:p>
          <a:p>
            <a:r>
              <a:rPr lang="en-US" sz="1800" dirty="0"/>
              <a:t>N</a:t>
            </a:r>
            <a:r>
              <a:rPr lang="en-US" sz="1800" baseline="-25000" dirty="0"/>
              <a:t>1</a:t>
            </a:r>
            <a:r>
              <a:rPr lang="en-US" sz="1800" dirty="0"/>
              <a:t>=4, N</a:t>
            </a:r>
            <a:r>
              <a:rPr lang="en-US" sz="1800" baseline="-25000" dirty="0"/>
              <a:t>2</a:t>
            </a:r>
            <a:r>
              <a:rPr lang="en-US" sz="1800" dirty="0"/>
              <a:t>=3, N</a:t>
            </a:r>
            <a:r>
              <a:rPr lang="en-US" sz="1800" baseline="-25000" dirty="0"/>
              <a:t>3</a:t>
            </a:r>
            <a:r>
              <a:rPr lang="en-US" sz="1800" dirty="0"/>
              <a:t>=2, N</a:t>
            </a:r>
            <a:r>
              <a:rPr lang="en-US" sz="1800" baseline="-25000" dirty="0"/>
              <a:t>4</a:t>
            </a:r>
            <a:r>
              <a:rPr lang="en-US" sz="18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6111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00" y="228348"/>
            <a:ext cx="8432800" cy="701843"/>
          </a:xfrm>
        </p:spPr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30191"/>
            <a:ext cx="8229600" cy="41634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=4, N</a:t>
            </a:r>
            <a:r>
              <a:rPr lang="en-US" baseline="-25000" dirty="0"/>
              <a:t>2</a:t>
            </a:r>
            <a:r>
              <a:rPr lang="en-US" dirty="0"/>
              <a:t>=3, N</a:t>
            </a:r>
            <a:r>
              <a:rPr lang="en-US" baseline="-25000" dirty="0"/>
              <a:t>3</a:t>
            </a:r>
            <a:r>
              <a:rPr lang="en-US" dirty="0"/>
              <a:t>=2, N</a:t>
            </a:r>
            <a:r>
              <a:rPr lang="en-US" baseline="-25000" dirty="0"/>
              <a:t>4</a:t>
            </a:r>
            <a:r>
              <a:rPr lang="en-US" dirty="0"/>
              <a:t>=1</a:t>
            </a:r>
          </a:p>
          <a:p>
            <a:r>
              <a:rPr lang="en-US" dirty="0"/>
              <a:t>Revised counts c* = (c+1) N</a:t>
            </a:r>
            <a:r>
              <a:rPr lang="en-US" baseline="-25000" dirty="0"/>
              <a:t>c+1</a:t>
            </a:r>
            <a:r>
              <a:rPr lang="en-US" dirty="0"/>
              <a:t>/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(or best-fit Power Law estimate if counts are unreliable)</a:t>
            </a:r>
          </a:p>
          <a:p>
            <a:pPr lvl="1"/>
            <a:r>
              <a:rPr lang="en-US" dirty="0"/>
              <a:t>C*(cat) = 4 </a:t>
            </a:r>
          </a:p>
          <a:p>
            <a:pPr lvl="1"/>
            <a:r>
              <a:rPr lang="en-US" dirty="0"/>
              <a:t>C*(dog) = (3+1) x 1/2 = 2</a:t>
            </a:r>
          </a:p>
          <a:p>
            <a:pPr lvl="1"/>
            <a:r>
              <a:rPr lang="en-US" dirty="0"/>
              <a:t>C*(mouse) = (2+1) x 2/3 = 2</a:t>
            </a:r>
          </a:p>
          <a:p>
            <a:pPr lvl="1"/>
            <a:r>
              <a:rPr lang="en-US" dirty="0"/>
              <a:t>C*(rabbit) = (2+1) x 2/3 = 2</a:t>
            </a:r>
          </a:p>
          <a:p>
            <a:pPr lvl="1"/>
            <a:r>
              <a:rPr lang="en-US" dirty="0"/>
              <a:t>C*(hamster) = (2+1) x 2/3 = 2</a:t>
            </a:r>
          </a:p>
          <a:p>
            <a:pPr lvl="1"/>
            <a:r>
              <a:rPr lang="en-US" dirty="0"/>
              <a:t>C*(fox) = (1+1) x 3/4 = 6/4</a:t>
            </a:r>
          </a:p>
          <a:p>
            <a:pPr lvl="1"/>
            <a:r>
              <a:rPr lang="en-US" dirty="0"/>
              <a:t>C*(turtle) = (1+1) x 3/4 = 6/4</a:t>
            </a:r>
          </a:p>
          <a:p>
            <a:pPr lvl="1"/>
            <a:r>
              <a:rPr lang="en-US" dirty="0"/>
              <a:t>C*(tiger) = (1+1) x 3/4 = 6/4</a:t>
            </a:r>
          </a:p>
          <a:p>
            <a:pPr lvl="1"/>
            <a:r>
              <a:rPr lang="en-US" dirty="0"/>
              <a:t>C*(lion) = (1+1) x 3/4 = 6/4</a:t>
            </a:r>
          </a:p>
          <a:p>
            <a:pPr lvl="1"/>
            <a:r>
              <a:rPr lang="en-US" dirty="0"/>
              <a:t>C*(elephant) = N1/N = 4/20</a:t>
            </a:r>
          </a:p>
          <a:p>
            <a:r>
              <a:rPr lang="en-US" dirty="0"/>
              <a:t>Note that these counts don’t necessarily add to 1, so they still need to be normalized.</a:t>
            </a:r>
          </a:p>
          <a:p>
            <a:pPr lvl="1"/>
            <a:r>
              <a:rPr lang="en-US" dirty="0"/>
              <a:t>P*(lion) = 6/4 / 20 = 6/80</a:t>
            </a:r>
          </a:p>
          <a:p>
            <a:r>
              <a:rPr lang="en-US" dirty="0"/>
              <a:t>More information</a:t>
            </a:r>
          </a:p>
          <a:p>
            <a:pPr lvl="1"/>
            <a:r>
              <a:rPr lang="en-US" dirty="0">
                <a:hlinkClick r:id="rId2"/>
              </a:rPr>
              <a:t>http://beyondexpectations.quora.com/An-Intuitive-Explanation-of-Good-Turing-Smoothing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879008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41749</TotalTime>
  <Words>763</Words>
  <Application>Microsoft Macintosh PowerPoint</Application>
  <PresentationFormat>On-screen Show (16:9)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Smoothing</vt:lpstr>
      <vt:lpstr>Smoothing</vt:lpstr>
      <vt:lpstr>Advanced Smoothing</vt:lpstr>
      <vt:lpstr>Example</vt:lpstr>
      <vt:lpstr>Good Turing</vt:lpstr>
      <vt:lpstr>Example</vt:lpstr>
      <vt:lpstr>Example (cont’d)</vt:lpstr>
      <vt:lpstr>Dealing with Sparse Data</vt:lpstr>
      <vt:lpstr>Backoff</vt:lpstr>
      <vt:lpstr>Interpolation</vt:lpstr>
      <vt:lpstr>PowerPoint Presentation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473</cp:revision>
  <dcterms:created xsi:type="dcterms:W3CDTF">2014-05-29T18:54:38Z</dcterms:created>
  <dcterms:modified xsi:type="dcterms:W3CDTF">2019-01-31T18:40:08Z</dcterms:modified>
</cp:coreProperties>
</file>