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799" r:id="rId4"/>
    <p:sldId id="800" r:id="rId5"/>
    <p:sldId id="801" r:id="rId6"/>
    <p:sldId id="802" r:id="rId7"/>
    <p:sldId id="820" r:id="rId8"/>
    <p:sldId id="819" r:id="rId9"/>
    <p:sldId id="803" r:id="rId10"/>
    <p:sldId id="804" r:id="rId11"/>
    <p:sldId id="79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2" autoAdjust="0"/>
    <p:restoredTop sz="86654" autoAdjust="0"/>
  </p:normalViewPr>
  <p:slideViewPr>
    <p:cSldViewPr snapToGrid="0" snapToObjects="1">
      <p:cViewPr varScale="1">
        <p:scale>
          <a:sx n="143" d="100"/>
          <a:sy n="143" d="100"/>
        </p:scale>
        <p:origin x="216" y="5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is foreign language, e is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ngrams/ch1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Noisy Channel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Channel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74942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Written English (X)</a:t>
            </a:r>
          </a:p>
          <a:p>
            <a:pPr lvl="1"/>
            <a:r>
              <a:rPr lang="en-US" dirty="0"/>
              <a:t>Encoder: garbles the input (X-&gt;Y)</a:t>
            </a:r>
          </a:p>
          <a:p>
            <a:pPr lvl="1"/>
            <a:r>
              <a:rPr lang="en-US" dirty="0"/>
              <a:t>Output: Spoken English (Y)</a:t>
            </a:r>
          </a:p>
          <a:p>
            <a:r>
              <a:rPr lang="en-US" dirty="0"/>
              <a:t>More examples:</a:t>
            </a:r>
          </a:p>
          <a:p>
            <a:pPr lvl="1"/>
            <a:r>
              <a:rPr lang="en-US" dirty="0"/>
              <a:t>Grammatical English to English with mistakes</a:t>
            </a:r>
          </a:p>
          <a:p>
            <a:pPr lvl="1"/>
            <a:r>
              <a:rPr lang="en-US" dirty="0"/>
              <a:t>English to bitmaps (characters)</a:t>
            </a:r>
          </a:p>
          <a:p>
            <a:r>
              <a:rPr lang="en-US" dirty="0"/>
              <a:t>P(X,Y) = P(X)P(Y|X)</a:t>
            </a:r>
          </a:p>
        </p:txBody>
      </p:sp>
    </p:spTree>
    <p:extLst>
      <p:ext uri="{BB962C8B-B14F-4D97-AF65-F5344CB8AC3E}">
        <p14:creationId xmlns:p14="http://schemas.microsoft.com/office/powerpoint/2010/main" val="1190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Encoding and Decoding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14350"/>
          </a:xfrm>
        </p:spPr>
        <p:txBody>
          <a:bodyPr/>
          <a:lstStyle/>
          <a:p>
            <a:r>
              <a:rPr lang="en-US" altLang="en-US" dirty="0"/>
              <a:t>Given f, guess e</a:t>
            </a:r>
          </a:p>
          <a:p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2057401"/>
            <a:ext cx="3276600" cy="914460"/>
            <a:chOff x="1905000" y="2057401"/>
            <a:chExt cx="3276600" cy="91446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057401"/>
              <a:ext cx="3276600" cy="592991"/>
              <a:chOff x="1905000" y="2057401"/>
              <a:chExt cx="3276600" cy="592991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3124200" y="2171700"/>
                <a:ext cx="11430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2209800" y="24003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4267200" y="24003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1905000" y="2228851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e</a:t>
                </a:r>
              </a:p>
            </p:txBody>
          </p:sp>
          <p:sp>
            <p:nvSpPr>
              <p:cNvPr id="20490" name="Text Box 10"/>
              <p:cNvSpPr txBox="1">
                <a:spLocks noChangeArrowheads="1"/>
              </p:cNvSpPr>
              <p:nvPr/>
            </p:nvSpPr>
            <p:spPr bwMode="auto">
              <a:xfrm>
                <a:off x="4495800" y="2057401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f</a:t>
                </a:r>
              </a:p>
            </p:txBody>
          </p:sp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3248025" y="2250282"/>
                <a:ext cx="9144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E </a:t>
                </a:r>
                <a:r>
                  <a:rPr lang="en-US" altLang="en-US" sz="2000">
                    <a:sym typeface="Wingdings" pitchFamily="2" charset="2"/>
                  </a:rPr>
                  <a:t> F</a:t>
                </a:r>
                <a:endParaRPr lang="en-US" altLang="en-US" sz="2000"/>
              </a:p>
            </p:txBody>
          </p:sp>
        </p:grp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2004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encoder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1600" y="2171700"/>
            <a:ext cx="2514600" cy="800161"/>
            <a:chOff x="5181600" y="2171700"/>
            <a:chExt cx="2514600" cy="80016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51816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63246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73152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e’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295900" y="2250282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F </a:t>
              </a:r>
              <a:r>
                <a:rPr lang="en-US" altLang="en-US" sz="2000">
                  <a:sym typeface="Wingdings" pitchFamily="2" charset="2"/>
                </a:rPr>
                <a:t> E</a:t>
              </a:r>
              <a:endParaRPr lang="en-US" altLang="en-US" sz="2000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52578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decoder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90805" y="3086101"/>
            <a:ext cx="4283075" cy="487572"/>
            <a:chOff x="2590805" y="3086101"/>
            <a:chExt cx="4283075" cy="487572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590805" y="3086101"/>
              <a:ext cx="4283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e’ = </a:t>
              </a:r>
              <a:r>
                <a:rPr lang="en-US" altLang="en-US" sz="2000" dirty="0" err="1"/>
                <a:t>argmax</a:t>
              </a:r>
              <a:r>
                <a:rPr lang="en-US" altLang="en-US" sz="2000" dirty="0"/>
                <a:t> P(</a:t>
              </a:r>
              <a:r>
                <a:rPr lang="en-US" altLang="en-US" sz="2000" dirty="0" err="1"/>
                <a:t>e|f</a:t>
              </a:r>
              <a:r>
                <a:rPr lang="en-US" altLang="en-US" sz="2000" dirty="0"/>
                <a:t>) = </a:t>
              </a:r>
              <a:r>
                <a:rPr lang="en-US" altLang="en-US" sz="2000" dirty="0" err="1"/>
                <a:t>argmax</a:t>
              </a:r>
              <a:r>
                <a:rPr lang="en-US" altLang="en-US" sz="2000" dirty="0"/>
                <a:t> P(</a:t>
              </a:r>
              <a:r>
                <a:rPr lang="en-US" altLang="en-US" sz="2000" dirty="0" err="1"/>
                <a:t>f|e</a:t>
              </a:r>
              <a:r>
                <a:rPr lang="en-US" altLang="en-US" sz="2000" dirty="0"/>
                <a:t>) P(e)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413126" y="3265896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5070476" y="3257561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86222" y="3371850"/>
            <a:ext cx="2057378" cy="857310"/>
            <a:chOff x="3886222" y="3371850"/>
            <a:chExt cx="2057378" cy="857310"/>
          </a:xfrm>
        </p:grpSpPr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886222" y="3829050"/>
              <a:ext cx="19672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translation model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V="1">
              <a:off x="4953000" y="3371850"/>
              <a:ext cx="9906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16" y="3371850"/>
            <a:ext cx="1813317" cy="857310"/>
            <a:chOff x="6172216" y="3371850"/>
            <a:chExt cx="1813317" cy="857310"/>
          </a:xfrm>
        </p:grpSpPr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6172216" y="3829050"/>
              <a:ext cx="18133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language model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 flipV="1">
              <a:off x="6477000" y="3371850"/>
              <a:ext cx="53340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5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92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 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76595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26070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 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0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Uses of the Noisy Channel Model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873769"/>
          </a:xfrm>
        </p:spPr>
        <p:txBody>
          <a:bodyPr>
            <a:normAutofit/>
          </a:bodyPr>
          <a:lstStyle/>
          <a:p>
            <a:r>
              <a:rPr lang="en-US" altLang="en-US" dirty="0"/>
              <a:t>Handwriting recognition</a:t>
            </a:r>
          </a:p>
          <a:p>
            <a:r>
              <a:rPr lang="en-US" altLang="en-US" dirty="0"/>
              <a:t>Text generation</a:t>
            </a:r>
          </a:p>
          <a:p>
            <a:r>
              <a:rPr lang="en-US" altLang="en-US" dirty="0"/>
              <a:t>Text summarization</a:t>
            </a:r>
          </a:p>
          <a:p>
            <a:r>
              <a:rPr lang="en-US" altLang="en-US" dirty="0"/>
              <a:t>Machine translation</a:t>
            </a:r>
          </a:p>
          <a:p>
            <a:r>
              <a:rPr lang="en-US" altLang="en-US" dirty="0"/>
              <a:t>Spelling correction</a:t>
            </a:r>
          </a:p>
          <a:p>
            <a:pPr lvl="1"/>
            <a:r>
              <a:rPr lang="en-US" altLang="en-US" dirty="0"/>
              <a:t>See separate lecture on text similarity and edit distance</a:t>
            </a:r>
          </a:p>
        </p:txBody>
      </p:sp>
    </p:spTree>
    <p:extLst>
      <p:ext uri="{BB962C8B-B14F-4D97-AF65-F5344CB8AC3E}">
        <p14:creationId xmlns:p14="http://schemas.microsoft.com/office/powerpoint/2010/main" val="89532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Spelling Correction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" y="1709437"/>
            <a:ext cx="8958577" cy="18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905001" y="4581537"/>
            <a:ext cx="710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Peter </a:t>
            </a:r>
            <a:r>
              <a:rPr lang="en-US" altLang="en-US" sz="2400" dirty="0" err="1"/>
              <a:t>Norvig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3"/>
              </a:rPr>
              <a:t>http://</a:t>
            </a:r>
            <a:r>
              <a:rPr lang="en-US" altLang="en-US" sz="2400" b="1" dirty="0">
                <a:hlinkClick r:id="rId3"/>
              </a:rPr>
              <a:t>norvig</a:t>
            </a:r>
            <a:r>
              <a:rPr lang="en-US" altLang="en-US" sz="2400" dirty="0">
                <a:hlinkClick r:id="rId3"/>
              </a:rPr>
              <a:t>.com/ngrams/ch14.pdf</a:t>
            </a:r>
            <a:r>
              <a:rPr lang="en-US" altLang="en-US" sz="2400" dirty="0"/>
              <a:t> ‎</a:t>
            </a:r>
          </a:p>
        </p:txBody>
      </p:sp>
    </p:spTree>
    <p:extLst>
      <p:ext uri="{BB962C8B-B14F-4D97-AF65-F5344CB8AC3E}">
        <p14:creationId xmlns:p14="http://schemas.microsoft.com/office/powerpoint/2010/main" val="1207112481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40292</TotalTime>
  <Words>293</Words>
  <Application>Microsoft Macintosh PowerPoint</Application>
  <PresentationFormat>On-screen Show (16:9)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Noisy Channel Model</vt:lpstr>
      <vt:lpstr>Encoding and Decoding</vt:lpstr>
      <vt:lpstr>Example</vt:lpstr>
      <vt:lpstr>Example</vt:lpstr>
      <vt:lpstr>Example</vt:lpstr>
      <vt:lpstr>Uses of the Noisy Channel Model</vt:lpstr>
      <vt:lpstr>Spelling Correction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467</cp:revision>
  <dcterms:created xsi:type="dcterms:W3CDTF">2014-05-29T18:54:38Z</dcterms:created>
  <dcterms:modified xsi:type="dcterms:W3CDTF">2019-01-31T19:02:31Z</dcterms:modified>
</cp:coreProperties>
</file>