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36"/>
  </p:notesMasterIdLst>
  <p:sldIdLst>
    <p:sldId id="616" r:id="rId3"/>
    <p:sldId id="799" r:id="rId4"/>
    <p:sldId id="800" r:id="rId5"/>
    <p:sldId id="801" r:id="rId6"/>
    <p:sldId id="802" r:id="rId7"/>
    <p:sldId id="803" r:id="rId8"/>
    <p:sldId id="804" r:id="rId9"/>
    <p:sldId id="805" r:id="rId10"/>
    <p:sldId id="806" r:id="rId11"/>
    <p:sldId id="807" r:id="rId12"/>
    <p:sldId id="808" r:id="rId13"/>
    <p:sldId id="809" r:id="rId14"/>
    <p:sldId id="810" r:id="rId15"/>
    <p:sldId id="811" r:id="rId16"/>
    <p:sldId id="812" r:id="rId17"/>
    <p:sldId id="813" r:id="rId18"/>
    <p:sldId id="814" r:id="rId19"/>
    <p:sldId id="815" r:id="rId20"/>
    <p:sldId id="816" r:id="rId21"/>
    <p:sldId id="817" r:id="rId22"/>
    <p:sldId id="818" r:id="rId23"/>
    <p:sldId id="819" r:id="rId24"/>
    <p:sldId id="820" r:id="rId25"/>
    <p:sldId id="821" r:id="rId26"/>
    <p:sldId id="822" r:id="rId27"/>
    <p:sldId id="823" r:id="rId28"/>
    <p:sldId id="824" r:id="rId29"/>
    <p:sldId id="825" r:id="rId30"/>
    <p:sldId id="826" r:id="rId31"/>
    <p:sldId id="1001" r:id="rId32"/>
    <p:sldId id="1004" r:id="rId33"/>
    <p:sldId id="1005" r:id="rId34"/>
    <p:sldId id="798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76" autoAdjust="0"/>
    <p:restoredTop sz="86949" autoAdjust="0"/>
  </p:normalViewPr>
  <p:slideViewPr>
    <p:cSldViewPr snapToGrid="0" snapToObjects="1">
      <p:cViewPr varScale="1">
        <p:scale>
          <a:sx n="149" d="100"/>
          <a:sy n="149" d="100"/>
        </p:scale>
        <p:origin x="192" y="4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2/5/19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Total of 9 possibilities </a:t>
            </a:r>
            <a:r>
              <a:rPr lang="en-US"/>
              <a:t>of sequence of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72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start state from </a:t>
            </a:r>
            <a:r>
              <a:rPr lang="en-US" altLang="en-US" sz="2800" dirty="0">
                <a:sym typeface="Symbol" pitchFamily="18" charset="2"/>
              </a:rPr>
              <a:t></a:t>
            </a:r>
            <a:r>
              <a:rPr lang="en-US" dirty="0"/>
              <a:t> </a:t>
            </a:r>
          </a:p>
          <a:p>
            <a:r>
              <a:rPr lang="en-US" dirty="0"/>
              <a:t>For t = 1..T</a:t>
            </a:r>
          </a:p>
          <a:p>
            <a:pPr lvl="1"/>
            <a:r>
              <a:rPr lang="en-US" dirty="0"/>
              <a:t>Move to another state based on A</a:t>
            </a:r>
          </a:p>
          <a:p>
            <a:pPr lvl="1"/>
            <a:r>
              <a:rPr lang="en-US" dirty="0"/>
              <a:t>Emit an observation based on B</a:t>
            </a:r>
          </a:p>
        </p:txBody>
      </p:sp>
    </p:spTree>
    <p:extLst>
      <p:ext uri="{BB962C8B-B14F-4D97-AF65-F5344CB8AC3E}">
        <p14:creationId xmlns:p14="http://schemas.microsoft.com/office/powerpoint/2010/main" val="3734729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State Transition Probabilities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702938" y="2980382"/>
            <a:ext cx="3801374" cy="800100"/>
            <a:chOff x="2702938" y="2980382"/>
            <a:chExt cx="3801374" cy="800100"/>
          </a:xfrm>
        </p:grpSpPr>
        <p:sp>
          <p:nvSpPr>
            <p:cNvPr id="37891" name="Oval 3"/>
            <p:cNvSpPr>
              <a:spLocks noChangeArrowheads="1"/>
            </p:cNvSpPr>
            <p:nvPr/>
          </p:nvSpPr>
          <p:spPr bwMode="auto">
            <a:xfrm>
              <a:off x="2702938" y="2980382"/>
              <a:ext cx="911235" cy="8001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600" dirty="0"/>
                <a:t>G</a:t>
              </a:r>
            </a:p>
          </p:txBody>
        </p:sp>
        <p:sp>
          <p:nvSpPr>
            <p:cNvPr id="37892" name="Oval 4"/>
            <p:cNvSpPr>
              <a:spLocks noChangeArrowheads="1"/>
            </p:cNvSpPr>
            <p:nvPr/>
          </p:nvSpPr>
          <p:spPr bwMode="auto">
            <a:xfrm>
              <a:off x="5674738" y="2980382"/>
              <a:ext cx="829574" cy="8001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600" dirty="0"/>
                <a:t>H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830035" y="3091204"/>
            <a:ext cx="3559139" cy="578456"/>
            <a:chOff x="2830035" y="3091204"/>
            <a:chExt cx="3559139" cy="578456"/>
          </a:xfrm>
        </p:grpSpPr>
        <p:cxnSp>
          <p:nvCxnSpPr>
            <p:cNvPr id="37893" name="AutoShape 5"/>
            <p:cNvCxnSpPr>
              <a:cxnSpLocks noChangeShapeType="1"/>
              <a:stCxn id="37891" idx="3"/>
              <a:endCxn id="37891" idx="1"/>
            </p:cNvCxnSpPr>
            <p:nvPr/>
          </p:nvCxnSpPr>
          <p:spPr bwMode="auto">
            <a:xfrm rot="5400000" flipH="1">
              <a:off x="2553507" y="3380432"/>
              <a:ext cx="565756" cy="12700"/>
            </a:xfrm>
            <a:prstGeom prst="curvedConnector5">
              <a:avLst>
                <a:gd name="adj1" fmla="val -40406"/>
                <a:gd name="adj2" fmla="val 7924315"/>
                <a:gd name="adj3" fmla="val 14040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894" name="AutoShape 6"/>
            <p:cNvCxnSpPr>
              <a:cxnSpLocks noChangeShapeType="1"/>
              <a:stCxn id="37892" idx="7"/>
              <a:endCxn id="37892" idx="5"/>
            </p:cNvCxnSpPr>
            <p:nvPr/>
          </p:nvCxnSpPr>
          <p:spPr bwMode="auto">
            <a:xfrm rot="16200000" flipH="1">
              <a:off x="6099946" y="3380432"/>
              <a:ext cx="565756" cy="12700"/>
            </a:xfrm>
            <a:prstGeom prst="curvedConnector5">
              <a:avLst>
                <a:gd name="adj1" fmla="val -40406"/>
                <a:gd name="adj2" fmla="val 7375480"/>
                <a:gd name="adj3" fmla="val 14040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897" name="AutoShape 9"/>
            <p:cNvCxnSpPr>
              <a:cxnSpLocks noChangeShapeType="1"/>
              <a:stCxn id="37891" idx="7"/>
              <a:endCxn id="37892" idx="1"/>
            </p:cNvCxnSpPr>
            <p:nvPr/>
          </p:nvCxnSpPr>
          <p:spPr bwMode="auto">
            <a:xfrm rot="5400000" flipH="1" flipV="1">
              <a:off x="4638476" y="1939804"/>
              <a:ext cx="12700" cy="2315500"/>
            </a:xfrm>
            <a:prstGeom prst="curvedConnector3">
              <a:avLst>
                <a:gd name="adj1" fmla="val 272261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898" name="AutoShape 10"/>
            <p:cNvCxnSpPr>
              <a:cxnSpLocks noChangeShapeType="1"/>
              <a:stCxn id="37892" idx="3"/>
              <a:endCxn id="37891" idx="5"/>
            </p:cNvCxnSpPr>
            <p:nvPr/>
          </p:nvCxnSpPr>
          <p:spPr bwMode="auto">
            <a:xfrm rot="5400000">
              <a:off x="4638476" y="2505560"/>
              <a:ext cx="12700" cy="2315500"/>
            </a:xfrm>
            <a:prstGeom prst="curvedConnector3">
              <a:avLst>
                <a:gd name="adj1" fmla="val 272261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Group 3"/>
          <p:cNvGrpSpPr/>
          <p:nvPr/>
        </p:nvGrpSpPr>
        <p:grpSpPr>
          <a:xfrm>
            <a:off x="1331338" y="2501616"/>
            <a:ext cx="6743700" cy="1560270"/>
            <a:chOff x="1331338" y="2501616"/>
            <a:chExt cx="6743700" cy="1560270"/>
          </a:xfrm>
        </p:grpSpPr>
        <p:sp>
          <p:nvSpPr>
            <p:cNvPr id="37899" name="Text Box 11"/>
            <p:cNvSpPr txBox="1">
              <a:spLocks noChangeArrowheads="1"/>
            </p:cNvSpPr>
            <p:nvPr/>
          </p:nvSpPr>
          <p:spPr bwMode="auto">
            <a:xfrm>
              <a:off x="4490763" y="2501616"/>
              <a:ext cx="6858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dirty="0"/>
                <a:t>0.2</a:t>
              </a:r>
            </a:p>
          </p:txBody>
        </p:sp>
        <p:sp>
          <p:nvSpPr>
            <p:cNvPr id="37900" name="Text Box 12"/>
            <p:cNvSpPr txBox="1">
              <a:spLocks noChangeArrowheads="1"/>
            </p:cNvSpPr>
            <p:nvPr/>
          </p:nvSpPr>
          <p:spPr bwMode="auto">
            <a:xfrm>
              <a:off x="4531738" y="3723332"/>
              <a:ext cx="6858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dirty="0"/>
                <a:t>0.6</a:t>
              </a:r>
            </a:p>
          </p:txBody>
        </p:sp>
        <p:sp>
          <p:nvSpPr>
            <p:cNvPr id="37901" name="Text Box 13"/>
            <p:cNvSpPr txBox="1">
              <a:spLocks noChangeArrowheads="1"/>
            </p:cNvSpPr>
            <p:nvPr/>
          </p:nvSpPr>
          <p:spPr bwMode="auto">
            <a:xfrm>
              <a:off x="7389238" y="3208982"/>
              <a:ext cx="6858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dirty="0"/>
                <a:t>0.4</a:t>
              </a:r>
            </a:p>
          </p:txBody>
        </p:sp>
        <p:sp>
          <p:nvSpPr>
            <p:cNvPr id="37902" name="Text Box 14"/>
            <p:cNvSpPr txBox="1">
              <a:spLocks noChangeArrowheads="1"/>
            </p:cNvSpPr>
            <p:nvPr/>
          </p:nvSpPr>
          <p:spPr bwMode="auto">
            <a:xfrm>
              <a:off x="1331338" y="3208982"/>
              <a:ext cx="6858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dirty="0"/>
                <a:t>0.8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75591" y="1767276"/>
            <a:ext cx="2482964" cy="1213107"/>
            <a:chOff x="675591" y="1767276"/>
            <a:chExt cx="2482964" cy="1213107"/>
          </a:xfrm>
        </p:grpSpPr>
        <p:cxnSp>
          <p:nvCxnSpPr>
            <p:cNvPr id="37895" name="AutoShape 7"/>
            <p:cNvCxnSpPr>
              <a:cxnSpLocks noChangeShapeType="1"/>
              <a:stCxn id="24" idx="0"/>
              <a:endCxn id="37891" idx="0"/>
            </p:cNvCxnSpPr>
            <p:nvPr/>
          </p:nvCxnSpPr>
          <p:spPr bwMode="auto">
            <a:xfrm rot="16200000" flipH="1">
              <a:off x="1538329" y="1360156"/>
              <a:ext cx="1213106" cy="2027347"/>
            </a:xfrm>
            <a:prstGeom prst="curvedConnector3">
              <a:avLst>
                <a:gd name="adj1" fmla="val -1884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Oval 3"/>
            <p:cNvSpPr>
              <a:spLocks noChangeArrowheads="1"/>
            </p:cNvSpPr>
            <p:nvPr/>
          </p:nvSpPr>
          <p:spPr bwMode="auto">
            <a:xfrm>
              <a:off x="675591" y="1767276"/>
              <a:ext cx="911235" cy="8001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5553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Emission Probabilities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91631"/>
            <a:ext cx="8229600" cy="679041"/>
          </a:xfrm>
        </p:spPr>
        <p:txBody>
          <a:bodyPr/>
          <a:lstStyle/>
          <a:p>
            <a:r>
              <a:rPr lang="en-US" altLang="en-US" dirty="0"/>
              <a:t>P(</a:t>
            </a:r>
            <a:r>
              <a:rPr lang="en-US" altLang="en-US" dirty="0" err="1"/>
              <a:t>O</a:t>
            </a:r>
            <a:r>
              <a:rPr lang="en-US" altLang="en-US" baseline="-25000" dirty="0" err="1"/>
              <a:t>t</a:t>
            </a:r>
            <a:r>
              <a:rPr lang="en-US" altLang="en-US" dirty="0"/>
              <a:t>=</a:t>
            </a:r>
            <a:r>
              <a:rPr lang="en-US" altLang="en-US" dirty="0" err="1"/>
              <a:t>k|X</a:t>
            </a:r>
            <a:r>
              <a:rPr lang="en-US" altLang="en-US" baseline="-25000" dirty="0" err="1"/>
              <a:t>t</a:t>
            </a:r>
            <a:r>
              <a:rPr lang="en-US" altLang="en-US" dirty="0"/>
              <a:t>=s</a:t>
            </a:r>
            <a:r>
              <a:rPr lang="en-US" altLang="en-US" baseline="-25000" dirty="0"/>
              <a:t>i</a:t>
            </a:r>
            <a:r>
              <a:rPr lang="en-US" altLang="en-US" dirty="0"/>
              <a:t>,X</a:t>
            </a:r>
            <a:r>
              <a:rPr lang="en-US" altLang="en-US" baseline="-25000" dirty="0"/>
              <a:t>t+1</a:t>
            </a:r>
            <a:r>
              <a:rPr lang="en-US" altLang="en-US" dirty="0"/>
              <a:t>=</a:t>
            </a:r>
            <a:r>
              <a:rPr lang="en-US" altLang="en-US" dirty="0" err="1"/>
              <a:t>s</a:t>
            </a:r>
            <a:r>
              <a:rPr lang="en-US" altLang="en-US" baseline="-25000" dirty="0" err="1"/>
              <a:t>j</a:t>
            </a:r>
            <a:r>
              <a:rPr lang="en-US" altLang="en-US" dirty="0"/>
              <a:t>) = </a:t>
            </a:r>
            <a:r>
              <a:rPr lang="en-US" altLang="en-US" dirty="0" err="1"/>
              <a:t>b</a:t>
            </a:r>
            <a:r>
              <a:rPr lang="en-US" altLang="en-US" baseline="-25000" dirty="0" err="1"/>
              <a:t>ijk</a:t>
            </a:r>
            <a:endParaRPr lang="en-US" altLang="en-US" baseline="-25000" dirty="0"/>
          </a:p>
        </p:txBody>
      </p:sp>
      <p:graphicFrame>
        <p:nvGraphicFramePr>
          <p:cNvPr id="24371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923960"/>
              </p:ext>
            </p:extLst>
          </p:nvPr>
        </p:nvGraphicFramePr>
        <p:xfrm>
          <a:off x="2888411" y="2817603"/>
          <a:ext cx="3253596" cy="1485900"/>
        </p:xfrm>
        <a:graphic>
          <a:graphicData uri="http://schemas.openxmlformats.org/drawingml/2006/table">
            <a:tbl>
              <a:tblPr/>
              <a:tblGrid>
                <a:gridCol w="855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/>
                        </a:rPr>
                        <a:t>y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/>
                        </a:rPr>
                        <a:t>z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/>
                        </a:rPr>
                        <a:t>G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/>
                        </a:rPr>
                        <a:t>0.7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/>
                        </a:rPr>
                        <a:t>0.2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/>
                        </a:rPr>
                        <a:t>0.1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/>
                        </a:rPr>
                        <a:t>H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/>
                        </a:rPr>
                        <a:t>0.3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/>
                        </a:rPr>
                        <a:t>0.5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/>
                        </a:rPr>
                        <a:t>0.2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973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Parameters of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3088970"/>
          </a:xfrm>
        </p:spPr>
        <p:txBody>
          <a:bodyPr>
            <a:normAutofit/>
          </a:bodyPr>
          <a:lstStyle/>
          <a:p>
            <a:r>
              <a:rPr lang="en-US" dirty="0"/>
              <a:t>Initial</a:t>
            </a:r>
          </a:p>
          <a:p>
            <a:pPr lvl="1"/>
            <a:r>
              <a:rPr lang="en-US" dirty="0"/>
              <a:t>P(</a:t>
            </a:r>
            <a:r>
              <a:rPr lang="en-US" dirty="0" err="1"/>
              <a:t>G|start</a:t>
            </a:r>
            <a:r>
              <a:rPr lang="en-US" dirty="0"/>
              <a:t>) = 1.0, P(</a:t>
            </a:r>
            <a:r>
              <a:rPr lang="en-US" dirty="0" err="1"/>
              <a:t>H|start</a:t>
            </a:r>
            <a:r>
              <a:rPr lang="en-US" dirty="0"/>
              <a:t>) = 0.0</a:t>
            </a:r>
          </a:p>
          <a:p>
            <a:r>
              <a:rPr lang="en-US" dirty="0"/>
              <a:t>Transition</a:t>
            </a:r>
          </a:p>
          <a:p>
            <a:pPr lvl="1"/>
            <a:r>
              <a:rPr lang="en-US" dirty="0"/>
              <a:t>P(G|G) = 0.8, P(G|H) = 0.6, P(H|G) = 0.2, P(H|H) = 0.4</a:t>
            </a:r>
          </a:p>
          <a:p>
            <a:r>
              <a:rPr lang="en-US" dirty="0"/>
              <a:t>Emission</a:t>
            </a:r>
          </a:p>
          <a:p>
            <a:pPr lvl="1"/>
            <a:r>
              <a:rPr lang="en-US" dirty="0"/>
              <a:t>P(</a:t>
            </a:r>
            <a:r>
              <a:rPr lang="en-US" dirty="0" err="1"/>
              <a:t>x|G</a:t>
            </a:r>
            <a:r>
              <a:rPr lang="en-US" dirty="0"/>
              <a:t>) = 0.7, P(</a:t>
            </a:r>
            <a:r>
              <a:rPr lang="en-US" dirty="0" err="1"/>
              <a:t>y|G</a:t>
            </a:r>
            <a:r>
              <a:rPr lang="en-US" dirty="0"/>
              <a:t>) = 0.2, P(</a:t>
            </a:r>
            <a:r>
              <a:rPr lang="en-US" dirty="0" err="1"/>
              <a:t>z|G</a:t>
            </a:r>
            <a:r>
              <a:rPr lang="en-US" dirty="0"/>
              <a:t>) = 0.1</a:t>
            </a:r>
          </a:p>
          <a:p>
            <a:pPr lvl="1"/>
            <a:r>
              <a:rPr lang="en-US" dirty="0"/>
              <a:t>P(</a:t>
            </a:r>
            <a:r>
              <a:rPr lang="en-US" dirty="0" err="1"/>
              <a:t>x|H</a:t>
            </a:r>
            <a:r>
              <a:rPr lang="en-US" dirty="0"/>
              <a:t>) = 0.3, P(</a:t>
            </a:r>
            <a:r>
              <a:rPr lang="en-US" dirty="0" err="1"/>
              <a:t>y|H</a:t>
            </a:r>
            <a:r>
              <a:rPr lang="en-US" dirty="0"/>
              <a:t>) = 0.5, P(</a:t>
            </a:r>
            <a:r>
              <a:rPr lang="en-US" dirty="0" err="1"/>
              <a:t>z|H</a:t>
            </a:r>
            <a:r>
              <a:rPr lang="en-US" dirty="0"/>
              <a:t>) = 0.2</a:t>
            </a:r>
          </a:p>
        </p:txBody>
      </p:sp>
    </p:spTree>
    <p:extLst>
      <p:ext uri="{BB962C8B-B14F-4D97-AF65-F5344CB8AC3E}">
        <p14:creationId xmlns:p14="http://schemas.microsoft.com/office/powerpoint/2010/main" val="4123796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Observation sequence “</a:t>
            </a:r>
            <a:r>
              <a:rPr lang="en-US" altLang="en-US" dirty="0" err="1"/>
              <a:t>yz</a:t>
            </a:r>
            <a:r>
              <a:rPr lang="en-US" altLang="en-US" dirty="0"/>
              <a:t>”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68735"/>
            <a:ext cx="8229600" cy="3718157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Starting in state G (or H), P(</a:t>
            </a:r>
            <a:r>
              <a:rPr lang="en-US" altLang="en-US" dirty="0" err="1"/>
              <a:t>yz</a:t>
            </a:r>
            <a:r>
              <a:rPr lang="en-US" altLang="en-US" dirty="0"/>
              <a:t>) = ?</a:t>
            </a:r>
          </a:p>
          <a:p>
            <a:r>
              <a:rPr lang="en-US" altLang="en-US" dirty="0"/>
              <a:t>Possible sequences of states:</a:t>
            </a:r>
          </a:p>
          <a:p>
            <a:pPr lvl="1"/>
            <a:r>
              <a:rPr lang="en-US" altLang="en-US" dirty="0"/>
              <a:t>GG</a:t>
            </a:r>
          </a:p>
          <a:p>
            <a:pPr lvl="1"/>
            <a:r>
              <a:rPr lang="en-US" altLang="en-US" dirty="0"/>
              <a:t>GH</a:t>
            </a:r>
          </a:p>
          <a:p>
            <a:pPr lvl="1"/>
            <a:r>
              <a:rPr lang="en-US" altLang="en-US" dirty="0"/>
              <a:t>HG</a:t>
            </a:r>
          </a:p>
          <a:p>
            <a:pPr lvl="1"/>
            <a:r>
              <a:rPr lang="en-US" altLang="en-US" dirty="0"/>
              <a:t>HH</a:t>
            </a:r>
          </a:p>
          <a:p>
            <a:r>
              <a:rPr lang="en-US" altLang="en-US" dirty="0"/>
              <a:t>P(</a:t>
            </a:r>
            <a:r>
              <a:rPr lang="en-US" altLang="en-US" dirty="0" err="1"/>
              <a:t>yz</a:t>
            </a:r>
            <a:r>
              <a:rPr lang="en-US" altLang="en-US" dirty="0"/>
              <a:t>) = P(</a:t>
            </a:r>
            <a:r>
              <a:rPr lang="en-US" altLang="en-US" dirty="0" err="1"/>
              <a:t>yz|GG</a:t>
            </a:r>
            <a:r>
              <a:rPr lang="en-US" altLang="en-US" dirty="0"/>
              <a:t>) + P(</a:t>
            </a:r>
            <a:r>
              <a:rPr lang="en-US" altLang="en-US" dirty="0" err="1"/>
              <a:t>yz|GH</a:t>
            </a:r>
            <a:r>
              <a:rPr lang="en-US" altLang="en-US" dirty="0"/>
              <a:t>) + P(</a:t>
            </a:r>
            <a:r>
              <a:rPr lang="en-US" altLang="en-US" dirty="0" err="1"/>
              <a:t>yz|HG</a:t>
            </a:r>
            <a:r>
              <a:rPr lang="en-US" altLang="en-US" dirty="0"/>
              <a:t>) + P(</a:t>
            </a:r>
            <a:r>
              <a:rPr lang="en-US" altLang="en-US" dirty="0" err="1"/>
              <a:t>yz|HH</a:t>
            </a:r>
            <a:r>
              <a:rPr lang="en-US" altLang="en-US" dirty="0"/>
              <a:t>) =</a:t>
            </a:r>
          </a:p>
          <a:p>
            <a:pPr marL="0" indent="0">
              <a:buNone/>
            </a:pPr>
            <a:r>
              <a:rPr lang="en-US" altLang="en-US" dirty="0"/>
              <a:t>	= .8 x .2 x .8 x .1 </a:t>
            </a:r>
          </a:p>
          <a:p>
            <a:pPr marL="0" indent="0">
              <a:buNone/>
            </a:pPr>
            <a:r>
              <a:rPr lang="en-US" altLang="en-US" dirty="0"/>
              <a:t>	+ .8 x .2 x .2 x .2</a:t>
            </a:r>
          </a:p>
          <a:p>
            <a:pPr marL="0" indent="0">
              <a:buNone/>
            </a:pPr>
            <a:r>
              <a:rPr lang="en-US" altLang="en-US" dirty="0"/>
              <a:t>	+ .2 x .5 x .4 x .2</a:t>
            </a:r>
          </a:p>
          <a:p>
            <a:pPr marL="0" indent="0">
              <a:buNone/>
            </a:pPr>
            <a:r>
              <a:rPr lang="en-US" altLang="en-US" dirty="0"/>
              <a:t>	+ .2 x .5 x .6 x .1</a:t>
            </a:r>
          </a:p>
          <a:p>
            <a:pPr marL="0" indent="0">
              <a:buNone/>
            </a:pPr>
            <a:r>
              <a:rPr lang="en-US" altLang="en-US" dirty="0"/>
              <a:t>	= .0128+.0064+.0080+.0060 =.0332</a:t>
            </a:r>
          </a:p>
        </p:txBody>
      </p:sp>
    </p:spTree>
    <p:extLst>
      <p:ext uri="{BB962C8B-B14F-4D97-AF65-F5344CB8AC3E}">
        <p14:creationId xmlns:p14="http://schemas.microsoft.com/office/powerpoint/2010/main" val="3796444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 and Transitions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009"/>
            <a:ext cx="8229600" cy="3541594"/>
          </a:xfrm>
        </p:spPr>
        <p:txBody>
          <a:bodyPr>
            <a:normAutofit/>
          </a:bodyPr>
          <a:lstStyle/>
          <a:p>
            <a:r>
              <a:rPr lang="en-US" dirty="0"/>
              <a:t>An HMM is essentially a weighted finite-state transducer</a:t>
            </a:r>
          </a:p>
          <a:p>
            <a:pPr lvl="1"/>
            <a:r>
              <a:rPr lang="en-US" dirty="0"/>
              <a:t>The states encode the most recent history</a:t>
            </a:r>
          </a:p>
          <a:p>
            <a:pPr lvl="1"/>
            <a:r>
              <a:rPr lang="en-US" dirty="0"/>
              <a:t>The transitions encode likely sequences of states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Adj</a:t>
            </a:r>
            <a:r>
              <a:rPr lang="en-US" dirty="0"/>
              <a:t>-Noun or Noun-Verb </a:t>
            </a:r>
          </a:p>
          <a:p>
            <a:pPr lvl="2"/>
            <a:r>
              <a:rPr lang="en-US" dirty="0"/>
              <a:t>or perhaps Art-</a:t>
            </a:r>
            <a:r>
              <a:rPr lang="en-US" dirty="0" err="1"/>
              <a:t>Adj</a:t>
            </a:r>
            <a:r>
              <a:rPr lang="en-US" dirty="0"/>
              <a:t>-Noun</a:t>
            </a:r>
          </a:p>
          <a:p>
            <a:pPr lvl="1"/>
            <a:r>
              <a:rPr lang="en-US" dirty="0"/>
              <a:t>Use MLE to estimate the probabilities</a:t>
            </a:r>
          </a:p>
          <a:p>
            <a:r>
              <a:rPr lang="en-US" dirty="0"/>
              <a:t>Another way to think of an HMM</a:t>
            </a:r>
          </a:p>
          <a:p>
            <a:pPr lvl="1"/>
            <a:r>
              <a:rPr lang="en-US" dirty="0"/>
              <a:t>It’s a natural extension of Naïve Bayes to sequences</a:t>
            </a:r>
          </a:p>
        </p:txBody>
      </p:sp>
    </p:spTree>
    <p:extLst>
      <p:ext uri="{BB962C8B-B14F-4D97-AF65-F5344CB8AC3E}">
        <p14:creationId xmlns:p14="http://schemas.microsoft.com/office/powerpoint/2010/main" val="1889008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0683"/>
            <a:ext cx="8229600" cy="3300318"/>
          </a:xfrm>
        </p:spPr>
        <p:txBody>
          <a:bodyPr/>
          <a:lstStyle/>
          <a:p>
            <a:r>
              <a:rPr lang="en-US" dirty="0"/>
              <a:t>Estimating the emission probabilities</a:t>
            </a:r>
          </a:p>
          <a:p>
            <a:pPr lvl="1"/>
            <a:r>
              <a:rPr lang="en-US" dirty="0"/>
              <a:t>Harder than transition probabilities</a:t>
            </a:r>
          </a:p>
          <a:p>
            <a:pPr lvl="1"/>
            <a:r>
              <a:rPr lang="en-US" dirty="0"/>
              <a:t>There may be novel uses of word/POS combinations</a:t>
            </a:r>
          </a:p>
          <a:p>
            <a:r>
              <a:rPr lang="en-US" dirty="0"/>
              <a:t>Suggestions</a:t>
            </a:r>
          </a:p>
          <a:p>
            <a:pPr lvl="1"/>
            <a:r>
              <a:rPr lang="en-US" dirty="0"/>
              <a:t>It is possible to use standard smoothing</a:t>
            </a:r>
          </a:p>
          <a:p>
            <a:pPr lvl="1"/>
            <a:r>
              <a:rPr lang="en-US" dirty="0"/>
              <a:t>As well as heuristics (e.g., based on the spelling of the words)</a:t>
            </a:r>
          </a:p>
        </p:txBody>
      </p:sp>
    </p:spTree>
    <p:extLst>
      <p:ext uri="{BB962C8B-B14F-4D97-AF65-F5344CB8AC3E}">
        <p14:creationId xmlns:p14="http://schemas.microsoft.com/office/powerpoint/2010/main" val="298750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999" y="1368573"/>
            <a:ext cx="8692107" cy="3161038"/>
          </a:xfrm>
        </p:spPr>
        <p:txBody>
          <a:bodyPr>
            <a:normAutofit/>
          </a:bodyPr>
          <a:lstStyle/>
          <a:p>
            <a:r>
              <a:rPr lang="en-US" dirty="0"/>
              <a:t>The observer can only see the emitted symbols</a:t>
            </a:r>
          </a:p>
          <a:p>
            <a:r>
              <a:rPr lang="en-US" dirty="0"/>
              <a:t>Observation likelihood</a:t>
            </a:r>
          </a:p>
          <a:p>
            <a:pPr lvl="1"/>
            <a:r>
              <a:rPr lang="en-US" dirty="0"/>
              <a:t>Given the observation sequence S and the model </a:t>
            </a:r>
            <a:r>
              <a:rPr lang="en-US" altLang="en-US" dirty="0">
                <a:sym typeface="Symbol" pitchFamily="18" charset="2"/>
              </a:rPr>
              <a:t> = </a:t>
            </a:r>
            <a:r>
              <a:rPr lang="en-US" dirty="0"/>
              <a:t>(A,B,</a:t>
            </a:r>
            <a:r>
              <a:rPr lang="en-US" altLang="en-US" dirty="0">
                <a:sym typeface="Symbol" pitchFamily="18" charset="2"/>
              </a:rPr>
              <a:t>), what is the probability P(S|) that the sequence was generated by that model.</a:t>
            </a:r>
          </a:p>
          <a:p>
            <a:r>
              <a:rPr lang="en-US" dirty="0">
                <a:sym typeface="Symbol" pitchFamily="18" charset="2"/>
              </a:rPr>
              <a:t>Being able to compute the probability of the observations sequence turns the HMM into a language model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211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Tasks with HMM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6286"/>
            <a:ext cx="8229600" cy="3554963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Given </a:t>
            </a:r>
            <a:r>
              <a:rPr lang="en-US" altLang="en-US" sz="2800" dirty="0">
                <a:sym typeface="Symbol" pitchFamily="18" charset="2"/>
              </a:rPr>
              <a:t></a:t>
            </a:r>
            <a:r>
              <a:rPr lang="en-US" altLang="en-US" sz="2800" dirty="0"/>
              <a:t> = (A,B,</a:t>
            </a:r>
            <a:r>
              <a:rPr lang="en-US" altLang="en-US" sz="2800" dirty="0">
                <a:sym typeface="Symbol" pitchFamily="18" charset="2"/>
              </a:rPr>
              <a:t></a:t>
            </a:r>
            <a:r>
              <a:rPr lang="en-US" altLang="en-US" sz="2800" dirty="0"/>
              <a:t>), find P(O|</a:t>
            </a:r>
            <a:r>
              <a:rPr lang="en-US" altLang="en-US" sz="2800" dirty="0">
                <a:sym typeface="Symbol" pitchFamily="18" charset="2"/>
              </a:rPr>
              <a:t></a:t>
            </a:r>
            <a:r>
              <a:rPr lang="en-US" altLang="en-US" sz="2800" dirty="0"/>
              <a:t>)</a:t>
            </a:r>
          </a:p>
          <a:p>
            <a:pPr lvl="1"/>
            <a:r>
              <a:rPr lang="en-US" altLang="en-US" sz="2400" dirty="0"/>
              <a:t>Uses the Forward Algorithm</a:t>
            </a:r>
          </a:p>
          <a:p>
            <a:r>
              <a:rPr lang="en-US" altLang="en-US" sz="2800" dirty="0"/>
              <a:t>Given O, </a:t>
            </a:r>
            <a:r>
              <a:rPr lang="en-US" altLang="en-US" sz="2800" dirty="0">
                <a:sym typeface="Symbol" pitchFamily="18" charset="2"/>
              </a:rPr>
              <a:t>, find (X</a:t>
            </a:r>
            <a:r>
              <a:rPr lang="en-US" altLang="en-US" sz="2800" baseline="-25000" dirty="0">
                <a:sym typeface="Symbol" pitchFamily="18" charset="2"/>
              </a:rPr>
              <a:t>1</a:t>
            </a:r>
            <a:r>
              <a:rPr lang="en-US" altLang="en-US" sz="2800" dirty="0">
                <a:sym typeface="Symbol" pitchFamily="18" charset="2"/>
              </a:rPr>
              <a:t>,…X</a:t>
            </a:r>
            <a:r>
              <a:rPr lang="en-US" altLang="en-US" sz="2800" baseline="-25000" dirty="0">
                <a:sym typeface="Symbol" pitchFamily="18" charset="2"/>
              </a:rPr>
              <a:t>T+1</a:t>
            </a:r>
            <a:r>
              <a:rPr lang="en-US" altLang="en-US" sz="2800" dirty="0">
                <a:sym typeface="Symbol" pitchFamily="18" charset="2"/>
              </a:rPr>
              <a:t>)</a:t>
            </a:r>
          </a:p>
          <a:p>
            <a:pPr lvl="1"/>
            <a:r>
              <a:rPr lang="en-US" altLang="en-US" sz="2400" dirty="0">
                <a:sym typeface="Symbol" pitchFamily="18" charset="2"/>
              </a:rPr>
              <a:t>Uses the Viterbi Algorithm</a:t>
            </a:r>
          </a:p>
          <a:p>
            <a:r>
              <a:rPr lang="en-US" altLang="en-US" sz="2800" dirty="0">
                <a:sym typeface="Symbol" pitchFamily="18" charset="2"/>
              </a:rPr>
              <a:t>Given O and a space of all possible </a:t>
            </a:r>
            <a:r>
              <a:rPr lang="en-US" altLang="en-US" sz="2800" baseline="-25000" dirty="0">
                <a:sym typeface="Symbol" pitchFamily="18" charset="2"/>
              </a:rPr>
              <a:t>1..m</a:t>
            </a:r>
            <a:r>
              <a:rPr lang="en-US" altLang="en-US" sz="2800" dirty="0">
                <a:sym typeface="Symbol" pitchFamily="18" charset="2"/>
              </a:rPr>
              <a:t>, find model </a:t>
            </a:r>
            <a:r>
              <a:rPr lang="en-US" altLang="en-US" sz="2800" baseline="-25000" dirty="0" err="1">
                <a:sym typeface="Symbol" pitchFamily="18" charset="2"/>
              </a:rPr>
              <a:t>i</a:t>
            </a:r>
            <a:r>
              <a:rPr lang="en-US" altLang="en-US" sz="2800" dirty="0">
                <a:sym typeface="Symbol" pitchFamily="18" charset="2"/>
              </a:rPr>
              <a:t> that best describes the observations</a:t>
            </a:r>
          </a:p>
          <a:p>
            <a:pPr lvl="1"/>
            <a:r>
              <a:rPr lang="en-US" altLang="en-US" sz="2400" dirty="0">
                <a:sym typeface="Symbol" pitchFamily="18" charset="2"/>
              </a:rPr>
              <a:t>Uses Expectation-Maximization</a:t>
            </a:r>
          </a:p>
          <a:p>
            <a:pPr lvl="1"/>
            <a:endParaRPr lang="en-US" altLang="en-US" sz="24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73213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094315"/>
            <a:ext cx="8229600" cy="3617644"/>
          </a:xfrm>
        </p:spPr>
        <p:txBody>
          <a:bodyPr>
            <a:noAutofit/>
          </a:bodyPr>
          <a:lstStyle/>
          <a:p>
            <a:r>
              <a:rPr lang="en-US" sz="2000" dirty="0"/>
              <a:t>Find the most likely sequence of tags, given the sequence of words</a:t>
            </a:r>
          </a:p>
          <a:p>
            <a:pPr lvl="1"/>
            <a:r>
              <a:rPr lang="en-US" sz="1800" dirty="0"/>
              <a:t>t* = </a:t>
            </a:r>
            <a:r>
              <a:rPr lang="en-US" sz="1800" dirty="0" err="1"/>
              <a:t>argmax</a:t>
            </a:r>
            <a:r>
              <a:rPr lang="en-US" sz="1800" baseline="-25000" dirty="0" err="1"/>
              <a:t>t</a:t>
            </a:r>
            <a:r>
              <a:rPr lang="en-US" sz="1800" dirty="0"/>
              <a:t> P(</a:t>
            </a:r>
            <a:r>
              <a:rPr lang="en-US" sz="1800" dirty="0" err="1"/>
              <a:t>t|w</a:t>
            </a:r>
            <a:r>
              <a:rPr lang="en-US" sz="1800" dirty="0"/>
              <a:t>)</a:t>
            </a:r>
          </a:p>
          <a:p>
            <a:r>
              <a:rPr lang="en-US" sz="2000" dirty="0"/>
              <a:t>Given the model µ, it is possible to compute P (</a:t>
            </a:r>
            <a:r>
              <a:rPr lang="en-US" sz="2000" dirty="0" err="1"/>
              <a:t>t|w</a:t>
            </a:r>
            <a:r>
              <a:rPr lang="en-US" sz="2000" dirty="0"/>
              <a:t>) for all values of t</a:t>
            </a:r>
          </a:p>
          <a:p>
            <a:pPr lvl="1"/>
            <a:r>
              <a:rPr lang="en-US" sz="1500" dirty="0"/>
              <a:t>In practice, there are way too many combinations</a:t>
            </a:r>
          </a:p>
          <a:p>
            <a:r>
              <a:rPr lang="en-US" sz="2000" dirty="0"/>
              <a:t>Greedy Search</a:t>
            </a:r>
          </a:p>
          <a:p>
            <a:r>
              <a:rPr lang="en-US" sz="2000" dirty="0"/>
              <a:t>Beam Search </a:t>
            </a:r>
          </a:p>
          <a:p>
            <a:pPr lvl="1"/>
            <a:r>
              <a:rPr lang="en-US" sz="1800" dirty="0"/>
              <a:t>One possible solution</a:t>
            </a:r>
          </a:p>
          <a:p>
            <a:pPr lvl="1"/>
            <a:r>
              <a:rPr lang="en-US" sz="1800" dirty="0"/>
              <a:t>Uses partial hypotheses</a:t>
            </a:r>
          </a:p>
          <a:p>
            <a:pPr lvl="1"/>
            <a:r>
              <a:rPr lang="en-US" sz="1800" dirty="0"/>
              <a:t>At each state, only keep the k best hypotheses so far</a:t>
            </a:r>
          </a:p>
          <a:p>
            <a:pPr lvl="1"/>
            <a:r>
              <a:rPr lang="en-US" sz="1800" dirty="0"/>
              <a:t>May not work</a:t>
            </a:r>
          </a:p>
        </p:txBody>
      </p:sp>
    </p:spTree>
    <p:extLst>
      <p:ext uri="{BB962C8B-B14F-4D97-AF65-F5344CB8AC3E}">
        <p14:creationId xmlns:p14="http://schemas.microsoft.com/office/powerpoint/2010/main" val="340329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Hidden Markov Models</a:t>
            </a:r>
          </a:p>
        </p:txBody>
      </p:sp>
    </p:spTree>
    <p:extLst>
      <p:ext uri="{BB962C8B-B14F-4D97-AF65-F5344CB8AC3E}">
        <p14:creationId xmlns:p14="http://schemas.microsoft.com/office/powerpoint/2010/main" val="154556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3094223"/>
          </a:xfrm>
        </p:spPr>
        <p:txBody>
          <a:bodyPr>
            <a:normAutofit/>
          </a:bodyPr>
          <a:lstStyle/>
          <a:p>
            <a:r>
              <a:rPr lang="en-US" sz="2800" dirty="0"/>
              <a:t>Find the best path up to observation </a:t>
            </a:r>
            <a:r>
              <a:rPr lang="en-US" sz="2800" dirty="0" err="1"/>
              <a:t>i</a:t>
            </a:r>
            <a:r>
              <a:rPr lang="en-US" sz="2800" dirty="0"/>
              <a:t> and state s</a:t>
            </a:r>
          </a:p>
          <a:p>
            <a:r>
              <a:rPr lang="en-US" sz="2800" dirty="0"/>
              <a:t>Characteristics</a:t>
            </a:r>
          </a:p>
          <a:p>
            <a:pPr lvl="1"/>
            <a:r>
              <a:rPr lang="en-US" sz="2400" dirty="0"/>
              <a:t>Uses dynamic programming</a:t>
            </a:r>
          </a:p>
          <a:p>
            <a:pPr lvl="1"/>
            <a:r>
              <a:rPr lang="en-US" sz="2400" dirty="0" err="1"/>
              <a:t>Memoization</a:t>
            </a:r>
            <a:endParaRPr lang="en-US" sz="2400" dirty="0"/>
          </a:p>
          <a:p>
            <a:pPr lvl="1"/>
            <a:r>
              <a:rPr lang="en-US" sz="2400" dirty="0" err="1"/>
              <a:t>Backpointers</a:t>
            </a:r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6467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633533" y="2828729"/>
            <a:ext cx="1978965" cy="597950"/>
            <a:chOff x="2633533" y="2828729"/>
            <a:chExt cx="1978965" cy="597950"/>
          </a:xfrm>
        </p:grpSpPr>
        <p:cxnSp>
          <p:nvCxnSpPr>
            <p:cNvPr id="20" name="Straight Arrow Connector 19"/>
            <p:cNvCxnSpPr>
              <a:stCxn id="15" idx="5"/>
              <a:endCxn id="12" idx="1"/>
            </p:cNvCxnSpPr>
            <p:nvPr/>
          </p:nvCxnSpPr>
          <p:spPr>
            <a:xfrm>
              <a:off x="2633533" y="2828729"/>
              <a:ext cx="799237" cy="4124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6"/>
              <a:endCxn id="13" idx="2"/>
            </p:cNvCxnSpPr>
            <p:nvPr/>
          </p:nvCxnSpPr>
          <p:spPr>
            <a:xfrm>
              <a:off x="3880703" y="3426679"/>
              <a:ext cx="7317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2534258" y="2226906"/>
            <a:ext cx="2044072" cy="1199773"/>
            <a:chOff x="2534258" y="2226906"/>
            <a:chExt cx="2044072" cy="1199773"/>
          </a:xfrm>
        </p:grpSpPr>
        <p:sp>
          <p:nvSpPr>
            <p:cNvPr id="29" name="TextBox 28"/>
            <p:cNvSpPr txBox="1"/>
            <p:nvPr/>
          </p:nvSpPr>
          <p:spPr>
            <a:xfrm>
              <a:off x="2863034" y="2805240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P(H|G)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80703" y="3118902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P(H|H)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34258" y="2226906"/>
              <a:ext cx="657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P(</a:t>
              </a:r>
              <a:r>
                <a:rPr lang="en-US" sz="1400" dirty="0" err="1"/>
                <a:t>y|G</a:t>
              </a:r>
              <a:r>
                <a:rPr lang="en-US" sz="1400" dirty="0"/>
                <a:t>)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63525" y="1571673"/>
            <a:ext cx="4173759" cy="2924695"/>
            <a:chOff x="963525" y="1571673"/>
            <a:chExt cx="4173759" cy="2924695"/>
          </a:xfrm>
        </p:grpSpPr>
        <p:sp>
          <p:nvSpPr>
            <p:cNvPr id="5" name="Oval 4"/>
            <p:cNvSpPr/>
            <p:nvPr/>
          </p:nvSpPr>
          <p:spPr>
            <a:xfrm>
              <a:off x="963525" y="3971582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963525" y="1571673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963525" y="3164286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185600" y="3164286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3355917" y="3164286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612498" y="3164286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963525" y="2380796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185600" y="2380796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355917" y="2380796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4612498" y="2380796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2185600" y="3920379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3355917" y="3920379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4612498" y="3920379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2185600" y="1571673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3355917" y="1571673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4612498" y="1571673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end</a:t>
              </a:r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Trellis</a:t>
            </a:r>
          </a:p>
        </p:txBody>
      </p:sp>
    </p:spTree>
    <p:extLst>
      <p:ext uri="{BB962C8B-B14F-4D97-AF65-F5344CB8AC3E}">
        <p14:creationId xmlns:p14="http://schemas.microsoft.com/office/powerpoint/2010/main" val="4136358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63525" y="1571673"/>
            <a:ext cx="4173759" cy="2924695"/>
            <a:chOff x="963525" y="1571673"/>
            <a:chExt cx="4173759" cy="2924695"/>
          </a:xfrm>
        </p:grpSpPr>
        <p:sp>
          <p:nvSpPr>
            <p:cNvPr id="5" name="Oval 4"/>
            <p:cNvSpPr/>
            <p:nvPr/>
          </p:nvSpPr>
          <p:spPr>
            <a:xfrm>
              <a:off x="963525" y="3971582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963525" y="1571673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963525" y="3164286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185600" y="3164286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3355917" y="3164286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612498" y="3164286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963525" y="2380796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185600" y="2380796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355917" y="2380796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4612498" y="2380796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2185600" y="3920379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3355917" y="3920379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4612498" y="3920379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2185600" y="1571673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3355917" y="1571673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4612498" y="1571673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end</a:t>
              </a:r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Trellis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163635" y="4621008"/>
            <a:ext cx="2973648" cy="349779"/>
            <a:chOff x="2163635" y="4621008"/>
            <a:chExt cx="2973648" cy="349779"/>
          </a:xfrm>
        </p:grpSpPr>
        <p:sp>
          <p:nvSpPr>
            <p:cNvPr id="6" name="Rectangle 5"/>
            <p:cNvSpPr/>
            <p:nvPr/>
          </p:nvSpPr>
          <p:spPr>
            <a:xfrm>
              <a:off x="2163635" y="4621009"/>
              <a:ext cx="568715" cy="34677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33952" y="4624016"/>
              <a:ext cx="568715" cy="34677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568568" y="4621008"/>
              <a:ext cx="568715" cy="34677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cxnSp>
        <p:nvCxnSpPr>
          <p:cNvPr id="19" name="Straight Arrow Connector 18"/>
          <p:cNvCxnSpPr>
            <a:stCxn id="5" idx="7"/>
            <a:endCxn id="15" idx="3"/>
          </p:cNvCxnSpPr>
          <p:nvPr/>
        </p:nvCxnSpPr>
        <p:spPr>
          <a:xfrm flipV="1">
            <a:off x="1411458" y="2828729"/>
            <a:ext cx="850995" cy="12197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04059" y="2226907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</a:t>
            </a:r>
            <a:r>
              <a:rPr lang="en-US" sz="1400" dirty="0" err="1"/>
              <a:t>G,t</a:t>
            </a:r>
            <a:r>
              <a:rPr lang="en-US" sz="1400" dirty="0"/>
              <a:t>=1)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65630" y="1734705"/>
            <a:ext cx="3493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G,t</a:t>
            </a:r>
            <a:r>
              <a:rPr lang="en-US" dirty="0"/>
              <a:t>=1) = </a:t>
            </a:r>
            <a:br>
              <a:rPr lang="en-US" dirty="0"/>
            </a:br>
            <a:r>
              <a:rPr lang="en-US" dirty="0"/>
              <a:t>P(start) x P(</a:t>
            </a:r>
            <a:r>
              <a:rPr lang="en-US" dirty="0" err="1"/>
              <a:t>G|start</a:t>
            </a:r>
            <a:r>
              <a:rPr lang="en-US" dirty="0"/>
              <a:t>) x P(</a:t>
            </a:r>
            <a:r>
              <a:rPr lang="en-US" dirty="0" err="1"/>
              <a:t>y|G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1258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963525" y="3971582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" name="Oval 8"/>
          <p:cNvSpPr/>
          <p:nvPr/>
        </p:nvSpPr>
        <p:spPr>
          <a:xfrm>
            <a:off x="963525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0" name="Oval 9"/>
          <p:cNvSpPr/>
          <p:nvPr/>
        </p:nvSpPr>
        <p:spPr>
          <a:xfrm>
            <a:off x="963525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1" name="Oval 10"/>
          <p:cNvSpPr/>
          <p:nvPr/>
        </p:nvSpPr>
        <p:spPr>
          <a:xfrm>
            <a:off x="2185600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3355917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3" name="Oval 12"/>
          <p:cNvSpPr/>
          <p:nvPr/>
        </p:nvSpPr>
        <p:spPr>
          <a:xfrm>
            <a:off x="4612498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4" name="Oval 13"/>
          <p:cNvSpPr/>
          <p:nvPr/>
        </p:nvSpPr>
        <p:spPr>
          <a:xfrm>
            <a:off x="963525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5" name="Oval 14"/>
          <p:cNvSpPr/>
          <p:nvPr/>
        </p:nvSpPr>
        <p:spPr>
          <a:xfrm>
            <a:off x="2185600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6" name="Oval 15"/>
          <p:cNvSpPr/>
          <p:nvPr/>
        </p:nvSpPr>
        <p:spPr>
          <a:xfrm>
            <a:off x="3355917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4612498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6" name="Rectangle 5"/>
          <p:cNvSpPr/>
          <p:nvPr/>
        </p:nvSpPr>
        <p:spPr>
          <a:xfrm>
            <a:off x="2163635" y="4621009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33952" y="4624016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24" name="Oval 23"/>
          <p:cNvSpPr/>
          <p:nvPr/>
        </p:nvSpPr>
        <p:spPr>
          <a:xfrm>
            <a:off x="2185600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6" name="Oval 25"/>
          <p:cNvSpPr/>
          <p:nvPr/>
        </p:nvSpPr>
        <p:spPr>
          <a:xfrm>
            <a:off x="3355917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7" name="Oval 26"/>
          <p:cNvSpPr/>
          <p:nvPr/>
        </p:nvSpPr>
        <p:spPr>
          <a:xfrm>
            <a:off x="4612498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8" name="Oval 27"/>
          <p:cNvSpPr/>
          <p:nvPr/>
        </p:nvSpPr>
        <p:spPr>
          <a:xfrm>
            <a:off x="2185600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32" name="Oval 31"/>
          <p:cNvSpPr/>
          <p:nvPr/>
        </p:nvSpPr>
        <p:spPr>
          <a:xfrm>
            <a:off x="3355917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33" name="Oval 32"/>
          <p:cNvSpPr/>
          <p:nvPr/>
        </p:nvSpPr>
        <p:spPr>
          <a:xfrm>
            <a:off x="4612498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Trellis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68568" y="4621008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" name="Straight Arrow Connector 2"/>
          <p:cNvCxnSpPr>
            <a:stCxn id="5" idx="7"/>
            <a:endCxn id="11" idx="3"/>
          </p:cNvCxnSpPr>
          <p:nvPr/>
        </p:nvCxnSpPr>
        <p:spPr>
          <a:xfrm flipV="1">
            <a:off x="1411458" y="3612219"/>
            <a:ext cx="850995" cy="4362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38064" y="3010397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</a:t>
            </a:r>
            <a:r>
              <a:rPr lang="en-US" sz="1400" dirty="0" err="1"/>
              <a:t>H,t</a:t>
            </a:r>
            <a:r>
              <a:rPr lang="en-US" sz="1400" dirty="0"/>
              <a:t>=1)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65630" y="1734705"/>
            <a:ext cx="3493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H,t</a:t>
            </a:r>
            <a:r>
              <a:rPr lang="en-US" dirty="0"/>
              <a:t>=1) = </a:t>
            </a:r>
            <a:br>
              <a:rPr lang="en-US" dirty="0"/>
            </a:br>
            <a:r>
              <a:rPr lang="en-US" dirty="0"/>
              <a:t>P(start) x P(</a:t>
            </a:r>
            <a:r>
              <a:rPr lang="en-US" dirty="0" err="1"/>
              <a:t>H|start</a:t>
            </a:r>
            <a:r>
              <a:rPr lang="en-US" dirty="0"/>
              <a:t>) x P(</a:t>
            </a:r>
            <a:r>
              <a:rPr lang="en-US" dirty="0" err="1"/>
              <a:t>y|H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8802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963525" y="3971582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" name="Oval 8"/>
          <p:cNvSpPr/>
          <p:nvPr/>
        </p:nvSpPr>
        <p:spPr>
          <a:xfrm>
            <a:off x="963525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0" name="Oval 9"/>
          <p:cNvSpPr/>
          <p:nvPr/>
        </p:nvSpPr>
        <p:spPr>
          <a:xfrm>
            <a:off x="963525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1" name="Oval 10"/>
          <p:cNvSpPr/>
          <p:nvPr/>
        </p:nvSpPr>
        <p:spPr>
          <a:xfrm>
            <a:off x="2185600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3355917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3" name="Oval 12"/>
          <p:cNvSpPr/>
          <p:nvPr/>
        </p:nvSpPr>
        <p:spPr>
          <a:xfrm>
            <a:off x="4612498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4" name="Oval 13"/>
          <p:cNvSpPr/>
          <p:nvPr/>
        </p:nvSpPr>
        <p:spPr>
          <a:xfrm>
            <a:off x="963525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5" name="Oval 14"/>
          <p:cNvSpPr/>
          <p:nvPr/>
        </p:nvSpPr>
        <p:spPr>
          <a:xfrm>
            <a:off x="2185600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6" name="Oval 15"/>
          <p:cNvSpPr/>
          <p:nvPr/>
        </p:nvSpPr>
        <p:spPr>
          <a:xfrm>
            <a:off x="3355917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4612498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6" name="Rectangle 5"/>
          <p:cNvSpPr/>
          <p:nvPr/>
        </p:nvSpPr>
        <p:spPr>
          <a:xfrm>
            <a:off x="2163635" y="4621009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33952" y="4624016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24" name="Oval 23"/>
          <p:cNvSpPr/>
          <p:nvPr/>
        </p:nvSpPr>
        <p:spPr>
          <a:xfrm>
            <a:off x="2185600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6" name="Oval 25"/>
          <p:cNvSpPr/>
          <p:nvPr/>
        </p:nvSpPr>
        <p:spPr>
          <a:xfrm>
            <a:off x="3355917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7" name="Oval 26"/>
          <p:cNvSpPr/>
          <p:nvPr/>
        </p:nvSpPr>
        <p:spPr>
          <a:xfrm>
            <a:off x="4612498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8" name="Oval 27"/>
          <p:cNvSpPr/>
          <p:nvPr/>
        </p:nvSpPr>
        <p:spPr>
          <a:xfrm>
            <a:off x="2185600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32" name="Oval 31"/>
          <p:cNvSpPr/>
          <p:nvPr/>
        </p:nvSpPr>
        <p:spPr>
          <a:xfrm>
            <a:off x="3355917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33" name="Oval 32"/>
          <p:cNvSpPr/>
          <p:nvPr/>
        </p:nvSpPr>
        <p:spPr>
          <a:xfrm>
            <a:off x="4612498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Trellis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68568" y="4621008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" name="Straight Arrow Connector 2"/>
          <p:cNvCxnSpPr>
            <a:stCxn id="5" idx="7"/>
            <a:endCxn id="11" idx="3"/>
          </p:cNvCxnSpPr>
          <p:nvPr/>
        </p:nvCxnSpPr>
        <p:spPr>
          <a:xfrm flipV="1">
            <a:off x="1411458" y="3612219"/>
            <a:ext cx="850995" cy="4362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1" idx="6"/>
            <a:endCxn id="12" idx="2"/>
          </p:cNvCxnSpPr>
          <p:nvPr/>
        </p:nvCxnSpPr>
        <p:spPr>
          <a:xfrm>
            <a:off x="2710386" y="3426679"/>
            <a:ext cx="64553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7"/>
            <a:endCxn id="15" idx="3"/>
          </p:cNvCxnSpPr>
          <p:nvPr/>
        </p:nvCxnSpPr>
        <p:spPr>
          <a:xfrm flipV="1">
            <a:off x="1411458" y="2828729"/>
            <a:ext cx="850995" cy="12197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5"/>
            <a:endCxn id="12" idx="2"/>
          </p:cNvCxnSpPr>
          <p:nvPr/>
        </p:nvCxnSpPr>
        <p:spPr>
          <a:xfrm>
            <a:off x="2633533" y="2828729"/>
            <a:ext cx="722384" cy="5979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65630" y="1734705"/>
            <a:ext cx="3493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H,t</a:t>
            </a:r>
            <a:r>
              <a:rPr lang="en-US" dirty="0"/>
              <a:t>=2) = </a:t>
            </a:r>
            <a:br>
              <a:rPr lang="en-US" dirty="0"/>
            </a:br>
            <a:r>
              <a:rPr lang="en-US" dirty="0"/>
              <a:t>max (P(</a:t>
            </a:r>
            <a:r>
              <a:rPr lang="en-US" dirty="0" err="1"/>
              <a:t>G,t</a:t>
            </a:r>
            <a:r>
              <a:rPr lang="en-US" dirty="0"/>
              <a:t>=1) x P(H|G) x P(</a:t>
            </a:r>
            <a:r>
              <a:rPr lang="en-US" dirty="0" err="1"/>
              <a:t>z|H</a:t>
            </a:r>
            <a:r>
              <a:rPr lang="en-US" dirty="0"/>
              <a:t>),</a:t>
            </a:r>
          </a:p>
          <a:p>
            <a:r>
              <a:rPr lang="en-US" dirty="0"/>
              <a:t>	 P(</a:t>
            </a:r>
            <a:r>
              <a:rPr lang="en-US" dirty="0" err="1"/>
              <a:t>H,t</a:t>
            </a:r>
            <a:r>
              <a:rPr lang="en-US" dirty="0"/>
              <a:t>=1) x P(H|H) x P(</a:t>
            </a:r>
            <a:r>
              <a:rPr lang="en-US"/>
              <a:t>z|H))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60333" y="3043691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</a:t>
            </a:r>
            <a:r>
              <a:rPr lang="en-US" sz="1400" dirty="0" err="1"/>
              <a:t>H,t</a:t>
            </a:r>
            <a:r>
              <a:rPr lang="en-US" sz="1400" dirty="0"/>
              <a:t>=2)</a:t>
            </a:r>
          </a:p>
        </p:txBody>
      </p:sp>
    </p:spTree>
    <p:extLst>
      <p:ext uri="{BB962C8B-B14F-4D97-AF65-F5344CB8AC3E}">
        <p14:creationId xmlns:p14="http://schemas.microsoft.com/office/powerpoint/2010/main" val="2217764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963525" y="3971582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" name="Oval 8"/>
          <p:cNvSpPr/>
          <p:nvPr/>
        </p:nvSpPr>
        <p:spPr>
          <a:xfrm>
            <a:off x="963525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0" name="Oval 9"/>
          <p:cNvSpPr/>
          <p:nvPr/>
        </p:nvSpPr>
        <p:spPr>
          <a:xfrm>
            <a:off x="963525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1" name="Oval 10"/>
          <p:cNvSpPr/>
          <p:nvPr/>
        </p:nvSpPr>
        <p:spPr>
          <a:xfrm>
            <a:off x="2185600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3355917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3" name="Oval 12"/>
          <p:cNvSpPr/>
          <p:nvPr/>
        </p:nvSpPr>
        <p:spPr>
          <a:xfrm>
            <a:off x="4612498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4" name="Oval 13"/>
          <p:cNvSpPr/>
          <p:nvPr/>
        </p:nvSpPr>
        <p:spPr>
          <a:xfrm>
            <a:off x="963525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5" name="Oval 14"/>
          <p:cNvSpPr/>
          <p:nvPr/>
        </p:nvSpPr>
        <p:spPr>
          <a:xfrm>
            <a:off x="2185600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6" name="Oval 15"/>
          <p:cNvSpPr/>
          <p:nvPr/>
        </p:nvSpPr>
        <p:spPr>
          <a:xfrm>
            <a:off x="3355917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4612498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6" name="Rectangle 5"/>
          <p:cNvSpPr/>
          <p:nvPr/>
        </p:nvSpPr>
        <p:spPr>
          <a:xfrm>
            <a:off x="2163635" y="4621009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33952" y="4624016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24" name="Oval 23"/>
          <p:cNvSpPr/>
          <p:nvPr/>
        </p:nvSpPr>
        <p:spPr>
          <a:xfrm>
            <a:off x="2185600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6" name="Oval 25"/>
          <p:cNvSpPr/>
          <p:nvPr/>
        </p:nvSpPr>
        <p:spPr>
          <a:xfrm>
            <a:off x="3355917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7" name="Oval 26"/>
          <p:cNvSpPr/>
          <p:nvPr/>
        </p:nvSpPr>
        <p:spPr>
          <a:xfrm>
            <a:off x="4612498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8" name="Oval 27"/>
          <p:cNvSpPr/>
          <p:nvPr/>
        </p:nvSpPr>
        <p:spPr>
          <a:xfrm>
            <a:off x="2185600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32" name="Oval 31"/>
          <p:cNvSpPr/>
          <p:nvPr/>
        </p:nvSpPr>
        <p:spPr>
          <a:xfrm>
            <a:off x="3355917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33" name="Oval 32"/>
          <p:cNvSpPr/>
          <p:nvPr/>
        </p:nvSpPr>
        <p:spPr>
          <a:xfrm>
            <a:off x="4612498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Trellis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68568" y="4621008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" name="Straight Arrow Connector 2"/>
          <p:cNvCxnSpPr>
            <a:stCxn id="5" idx="7"/>
            <a:endCxn id="11" idx="3"/>
          </p:cNvCxnSpPr>
          <p:nvPr/>
        </p:nvCxnSpPr>
        <p:spPr>
          <a:xfrm flipV="1">
            <a:off x="1411458" y="3612219"/>
            <a:ext cx="850995" cy="436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1" idx="6"/>
            <a:endCxn id="12" idx="2"/>
          </p:cNvCxnSpPr>
          <p:nvPr/>
        </p:nvCxnSpPr>
        <p:spPr>
          <a:xfrm>
            <a:off x="2710386" y="3426679"/>
            <a:ext cx="64553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7"/>
            <a:endCxn id="15" idx="3"/>
          </p:cNvCxnSpPr>
          <p:nvPr/>
        </p:nvCxnSpPr>
        <p:spPr>
          <a:xfrm flipV="1">
            <a:off x="1411458" y="2828729"/>
            <a:ext cx="850995" cy="12197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5"/>
            <a:endCxn id="12" idx="2"/>
          </p:cNvCxnSpPr>
          <p:nvPr/>
        </p:nvCxnSpPr>
        <p:spPr>
          <a:xfrm>
            <a:off x="2633533" y="2828729"/>
            <a:ext cx="722384" cy="5979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60333" y="3043691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</a:t>
            </a:r>
            <a:r>
              <a:rPr lang="en-US" sz="1400" dirty="0" err="1"/>
              <a:t>H,t</a:t>
            </a:r>
            <a:r>
              <a:rPr lang="en-US" sz="1400" dirty="0"/>
              <a:t>=2)</a:t>
            </a:r>
          </a:p>
        </p:txBody>
      </p:sp>
    </p:spTree>
    <p:extLst>
      <p:ext uri="{BB962C8B-B14F-4D97-AF65-F5344CB8AC3E}">
        <p14:creationId xmlns:p14="http://schemas.microsoft.com/office/powerpoint/2010/main" val="49491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972151" y="3971582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" name="Oval 8"/>
          <p:cNvSpPr/>
          <p:nvPr/>
        </p:nvSpPr>
        <p:spPr>
          <a:xfrm>
            <a:off x="972151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0" name="Oval 9"/>
          <p:cNvSpPr/>
          <p:nvPr/>
        </p:nvSpPr>
        <p:spPr>
          <a:xfrm>
            <a:off x="972151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1" name="Oval 10"/>
          <p:cNvSpPr/>
          <p:nvPr/>
        </p:nvSpPr>
        <p:spPr>
          <a:xfrm>
            <a:off x="2194226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3364543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3" name="Oval 12"/>
          <p:cNvSpPr/>
          <p:nvPr/>
        </p:nvSpPr>
        <p:spPr>
          <a:xfrm>
            <a:off x="4621124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4" name="Oval 13"/>
          <p:cNvSpPr/>
          <p:nvPr/>
        </p:nvSpPr>
        <p:spPr>
          <a:xfrm>
            <a:off x="972151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5" name="Oval 14"/>
          <p:cNvSpPr/>
          <p:nvPr/>
        </p:nvSpPr>
        <p:spPr>
          <a:xfrm>
            <a:off x="2194226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6" name="Oval 15"/>
          <p:cNvSpPr/>
          <p:nvPr/>
        </p:nvSpPr>
        <p:spPr>
          <a:xfrm>
            <a:off x="3364543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4621124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6" name="Rectangle 5"/>
          <p:cNvSpPr/>
          <p:nvPr/>
        </p:nvSpPr>
        <p:spPr>
          <a:xfrm>
            <a:off x="2172261" y="4621009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42578" y="4624016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24" name="Oval 23"/>
          <p:cNvSpPr/>
          <p:nvPr/>
        </p:nvSpPr>
        <p:spPr>
          <a:xfrm>
            <a:off x="2194226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6" name="Oval 25"/>
          <p:cNvSpPr/>
          <p:nvPr/>
        </p:nvSpPr>
        <p:spPr>
          <a:xfrm>
            <a:off x="3364543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7" name="Oval 26"/>
          <p:cNvSpPr/>
          <p:nvPr/>
        </p:nvSpPr>
        <p:spPr>
          <a:xfrm>
            <a:off x="4621124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8" name="Oval 27"/>
          <p:cNvSpPr/>
          <p:nvPr/>
        </p:nvSpPr>
        <p:spPr>
          <a:xfrm>
            <a:off x="2194226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32" name="Oval 31"/>
          <p:cNvSpPr/>
          <p:nvPr/>
        </p:nvSpPr>
        <p:spPr>
          <a:xfrm>
            <a:off x="3364543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33" name="Oval 32"/>
          <p:cNvSpPr/>
          <p:nvPr/>
        </p:nvSpPr>
        <p:spPr>
          <a:xfrm>
            <a:off x="4621124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Trellis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77194" y="4621008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" name="Straight Arrow Connector 2"/>
          <p:cNvCxnSpPr>
            <a:stCxn id="5" idx="7"/>
            <a:endCxn id="11" idx="3"/>
          </p:cNvCxnSpPr>
          <p:nvPr/>
        </p:nvCxnSpPr>
        <p:spPr>
          <a:xfrm flipV="1">
            <a:off x="1420084" y="3612219"/>
            <a:ext cx="850995" cy="436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1" idx="6"/>
            <a:endCxn id="12" idx="2"/>
          </p:cNvCxnSpPr>
          <p:nvPr/>
        </p:nvCxnSpPr>
        <p:spPr>
          <a:xfrm>
            <a:off x="2719012" y="3426679"/>
            <a:ext cx="64553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7"/>
            <a:endCxn id="15" idx="3"/>
          </p:cNvCxnSpPr>
          <p:nvPr/>
        </p:nvCxnSpPr>
        <p:spPr>
          <a:xfrm flipV="1">
            <a:off x="1420084" y="2828729"/>
            <a:ext cx="850995" cy="12197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5"/>
            <a:endCxn id="12" idx="2"/>
          </p:cNvCxnSpPr>
          <p:nvPr/>
        </p:nvCxnSpPr>
        <p:spPr>
          <a:xfrm>
            <a:off x="2642159" y="2828729"/>
            <a:ext cx="722384" cy="5979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2" idx="3"/>
            <a:endCxn id="11" idx="5"/>
          </p:cNvCxnSpPr>
          <p:nvPr/>
        </p:nvCxnSpPr>
        <p:spPr>
          <a:xfrm rot="5400000">
            <a:off x="3041778" y="3212601"/>
            <a:ext cx="12700" cy="799237"/>
          </a:xfrm>
          <a:prstGeom prst="curvedConnector3">
            <a:avLst>
              <a:gd name="adj1" fmla="val 842866"/>
            </a:avLst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11" idx="3"/>
            <a:endCxn id="5" idx="6"/>
          </p:cNvCxnSpPr>
          <p:nvPr/>
        </p:nvCxnSpPr>
        <p:spPr>
          <a:xfrm rot="5400000">
            <a:off x="1573130" y="3536026"/>
            <a:ext cx="621756" cy="774142"/>
          </a:xfrm>
          <a:prstGeom prst="curvedConnector2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877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972151" y="3971582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" name="Oval 8"/>
          <p:cNvSpPr/>
          <p:nvPr/>
        </p:nvSpPr>
        <p:spPr>
          <a:xfrm>
            <a:off x="972151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0" name="Oval 9"/>
          <p:cNvSpPr/>
          <p:nvPr/>
        </p:nvSpPr>
        <p:spPr>
          <a:xfrm>
            <a:off x="972151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1" name="Oval 10"/>
          <p:cNvSpPr/>
          <p:nvPr/>
        </p:nvSpPr>
        <p:spPr>
          <a:xfrm>
            <a:off x="2194226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3364543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3" name="Oval 12"/>
          <p:cNvSpPr/>
          <p:nvPr/>
        </p:nvSpPr>
        <p:spPr>
          <a:xfrm>
            <a:off x="4621124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4" name="Oval 13"/>
          <p:cNvSpPr/>
          <p:nvPr/>
        </p:nvSpPr>
        <p:spPr>
          <a:xfrm>
            <a:off x="972151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5" name="Oval 14"/>
          <p:cNvSpPr/>
          <p:nvPr/>
        </p:nvSpPr>
        <p:spPr>
          <a:xfrm>
            <a:off x="2194226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6" name="Oval 15"/>
          <p:cNvSpPr/>
          <p:nvPr/>
        </p:nvSpPr>
        <p:spPr>
          <a:xfrm>
            <a:off x="3364543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4621124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6" name="Rectangle 5"/>
          <p:cNvSpPr/>
          <p:nvPr/>
        </p:nvSpPr>
        <p:spPr>
          <a:xfrm>
            <a:off x="2172261" y="4621009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42578" y="4624016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24" name="Oval 23"/>
          <p:cNvSpPr/>
          <p:nvPr/>
        </p:nvSpPr>
        <p:spPr>
          <a:xfrm>
            <a:off x="2194226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6" name="Oval 25"/>
          <p:cNvSpPr/>
          <p:nvPr/>
        </p:nvSpPr>
        <p:spPr>
          <a:xfrm>
            <a:off x="3364543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7" name="Oval 26"/>
          <p:cNvSpPr/>
          <p:nvPr/>
        </p:nvSpPr>
        <p:spPr>
          <a:xfrm>
            <a:off x="4621124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8" name="Oval 27"/>
          <p:cNvSpPr/>
          <p:nvPr/>
        </p:nvSpPr>
        <p:spPr>
          <a:xfrm>
            <a:off x="2194226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32" name="Oval 31"/>
          <p:cNvSpPr/>
          <p:nvPr/>
        </p:nvSpPr>
        <p:spPr>
          <a:xfrm>
            <a:off x="3364543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33" name="Oval 32"/>
          <p:cNvSpPr/>
          <p:nvPr/>
        </p:nvSpPr>
        <p:spPr>
          <a:xfrm>
            <a:off x="4621124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Trellis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77194" y="4621008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" name="Straight Arrow Connector 2"/>
          <p:cNvCxnSpPr>
            <a:stCxn id="5" idx="7"/>
            <a:endCxn id="11" idx="3"/>
          </p:cNvCxnSpPr>
          <p:nvPr/>
        </p:nvCxnSpPr>
        <p:spPr>
          <a:xfrm flipV="1">
            <a:off x="1420084" y="3612219"/>
            <a:ext cx="850995" cy="4362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1" idx="6"/>
            <a:endCxn id="12" idx="2"/>
          </p:cNvCxnSpPr>
          <p:nvPr/>
        </p:nvCxnSpPr>
        <p:spPr>
          <a:xfrm>
            <a:off x="2719012" y="3426679"/>
            <a:ext cx="64553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7"/>
            <a:endCxn id="15" idx="3"/>
          </p:cNvCxnSpPr>
          <p:nvPr/>
        </p:nvCxnSpPr>
        <p:spPr>
          <a:xfrm flipV="1">
            <a:off x="1420084" y="2828729"/>
            <a:ext cx="850995" cy="12197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6"/>
            <a:endCxn id="12" idx="2"/>
          </p:cNvCxnSpPr>
          <p:nvPr/>
        </p:nvCxnSpPr>
        <p:spPr>
          <a:xfrm>
            <a:off x="2719012" y="2643189"/>
            <a:ext cx="645531" cy="7834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45669" y="1417784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</a:t>
            </a:r>
            <a:r>
              <a:rPr lang="en-US" sz="1400" dirty="0" err="1"/>
              <a:t>end,t</a:t>
            </a:r>
            <a:r>
              <a:rPr lang="en-US" sz="1400" dirty="0"/>
              <a:t>=3)</a:t>
            </a:r>
          </a:p>
        </p:txBody>
      </p:sp>
      <p:cxnSp>
        <p:nvCxnSpPr>
          <p:cNvPr id="31" name="Straight Arrow Connector 30"/>
          <p:cNvCxnSpPr>
            <a:stCxn id="12" idx="6"/>
            <a:endCxn id="33" idx="3"/>
          </p:cNvCxnSpPr>
          <p:nvPr/>
        </p:nvCxnSpPr>
        <p:spPr>
          <a:xfrm flipV="1">
            <a:off x="3889329" y="2019606"/>
            <a:ext cx="808648" cy="140707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6"/>
            <a:endCxn id="33" idx="3"/>
          </p:cNvCxnSpPr>
          <p:nvPr/>
        </p:nvCxnSpPr>
        <p:spPr>
          <a:xfrm flipV="1">
            <a:off x="3889329" y="2019606"/>
            <a:ext cx="808648" cy="62358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6"/>
            <a:endCxn id="16" idx="2"/>
          </p:cNvCxnSpPr>
          <p:nvPr/>
        </p:nvCxnSpPr>
        <p:spPr>
          <a:xfrm>
            <a:off x="2719012" y="2643189"/>
            <a:ext cx="64553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6"/>
            <a:endCxn id="16" idx="2"/>
          </p:cNvCxnSpPr>
          <p:nvPr/>
        </p:nvCxnSpPr>
        <p:spPr>
          <a:xfrm flipV="1">
            <a:off x="2719012" y="2643189"/>
            <a:ext cx="645531" cy="7834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239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972151" y="3971582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" name="Oval 8"/>
          <p:cNvSpPr/>
          <p:nvPr/>
        </p:nvSpPr>
        <p:spPr>
          <a:xfrm>
            <a:off x="972151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0" name="Oval 9"/>
          <p:cNvSpPr/>
          <p:nvPr/>
        </p:nvSpPr>
        <p:spPr>
          <a:xfrm>
            <a:off x="972151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1" name="Oval 10"/>
          <p:cNvSpPr/>
          <p:nvPr/>
        </p:nvSpPr>
        <p:spPr>
          <a:xfrm>
            <a:off x="2194226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3364543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3" name="Oval 12"/>
          <p:cNvSpPr/>
          <p:nvPr/>
        </p:nvSpPr>
        <p:spPr>
          <a:xfrm>
            <a:off x="4621124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4" name="Oval 13"/>
          <p:cNvSpPr/>
          <p:nvPr/>
        </p:nvSpPr>
        <p:spPr>
          <a:xfrm>
            <a:off x="972151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5" name="Oval 14"/>
          <p:cNvSpPr/>
          <p:nvPr/>
        </p:nvSpPr>
        <p:spPr>
          <a:xfrm>
            <a:off x="2194226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6" name="Oval 15"/>
          <p:cNvSpPr/>
          <p:nvPr/>
        </p:nvSpPr>
        <p:spPr>
          <a:xfrm>
            <a:off x="3364543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4621124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6" name="Rectangle 5"/>
          <p:cNvSpPr/>
          <p:nvPr/>
        </p:nvSpPr>
        <p:spPr>
          <a:xfrm>
            <a:off x="2172261" y="4621009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42578" y="4624016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24" name="Oval 23"/>
          <p:cNvSpPr/>
          <p:nvPr/>
        </p:nvSpPr>
        <p:spPr>
          <a:xfrm>
            <a:off x="2194226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6" name="Oval 25"/>
          <p:cNvSpPr/>
          <p:nvPr/>
        </p:nvSpPr>
        <p:spPr>
          <a:xfrm>
            <a:off x="3364543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7" name="Oval 26"/>
          <p:cNvSpPr/>
          <p:nvPr/>
        </p:nvSpPr>
        <p:spPr>
          <a:xfrm>
            <a:off x="4621124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8" name="Oval 27"/>
          <p:cNvSpPr/>
          <p:nvPr/>
        </p:nvSpPr>
        <p:spPr>
          <a:xfrm>
            <a:off x="2194226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32" name="Oval 31"/>
          <p:cNvSpPr/>
          <p:nvPr/>
        </p:nvSpPr>
        <p:spPr>
          <a:xfrm>
            <a:off x="3364543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33" name="Oval 32"/>
          <p:cNvSpPr/>
          <p:nvPr/>
        </p:nvSpPr>
        <p:spPr>
          <a:xfrm>
            <a:off x="4621124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Trellis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77194" y="4621008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" name="Straight Arrow Connector 2"/>
          <p:cNvCxnSpPr>
            <a:stCxn id="5" idx="7"/>
            <a:endCxn id="11" idx="3"/>
          </p:cNvCxnSpPr>
          <p:nvPr/>
        </p:nvCxnSpPr>
        <p:spPr>
          <a:xfrm flipV="1">
            <a:off x="1420084" y="3612219"/>
            <a:ext cx="850995" cy="4362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1" idx="6"/>
            <a:endCxn id="12" idx="2"/>
          </p:cNvCxnSpPr>
          <p:nvPr/>
        </p:nvCxnSpPr>
        <p:spPr>
          <a:xfrm>
            <a:off x="2719012" y="3426679"/>
            <a:ext cx="64553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7"/>
            <a:endCxn id="15" idx="3"/>
          </p:cNvCxnSpPr>
          <p:nvPr/>
        </p:nvCxnSpPr>
        <p:spPr>
          <a:xfrm flipV="1">
            <a:off x="1420084" y="2828729"/>
            <a:ext cx="850995" cy="12197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6"/>
            <a:endCxn id="12" idx="2"/>
          </p:cNvCxnSpPr>
          <p:nvPr/>
        </p:nvCxnSpPr>
        <p:spPr>
          <a:xfrm>
            <a:off x="2719012" y="2643189"/>
            <a:ext cx="645531" cy="7834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45669" y="1417784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</a:t>
            </a:r>
            <a:r>
              <a:rPr lang="en-US" sz="1400" dirty="0" err="1"/>
              <a:t>end,t</a:t>
            </a:r>
            <a:r>
              <a:rPr lang="en-US" sz="1400" dirty="0"/>
              <a:t>=3)</a:t>
            </a:r>
          </a:p>
        </p:txBody>
      </p:sp>
      <p:cxnSp>
        <p:nvCxnSpPr>
          <p:cNvPr id="31" name="Straight Arrow Connector 30"/>
          <p:cNvCxnSpPr>
            <a:stCxn id="12" idx="6"/>
            <a:endCxn id="33" idx="3"/>
          </p:cNvCxnSpPr>
          <p:nvPr/>
        </p:nvCxnSpPr>
        <p:spPr>
          <a:xfrm flipV="1">
            <a:off x="3889329" y="2019606"/>
            <a:ext cx="808648" cy="140707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65630" y="1734705"/>
            <a:ext cx="3493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end,t</a:t>
            </a:r>
            <a:r>
              <a:rPr lang="en-US" dirty="0"/>
              <a:t>=3) = </a:t>
            </a:r>
            <a:br>
              <a:rPr lang="en-US" dirty="0"/>
            </a:br>
            <a:r>
              <a:rPr lang="en-US" dirty="0"/>
              <a:t>max (P(</a:t>
            </a:r>
            <a:r>
              <a:rPr lang="en-US" dirty="0" err="1"/>
              <a:t>G,t</a:t>
            </a:r>
            <a:r>
              <a:rPr lang="en-US" dirty="0"/>
              <a:t>=2) x P(</a:t>
            </a:r>
            <a:r>
              <a:rPr lang="en-US" dirty="0" err="1"/>
              <a:t>end|G</a:t>
            </a:r>
            <a:r>
              <a:rPr lang="en-US" dirty="0"/>
              <a:t>),</a:t>
            </a:r>
          </a:p>
          <a:p>
            <a:r>
              <a:rPr lang="en-US" dirty="0"/>
              <a:t>	 P(</a:t>
            </a:r>
            <a:r>
              <a:rPr lang="en-US" dirty="0" err="1"/>
              <a:t>H,t</a:t>
            </a:r>
            <a:r>
              <a:rPr lang="en-US" dirty="0"/>
              <a:t>=2) x P(</a:t>
            </a:r>
            <a:r>
              <a:rPr lang="en-US" dirty="0" err="1"/>
              <a:t>end|H</a:t>
            </a:r>
            <a:r>
              <a:rPr lang="en-US" dirty="0"/>
              <a:t>))</a:t>
            </a:r>
          </a:p>
        </p:txBody>
      </p:sp>
      <p:cxnSp>
        <p:nvCxnSpPr>
          <p:cNvPr id="37" name="Straight Arrow Connector 36"/>
          <p:cNvCxnSpPr>
            <a:stCxn id="16" idx="6"/>
            <a:endCxn id="33" idx="3"/>
          </p:cNvCxnSpPr>
          <p:nvPr/>
        </p:nvCxnSpPr>
        <p:spPr>
          <a:xfrm flipV="1">
            <a:off x="3889329" y="2019606"/>
            <a:ext cx="808648" cy="62358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6"/>
            <a:endCxn id="16" idx="2"/>
          </p:cNvCxnSpPr>
          <p:nvPr/>
        </p:nvCxnSpPr>
        <p:spPr>
          <a:xfrm>
            <a:off x="2719012" y="2643189"/>
            <a:ext cx="64553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6"/>
            <a:endCxn id="16" idx="2"/>
          </p:cNvCxnSpPr>
          <p:nvPr/>
        </p:nvCxnSpPr>
        <p:spPr>
          <a:xfrm flipV="1">
            <a:off x="2719012" y="2643189"/>
            <a:ext cx="645531" cy="7834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104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972151" y="3971582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" name="Oval 8"/>
          <p:cNvSpPr/>
          <p:nvPr/>
        </p:nvSpPr>
        <p:spPr>
          <a:xfrm>
            <a:off x="972151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0" name="Oval 9"/>
          <p:cNvSpPr/>
          <p:nvPr/>
        </p:nvSpPr>
        <p:spPr>
          <a:xfrm>
            <a:off x="972151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1" name="Oval 10"/>
          <p:cNvSpPr/>
          <p:nvPr/>
        </p:nvSpPr>
        <p:spPr>
          <a:xfrm>
            <a:off x="2194226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3364543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3" name="Oval 12"/>
          <p:cNvSpPr/>
          <p:nvPr/>
        </p:nvSpPr>
        <p:spPr>
          <a:xfrm>
            <a:off x="4621124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4" name="Oval 13"/>
          <p:cNvSpPr/>
          <p:nvPr/>
        </p:nvSpPr>
        <p:spPr>
          <a:xfrm>
            <a:off x="972151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5" name="Oval 14"/>
          <p:cNvSpPr/>
          <p:nvPr/>
        </p:nvSpPr>
        <p:spPr>
          <a:xfrm>
            <a:off x="2194226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6" name="Oval 15"/>
          <p:cNvSpPr/>
          <p:nvPr/>
        </p:nvSpPr>
        <p:spPr>
          <a:xfrm>
            <a:off x="3364543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4621124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6" name="Rectangle 5"/>
          <p:cNvSpPr/>
          <p:nvPr/>
        </p:nvSpPr>
        <p:spPr>
          <a:xfrm>
            <a:off x="2172261" y="4621009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42578" y="4624016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24" name="Oval 23"/>
          <p:cNvSpPr/>
          <p:nvPr/>
        </p:nvSpPr>
        <p:spPr>
          <a:xfrm>
            <a:off x="2194226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6" name="Oval 25"/>
          <p:cNvSpPr/>
          <p:nvPr/>
        </p:nvSpPr>
        <p:spPr>
          <a:xfrm>
            <a:off x="3364543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7" name="Oval 26"/>
          <p:cNvSpPr/>
          <p:nvPr/>
        </p:nvSpPr>
        <p:spPr>
          <a:xfrm>
            <a:off x="4621124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8" name="Oval 27"/>
          <p:cNvSpPr/>
          <p:nvPr/>
        </p:nvSpPr>
        <p:spPr>
          <a:xfrm>
            <a:off x="2194226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32" name="Oval 31"/>
          <p:cNvSpPr/>
          <p:nvPr/>
        </p:nvSpPr>
        <p:spPr>
          <a:xfrm>
            <a:off x="3364543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33" name="Oval 32"/>
          <p:cNvSpPr/>
          <p:nvPr/>
        </p:nvSpPr>
        <p:spPr>
          <a:xfrm>
            <a:off x="4621124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Trellis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77194" y="4621008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" name="Straight Arrow Connector 2"/>
          <p:cNvCxnSpPr>
            <a:stCxn id="5" idx="7"/>
            <a:endCxn id="11" idx="3"/>
          </p:cNvCxnSpPr>
          <p:nvPr/>
        </p:nvCxnSpPr>
        <p:spPr>
          <a:xfrm flipV="1">
            <a:off x="1420084" y="3612219"/>
            <a:ext cx="850995" cy="4362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1" idx="6"/>
            <a:endCxn id="12" idx="2"/>
          </p:cNvCxnSpPr>
          <p:nvPr/>
        </p:nvCxnSpPr>
        <p:spPr>
          <a:xfrm>
            <a:off x="2719012" y="3426679"/>
            <a:ext cx="64553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7"/>
            <a:endCxn id="15" idx="3"/>
          </p:cNvCxnSpPr>
          <p:nvPr/>
        </p:nvCxnSpPr>
        <p:spPr>
          <a:xfrm flipV="1">
            <a:off x="1420084" y="2828729"/>
            <a:ext cx="850995" cy="12197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6"/>
            <a:endCxn id="12" idx="2"/>
          </p:cNvCxnSpPr>
          <p:nvPr/>
        </p:nvCxnSpPr>
        <p:spPr>
          <a:xfrm>
            <a:off x="2719012" y="2643189"/>
            <a:ext cx="645531" cy="7834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45669" y="1417784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</a:t>
            </a:r>
            <a:r>
              <a:rPr lang="en-US" sz="1400" dirty="0" err="1"/>
              <a:t>end,t</a:t>
            </a:r>
            <a:r>
              <a:rPr lang="en-US" sz="1400" dirty="0"/>
              <a:t>=3)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65629" y="2720916"/>
            <a:ext cx="34936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P(</a:t>
            </a:r>
            <a:r>
              <a:rPr lang="en-US" sz="1600" dirty="0" err="1"/>
              <a:t>end,t</a:t>
            </a:r>
            <a:r>
              <a:rPr lang="en-US" sz="1600" dirty="0"/>
              <a:t>=3) = best score for the sequence</a:t>
            </a:r>
          </a:p>
          <a:p>
            <a:endParaRPr lang="en-US" sz="1600" dirty="0"/>
          </a:p>
          <a:p>
            <a:r>
              <a:rPr lang="en-US" sz="1600" dirty="0"/>
              <a:t>Use the </a:t>
            </a:r>
            <a:r>
              <a:rPr lang="en-US" sz="1600" dirty="0" err="1"/>
              <a:t>backpointers</a:t>
            </a:r>
            <a:r>
              <a:rPr lang="en-US" sz="1600" dirty="0"/>
              <a:t> to find the sequence of states.</a:t>
            </a:r>
          </a:p>
        </p:txBody>
      </p:sp>
      <p:cxnSp>
        <p:nvCxnSpPr>
          <p:cNvPr id="31" name="Straight Arrow Connector 30"/>
          <p:cNvCxnSpPr>
            <a:stCxn id="12" idx="6"/>
            <a:endCxn id="33" idx="3"/>
          </p:cNvCxnSpPr>
          <p:nvPr/>
        </p:nvCxnSpPr>
        <p:spPr>
          <a:xfrm flipV="1">
            <a:off x="3889329" y="2019606"/>
            <a:ext cx="808648" cy="140707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65630" y="1734705"/>
            <a:ext cx="3493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end,t</a:t>
            </a:r>
            <a:r>
              <a:rPr lang="en-US" dirty="0"/>
              <a:t>=3) = </a:t>
            </a:r>
            <a:br>
              <a:rPr lang="en-US" dirty="0"/>
            </a:br>
            <a:r>
              <a:rPr lang="en-US" dirty="0"/>
              <a:t>max (P(</a:t>
            </a:r>
            <a:r>
              <a:rPr lang="en-US" dirty="0" err="1"/>
              <a:t>G,t</a:t>
            </a:r>
            <a:r>
              <a:rPr lang="en-US" dirty="0"/>
              <a:t>=2) x P(</a:t>
            </a:r>
            <a:r>
              <a:rPr lang="en-US" dirty="0" err="1"/>
              <a:t>end|G</a:t>
            </a:r>
            <a:r>
              <a:rPr lang="en-US" dirty="0"/>
              <a:t>),</a:t>
            </a:r>
          </a:p>
          <a:p>
            <a:r>
              <a:rPr lang="en-US" dirty="0"/>
              <a:t>	 P(</a:t>
            </a:r>
            <a:r>
              <a:rPr lang="en-US" dirty="0" err="1"/>
              <a:t>H,t</a:t>
            </a:r>
            <a:r>
              <a:rPr lang="en-US" dirty="0"/>
              <a:t>=2) x P(</a:t>
            </a:r>
            <a:r>
              <a:rPr lang="en-US" dirty="0" err="1"/>
              <a:t>end|H</a:t>
            </a:r>
            <a:r>
              <a:rPr lang="en-US" dirty="0"/>
              <a:t>))</a:t>
            </a:r>
          </a:p>
        </p:txBody>
      </p:sp>
      <p:cxnSp>
        <p:nvCxnSpPr>
          <p:cNvPr id="37" name="Straight Arrow Connector 36"/>
          <p:cNvCxnSpPr>
            <a:stCxn id="16" idx="6"/>
            <a:endCxn id="33" idx="3"/>
          </p:cNvCxnSpPr>
          <p:nvPr/>
        </p:nvCxnSpPr>
        <p:spPr>
          <a:xfrm flipV="1">
            <a:off x="3889329" y="2019606"/>
            <a:ext cx="808648" cy="62358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6"/>
            <a:endCxn id="16" idx="2"/>
          </p:cNvCxnSpPr>
          <p:nvPr/>
        </p:nvCxnSpPr>
        <p:spPr>
          <a:xfrm>
            <a:off x="2719012" y="2643189"/>
            <a:ext cx="64553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6"/>
            <a:endCxn id="16" idx="2"/>
          </p:cNvCxnSpPr>
          <p:nvPr/>
        </p:nvCxnSpPr>
        <p:spPr>
          <a:xfrm flipV="1">
            <a:off x="2719012" y="2643189"/>
            <a:ext cx="645531" cy="7834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323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Markov Models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Sequence of random variables that aren’t independent</a:t>
            </a:r>
          </a:p>
          <a:p>
            <a:r>
              <a:rPr lang="en-US" altLang="en-US" dirty="0"/>
              <a:t>Examples </a:t>
            </a:r>
          </a:p>
          <a:p>
            <a:pPr lvl="1"/>
            <a:r>
              <a:rPr lang="en-US" altLang="en-US" dirty="0"/>
              <a:t>Weather reports</a:t>
            </a:r>
          </a:p>
          <a:p>
            <a:pPr lvl="1"/>
            <a:r>
              <a:rPr lang="en-US" altLang="en-US" dirty="0"/>
              <a:t>Text</a:t>
            </a:r>
          </a:p>
          <a:p>
            <a:pPr lvl="1"/>
            <a:r>
              <a:rPr lang="en-US" altLang="en-US" dirty="0"/>
              <a:t>Stock market numbers</a:t>
            </a:r>
          </a:p>
        </p:txBody>
      </p:sp>
    </p:spTree>
    <p:extLst>
      <p:ext uri="{BB962C8B-B14F-4D97-AF65-F5344CB8AC3E}">
        <p14:creationId xmlns:p14="http://schemas.microsoft.com/office/powerpoint/2010/main" val="2517711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HMMs</a:t>
            </a:r>
          </a:p>
          <a:p>
            <a:pPr lvl="1"/>
            <a:r>
              <a:rPr lang="en-US" dirty="0"/>
              <a:t>Relatively high accuracy</a:t>
            </a:r>
          </a:p>
          <a:p>
            <a:pPr lvl="1"/>
            <a:r>
              <a:rPr lang="en-US" dirty="0"/>
              <a:t>Easy to train</a:t>
            </a:r>
          </a:p>
          <a:p>
            <a:r>
              <a:rPr lang="en-US" dirty="0"/>
              <a:t>Higher-Order HMM</a:t>
            </a:r>
          </a:p>
          <a:p>
            <a:pPr lvl="1"/>
            <a:r>
              <a:rPr lang="en-US" dirty="0"/>
              <a:t>The previous example was about bigram HMMs</a:t>
            </a:r>
          </a:p>
          <a:p>
            <a:pPr lvl="1"/>
            <a:r>
              <a:rPr lang="en-US" dirty="0"/>
              <a:t>How can you modify it to work with trigrams?</a:t>
            </a:r>
          </a:p>
        </p:txBody>
      </p:sp>
    </p:spTree>
    <p:extLst>
      <p:ext uri="{BB962C8B-B14F-4D97-AF65-F5344CB8AC3E}">
        <p14:creationId xmlns:p14="http://schemas.microsoft.com/office/powerpoint/2010/main" val="1318051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compute P(O)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311"/>
            <a:ext cx="8229600" cy="3657600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Viterbi was used to find the most likely sequence of states that matches the observation</a:t>
            </a:r>
          </a:p>
          <a:p>
            <a:pPr>
              <a:lnSpc>
                <a:spcPct val="120000"/>
              </a:lnSpc>
            </a:pPr>
            <a:r>
              <a:rPr lang="en-US" dirty="0"/>
              <a:t>What if we want to find all sequences that match the observation</a:t>
            </a:r>
          </a:p>
          <a:p>
            <a:pPr>
              <a:lnSpc>
                <a:spcPct val="120000"/>
              </a:lnSpc>
            </a:pPr>
            <a:r>
              <a:rPr lang="en-US" dirty="0"/>
              <a:t>We can add their probabilities (because they are mutually exclusive) to form the probability of the observation</a:t>
            </a:r>
          </a:p>
          <a:p>
            <a:pPr>
              <a:lnSpc>
                <a:spcPct val="120000"/>
              </a:lnSpc>
            </a:pPr>
            <a:r>
              <a:rPr lang="en-US" dirty="0"/>
              <a:t>This is done using the Forward Algorithm</a:t>
            </a:r>
          </a:p>
        </p:txBody>
      </p:sp>
    </p:spTree>
    <p:extLst>
      <p:ext uri="{BB962C8B-B14F-4D97-AF65-F5344CB8AC3E}">
        <p14:creationId xmlns:p14="http://schemas.microsoft.com/office/powerpoint/2010/main" val="2291589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Forward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0477"/>
            <a:ext cx="8229600" cy="2702991"/>
          </a:xfrm>
        </p:spPr>
        <p:txBody>
          <a:bodyPr>
            <a:normAutofit/>
          </a:bodyPr>
          <a:lstStyle/>
          <a:p>
            <a:r>
              <a:rPr lang="en-US" dirty="0"/>
              <a:t>Very similar to Viterbi</a:t>
            </a:r>
          </a:p>
          <a:p>
            <a:r>
              <a:rPr lang="en-US" dirty="0"/>
              <a:t>Instead of </a:t>
            </a:r>
            <a:r>
              <a:rPr lang="en-US" i="1" dirty="0"/>
              <a:t>max</a:t>
            </a:r>
            <a:r>
              <a:rPr lang="en-US" dirty="0"/>
              <a:t> we use </a:t>
            </a:r>
            <a:r>
              <a:rPr lang="en-US" i="1" dirty="0"/>
              <a:t>sum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2233226"/>
            <a:ext cx="7219950" cy="2419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6724" y="4720966"/>
            <a:ext cx="189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Wikipedia</a:t>
            </a:r>
          </a:p>
        </p:txBody>
      </p:sp>
    </p:spTree>
    <p:extLst>
      <p:ext uri="{BB962C8B-B14F-4D97-AF65-F5344CB8AC3E}">
        <p14:creationId xmlns:p14="http://schemas.microsoft.com/office/powerpoint/2010/main" val="3915094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62455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/>
              <a:t>Properties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59633"/>
            <a:ext cx="8229600" cy="35736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Limited horizon: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dirty="0"/>
              <a:t>P(X</a:t>
            </a:r>
            <a:r>
              <a:rPr lang="en-US" altLang="en-US" baseline="-25000" dirty="0"/>
              <a:t>t+1</a:t>
            </a:r>
            <a:r>
              <a:rPr lang="en-US" altLang="en-US" dirty="0"/>
              <a:t> = s</a:t>
            </a:r>
            <a:r>
              <a:rPr lang="en-US" altLang="en-US" baseline="-25000" dirty="0"/>
              <a:t>k</a:t>
            </a:r>
            <a:r>
              <a:rPr lang="en-US" altLang="en-US" dirty="0"/>
              <a:t>|X</a:t>
            </a:r>
            <a:r>
              <a:rPr lang="en-US" altLang="en-US" baseline="-25000" dirty="0"/>
              <a:t>1</a:t>
            </a:r>
            <a:r>
              <a:rPr lang="en-US" altLang="en-US" dirty="0"/>
              <a:t>,…,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t</a:t>
            </a:r>
            <a:r>
              <a:rPr lang="en-US" altLang="en-US" dirty="0"/>
              <a:t>) = P(X</a:t>
            </a:r>
            <a:r>
              <a:rPr lang="en-US" altLang="en-US" baseline="-25000" dirty="0"/>
              <a:t>t+1</a:t>
            </a:r>
            <a:r>
              <a:rPr lang="en-US" altLang="en-US" dirty="0"/>
              <a:t> = </a:t>
            </a:r>
            <a:r>
              <a:rPr lang="en-US" altLang="en-US" dirty="0" err="1"/>
              <a:t>s</a:t>
            </a:r>
            <a:r>
              <a:rPr lang="en-US" altLang="en-US" baseline="-25000" dirty="0" err="1"/>
              <a:t>k</a:t>
            </a:r>
            <a:r>
              <a:rPr lang="en-US" altLang="en-US" dirty="0" err="1"/>
              <a:t>|X</a:t>
            </a:r>
            <a:r>
              <a:rPr lang="en-US" altLang="en-US" baseline="-25000" dirty="0" err="1"/>
              <a:t>t</a:t>
            </a:r>
            <a:r>
              <a:rPr lang="en-US" alt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Time invariant (stationary)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en-US" dirty="0"/>
              <a:t>P(X</a:t>
            </a:r>
            <a:r>
              <a:rPr lang="en-US" altLang="en-US" baseline="-25000" dirty="0"/>
              <a:t>t+1</a:t>
            </a:r>
            <a:r>
              <a:rPr lang="en-US" altLang="en-US" dirty="0"/>
              <a:t> = </a:t>
            </a:r>
            <a:r>
              <a:rPr lang="en-US" altLang="en-US" dirty="0" err="1"/>
              <a:t>s</a:t>
            </a:r>
            <a:r>
              <a:rPr lang="en-US" altLang="en-US" baseline="-25000" dirty="0" err="1"/>
              <a:t>k</a:t>
            </a:r>
            <a:r>
              <a:rPr lang="en-US" altLang="en-US" dirty="0" err="1"/>
              <a:t>|X</a:t>
            </a:r>
            <a:r>
              <a:rPr lang="en-US" altLang="en-US" baseline="-25000" dirty="0" err="1"/>
              <a:t>t</a:t>
            </a:r>
            <a:r>
              <a:rPr lang="en-US" altLang="en-US" dirty="0"/>
              <a:t>) = P(X</a:t>
            </a:r>
            <a:r>
              <a:rPr lang="en-US" altLang="en-US" baseline="-25000" dirty="0"/>
              <a:t>2</a:t>
            </a:r>
            <a:r>
              <a:rPr lang="en-US" altLang="en-US" dirty="0"/>
              <a:t>=s</a:t>
            </a:r>
            <a:r>
              <a:rPr lang="en-US" altLang="en-US" baseline="-25000" dirty="0"/>
              <a:t>k</a:t>
            </a:r>
            <a:r>
              <a:rPr lang="en-US" altLang="en-US" dirty="0"/>
              <a:t>|X</a:t>
            </a:r>
            <a:r>
              <a:rPr lang="en-US" altLang="en-US" baseline="-25000" dirty="0"/>
              <a:t>1</a:t>
            </a:r>
            <a:r>
              <a:rPr lang="en-US" alt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Definition</a:t>
            </a:r>
            <a:endParaRPr lang="bg-BG" altLang="en-US" dirty="0"/>
          </a:p>
          <a:p>
            <a:pPr lvl="1">
              <a:lnSpc>
                <a:spcPct val="150000"/>
              </a:lnSpc>
            </a:pPr>
            <a:r>
              <a:rPr lang="en-US" altLang="en-US" dirty="0"/>
              <a:t>in terms of a transition matrix A and initial state probabilities </a:t>
            </a:r>
            <a:r>
              <a:rPr lang="en-US" altLang="en-US" dirty="0">
                <a:sym typeface="Symbol" pitchFamily="18" charset="2"/>
              </a:rPr>
              <a:t>.</a:t>
            </a:r>
            <a:endParaRPr lang="en-US" altLang="en-US" dirty="0"/>
          </a:p>
          <a:p>
            <a:pPr>
              <a:lnSpc>
                <a:spcPct val="15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8736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grpSp>
        <p:nvGrpSpPr>
          <p:cNvPr id="35887" name="Group 35886"/>
          <p:cNvGrpSpPr/>
          <p:nvPr/>
        </p:nvGrpSpPr>
        <p:grpSpPr>
          <a:xfrm>
            <a:off x="1830396" y="1999173"/>
            <a:ext cx="5464276" cy="1891007"/>
            <a:chOff x="1830396" y="1999173"/>
            <a:chExt cx="5464276" cy="1891007"/>
          </a:xfrm>
        </p:grpSpPr>
        <p:sp>
          <p:nvSpPr>
            <p:cNvPr id="35843" name="Oval 3"/>
            <p:cNvSpPr>
              <a:spLocks noChangeArrowheads="1"/>
            </p:cNvSpPr>
            <p:nvPr/>
          </p:nvSpPr>
          <p:spPr bwMode="auto">
            <a:xfrm>
              <a:off x="1830397" y="2057411"/>
              <a:ext cx="452449" cy="39766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f</a:t>
              </a:r>
            </a:p>
          </p:txBody>
        </p:sp>
        <p:sp>
          <p:nvSpPr>
            <p:cNvPr id="35844" name="Oval 4"/>
            <p:cNvSpPr>
              <a:spLocks noChangeArrowheads="1"/>
            </p:cNvSpPr>
            <p:nvPr/>
          </p:nvSpPr>
          <p:spPr bwMode="auto">
            <a:xfrm>
              <a:off x="4354918" y="1999174"/>
              <a:ext cx="452449" cy="39766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a</a:t>
              </a:r>
            </a:p>
          </p:txBody>
        </p:sp>
        <p:sp>
          <p:nvSpPr>
            <p:cNvPr id="35845" name="Oval 5"/>
            <p:cNvSpPr>
              <a:spLocks noChangeArrowheads="1"/>
            </p:cNvSpPr>
            <p:nvPr/>
          </p:nvSpPr>
          <p:spPr bwMode="auto">
            <a:xfrm>
              <a:off x="6842222" y="1999173"/>
              <a:ext cx="452449" cy="39766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b</a:t>
              </a:r>
            </a:p>
          </p:txBody>
        </p:sp>
        <p:sp>
          <p:nvSpPr>
            <p:cNvPr id="35846" name="Oval 6"/>
            <p:cNvSpPr>
              <a:spLocks noChangeArrowheads="1"/>
            </p:cNvSpPr>
            <p:nvPr/>
          </p:nvSpPr>
          <p:spPr bwMode="auto">
            <a:xfrm>
              <a:off x="1830396" y="3486161"/>
              <a:ext cx="452449" cy="39766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e</a:t>
              </a:r>
            </a:p>
          </p:txBody>
        </p:sp>
        <p:sp>
          <p:nvSpPr>
            <p:cNvPr id="35847" name="Oval 7"/>
            <p:cNvSpPr>
              <a:spLocks noChangeArrowheads="1"/>
            </p:cNvSpPr>
            <p:nvPr/>
          </p:nvSpPr>
          <p:spPr bwMode="auto">
            <a:xfrm>
              <a:off x="4344999" y="3486161"/>
              <a:ext cx="452449" cy="39766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d</a:t>
              </a:r>
            </a:p>
          </p:txBody>
        </p:sp>
        <p:sp>
          <p:nvSpPr>
            <p:cNvPr id="35848" name="Oval 8"/>
            <p:cNvSpPr>
              <a:spLocks noChangeArrowheads="1"/>
            </p:cNvSpPr>
            <p:nvPr/>
          </p:nvSpPr>
          <p:spPr bwMode="auto">
            <a:xfrm>
              <a:off x="6842223" y="3492511"/>
              <a:ext cx="452449" cy="39766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c</a:t>
              </a:r>
            </a:p>
          </p:txBody>
        </p:sp>
      </p:grpSp>
      <p:grpSp>
        <p:nvGrpSpPr>
          <p:cNvPr id="35888" name="Group 35887"/>
          <p:cNvGrpSpPr/>
          <p:nvPr/>
        </p:nvGrpSpPr>
        <p:grpSpPr>
          <a:xfrm>
            <a:off x="990600" y="1428761"/>
            <a:ext cx="6400800" cy="2708077"/>
            <a:chOff x="990600" y="1428761"/>
            <a:chExt cx="6400800" cy="2708077"/>
          </a:xfrm>
        </p:grpSpPr>
        <p:sp>
          <p:nvSpPr>
            <p:cNvPr id="35860" name="Text Box 20"/>
            <p:cNvSpPr txBox="1">
              <a:spLocks noChangeArrowheads="1"/>
            </p:cNvSpPr>
            <p:nvPr/>
          </p:nvSpPr>
          <p:spPr bwMode="auto">
            <a:xfrm>
              <a:off x="3124200" y="3383569"/>
              <a:ext cx="53340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 dirty="0"/>
                <a:t>1.0</a:t>
              </a:r>
            </a:p>
          </p:txBody>
        </p:sp>
        <p:sp>
          <p:nvSpPr>
            <p:cNvPr id="35861" name="Text Box 21"/>
            <p:cNvSpPr txBox="1">
              <a:spLocks noChangeArrowheads="1"/>
            </p:cNvSpPr>
            <p:nvPr/>
          </p:nvSpPr>
          <p:spPr bwMode="auto">
            <a:xfrm>
              <a:off x="990600" y="2743211"/>
              <a:ext cx="53340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/>
                <a:t>1.0</a:t>
              </a:r>
            </a:p>
          </p:txBody>
        </p:sp>
        <p:sp>
          <p:nvSpPr>
            <p:cNvPr id="35862" name="Text Box 22"/>
            <p:cNvSpPr txBox="1">
              <a:spLocks noChangeArrowheads="1"/>
            </p:cNvSpPr>
            <p:nvPr/>
          </p:nvSpPr>
          <p:spPr bwMode="auto">
            <a:xfrm>
              <a:off x="3233468" y="2225328"/>
              <a:ext cx="53340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 dirty="0"/>
                <a:t>0.2</a:t>
              </a:r>
            </a:p>
          </p:txBody>
        </p:sp>
        <p:sp>
          <p:nvSpPr>
            <p:cNvPr id="35863" name="Text Box 23"/>
            <p:cNvSpPr txBox="1">
              <a:spLocks noChangeArrowheads="1"/>
            </p:cNvSpPr>
            <p:nvPr/>
          </p:nvSpPr>
          <p:spPr bwMode="auto">
            <a:xfrm>
              <a:off x="4343400" y="1428761"/>
              <a:ext cx="53340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 dirty="0"/>
                <a:t>0.2</a:t>
              </a:r>
            </a:p>
          </p:txBody>
        </p:sp>
        <p:sp>
          <p:nvSpPr>
            <p:cNvPr id="35864" name="Text Box 24"/>
            <p:cNvSpPr txBox="1">
              <a:spLocks noChangeArrowheads="1"/>
            </p:cNvSpPr>
            <p:nvPr/>
          </p:nvSpPr>
          <p:spPr bwMode="auto">
            <a:xfrm>
              <a:off x="5563108" y="1933263"/>
              <a:ext cx="53340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 dirty="0"/>
                <a:t>0.8</a:t>
              </a:r>
            </a:p>
          </p:txBody>
        </p:sp>
        <p:sp>
          <p:nvSpPr>
            <p:cNvPr id="35865" name="Text Box 25"/>
            <p:cNvSpPr txBox="1">
              <a:spLocks noChangeArrowheads="1"/>
            </p:cNvSpPr>
            <p:nvPr/>
          </p:nvSpPr>
          <p:spPr bwMode="auto">
            <a:xfrm>
              <a:off x="6858000" y="1428761"/>
              <a:ext cx="53340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/>
                <a:t>1.0</a:t>
              </a:r>
            </a:p>
          </p:txBody>
        </p:sp>
        <p:sp>
          <p:nvSpPr>
            <p:cNvPr id="35866" name="Text Box 26"/>
            <p:cNvSpPr txBox="1">
              <a:spLocks noChangeArrowheads="1"/>
            </p:cNvSpPr>
            <p:nvPr/>
          </p:nvSpPr>
          <p:spPr bwMode="auto">
            <a:xfrm>
              <a:off x="6629400" y="2857511"/>
              <a:ext cx="53340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 dirty="0"/>
                <a:t>0.3</a:t>
              </a:r>
            </a:p>
          </p:txBody>
        </p:sp>
        <p:sp>
          <p:nvSpPr>
            <p:cNvPr id="35867" name="Text Box 27"/>
            <p:cNvSpPr txBox="1">
              <a:spLocks noChangeArrowheads="1"/>
            </p:cNvSpPr>
            <p:nvPr/>
          </p:nvSpPr>
          <p:spPr bwMode="auto">
            <a:xfrm>
              <a:off x="4587493" y="2549734"/>
              <a:ext cx="53340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 dirty="0"/>
                <a:t>0.7</a:t>
              </a:r>
            </a:p>
          </p:txBody>
        </p:sp>
        <p:sp>
          <p:nvSpPr>
            <p:cNvPr id="35868" name="Text Box 28"/>
            <p:cNvSpPr txBox="1">
              <a:spLocks noChangeArrowheads="1"/>
            </p:cNvSpPr>
            <p:nvPr/>
          </p:nvSpPr>
          <p:spPr bwMode="auto">
            <a:xfrm>
              <a:off x="5563108" y="3011399"/>
              <a:ext cx="53340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 dirty="0"/>
                <a:t>0.1</a:t>
              </a:r>
            </a:p>
          </p:txBody>
        </p:sp>
        <p:sp>
          <p:nvSpPr>
            <p:cNvPr id="35869" name="Text Box 29"/>
            <p:cNvSpPr txBox="1">
              <a:spLocks noChangeArrowheads="1"/>
            </p:cNvSpPr>
            <p:nvPr/>
          </p:nvSpPr>
          <p:spPr bwMode="auto">
            <a:xfrm>
              <a:off x="5562600" y="3829061"/>
              <a:ext cx="53340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 dirty="0"/>
                <a:t>0.7</a:t>
              </a:r>
            </a:p>
          </p:txBody>
        </p:sp>
      </p:grpSp>
      <p:sp>
        <p:nvSpPr>
          <p:cNvPr id="35870" name="Text Box 30"/>
          <p:cNvSpPr txBox="1">
            <a:spLocks noChangeArrowheads="1"/>
          </p:cNvSpPr>
          <p:nvPr/>
        </p:nvSpPr>
        <p:spPr bwMode="auto">
          <a:xfrm>
            <a:off x="4571224" y="4497299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i="1" dirty="0"/>
              <a:t>start</a:t>
            </a:r>
          </a:p>
        </p:txBody>
      </p:sp>
      <p:grpSp>
        <p:nvGrpSpPr>
          <p:cNvPr id="35886" name="Group 35885"/>
          <p:cNvGrpSpPr/>
          <p:nvPr/>
        </p:nvGrpSpPr>
        <p:grpSpPr>
          <a:xfrm>
            <a:off x="2056622" y="2051060"/>
            <a:ext cx="5178139" cy="2840118"/>
            <a:chOff x="2056622" y="2051060"/>
            <a:chExt cx="5178139" cy="2840118"/>
          </a:xfrm>
        </p:grpSpPr>
        <p:cxnSp>
          <p:nvCxnSpPr>
            <p:cNvPr id="35849" name="AutoShape 9"/>
            <p:cNvCxnSpPr>
              <a:cxnSpLocks noChangeShapeType="1"/>
              <a:stCxn id="35846" idx="6"/>
              <a:endCxn id="35847" idx="2"/>
            </p:cNvCxnSpPr>
            <p:nvPr/>
          </p:nvCxnSpPr>
          <p:spPr bwMode="auto">
            <a:xfrm>
              <a:off x="2282845" y="3684996"/>
              <a:ext cx="2062154" cy="1270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0" name="AutoShape 10"/>
            <p:cNvCxnSpPr>
              <a:cxnSpLocks noChangeShapeType="1"/>
              <a:stCxn id="35847" idx="7"/>
              <a:endCxn id="35848" idx="1"/>
            </p:cNvCxnSpPr>
            <p:nvPr/>
          </p:nvCxnSpPr>
          <p:spPr bwMode="auto">
            <a:xfrm rot="16200000" flipH="1">
              <a:off x="5816660" y="2458926"/>
              <a:ext cx="6350" cy="2177295"/>
            </a:xfrm>
            <a:prstGeom prst="curvedConnector3">
              <a:avLst>
                <a:gd name="adj1" fmla="val -451711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1" name="AutoShape 11"/>
            <p:cNvCxnSpPr>
              <a:cxnSpLocks noChangeShapeType="1"/>
              <a:stCxn id="35848" idx="3"/>
              <a:endCxn id="35847" idx="5"/>
            </p:cNvCxnSpPr>
            <p:nvPr/>
          </p:nvCxnSpPr>
          <p:spPr bwMode="auto">
            <a:xfrm rot="5400000" flipH="1">
              <a:off x="5816661" y="2740121"/>
              <a:ext cx="6350" cy="2177295"/>
            </a:xfrm>
            <a:prstGeom prst="curvedConnector3">
              <a:avLst>
                <a:gd name="adj1" fmla="val -451711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2" name="AutoShape 12"/>
            <p:cNvCxnSpPr>
              <a:cxnSpLocks noChangeShapeType="1"/>
              <a:stCxn id="35843" idx="4"/>
              <a:endCxn id="35846" idx="0"/>
            </p:cNvCxnSpPr>
            <p:nvPr/>
          </p:nvCxnSpPr>
          <p:spPr bwMode="auto">
            <a:xfrm rot="5400000">
              <a:off x="1541082" y="2970620"/>
              <a:ext cx="1031081" cy="1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4" name="AutoShape 14"/>
            <p:cNvCxnSpPr>
              <a:cxnSpLocks noChangeShapeType="1"/>
              <a:stCxn id="35847" idx="0"/>
              <a:endCxn id="35844" idx="4"/>
            </p:cNvCxnSpPr>
            <p:nvPr/>
          </p:nvCxnSpPr>
          <p:spPr bwMode="auto">
            <a:xfrm rot="5400000" flipH="1" flipV="1">
              <a:off x="4031524" y="2936543"/>
              <a:ext cx="1089318" cy="9919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5" name="AutoShape 15"/>
            <p:cNvCxnSpPr>
              <a:cxnSpLocks noChangeShapeType="1"/>
              <a:stCxn id="35848" idx="0"/>
              <a:endCxn id="35845" idx="4"/>
            </p:cNvCxnSpPr>
            <p:nvPr/>
          </p:nvCxnSpPr>
          <p:spPr bwMode="auto">
            <a:xfrm rot="16200000" flipV="1">
              <a:off x="6520614" y="2944676"/>
              <a:ext cx="1095669" cy="1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6" name="AutoShape 16"/>
            <p:cNvCxnSpPr>
              <a:cxnSpLocks noChangeShapeType="1"/>
              <a:stCxn id="35844" idx="6"/>
              <a:endCxn id="35845" idx="2"/>
            </p:cNvCxnSpPr>
            <p:nvPr/>
          </p:nvCxnSpPr>
          <p:spPr bwMode="auto">
            <a:xfrm flipV="1">
              <a:off x="4807367" y="2198008"/>
              <a:ext cx="2034855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7" name="AutoShape 17"/>
            <p:cNvCxnSpPr>
              <a:cxnSpLocks noChangeShapeType="1"/>
              <a:stCxn id="35844" idx="7"/>
              <a:endCxn id="35844" idx="1"/>
            </p:cNvCxnSpPr>
            <p:nvPr/>
          </p:nvCxnSpPr>
          <p:spPr bwMode="auto">
            <a:xfrm rot="16200000" flipV="1">
              <a:off x="4581143" y="1897446"/>
              <a:ext cx="12700" cy="319929"/>
            </a:xfrm>
            <a:prstGeom prst="curvedConnector3">
              <a:avLst>
                <a:gd name="adj1" fmla="val 225855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8" name="AutoShape 18"/>
            <p:cNvCxnSpPr>
              <a:cxnSpLocks noChangeShapeType="1"/>
              <a:stCxn id="35845" idx="7"/>
              <a:endCxn id="35845" idx="1"/>
            </p:cNvCxnSpPr>
            <p:nvPr/>
          </p:nvCxnSpPr>
          <p:spPr bwMode="auto">
            <a:xfrm rot="16200000" flipV="1">
              <a:off x="7068447" y="1897445"/>
              <a:ext cx="12700" cy="319929"/>
            </a:xfrm>
            <a:prstGeom prst="curvedConnector3">
              <a:avLst>
                <a:gd name="adj1" fmla="val 225855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9" name="AutoShape 19"/>
            <p:cNvCxnSpPr>
              <a:cxnSpLocks noChangeShapeType="1"/>
              <a:endCxn id="35847" idx="4"/>
            </p:cNvCxnSpPr>
            <p:nvPr/>
          </p:nvCxnSpPr>
          <p:spPr bwMode="auto">
            <a:xfrm rot="5400000" flipH="1" flipV="1">
              <a:off x="4067550" y="4387504"/>
              <a:ext cx="1007347" cy="1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85" name="Straight Arrow Connector 35884"/>
            <p:cNvCxnSpPr>
              <a:stCxn id="35847" idx="1"/>
              <a:endCxn id="35843" idx="5"/>
            </p:cNvCxnSpPr>
            <p:nvPr/>
          </p:nvCxnSpPr>
          <p:spPr>
            <a:xfrm flipH="1" flipV="1">
              <a:off x="2216586" y="2396843"/>
              <a:ext cx="2194673" cy="114755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805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Visible MM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61753"/>
            <a:ext cx="8229600" cy="318084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en-US" sz="2000" dirty="0"/>
              <a:t>P(X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,…X</a:t>
            </a:r>
            <a:r>
              <a:rPr lang="en-US" altLang="en-US" sz="2000" baseline="-25000" dirty="0"/>
              <a:t>T</a:t>
            </a:r>
            <a:r>
              <a:rPr lang="en-US" altLang="en-US" sz="2000" dirty="0"/>
              <a:t>) = P(X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) P(X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|X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) P(X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|X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,X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) … P(X</a:t>
            </a:r>
            <a:r>
              <a:rPr lang="en-US" altLang="en-US" sz="2000" baseline="-25000" dirty="0"/>
              <a:t>T</a:t>
            </a:r>
            <a:r>
              <a:rPr lang="en-US" altLang="en-US" sz="2000" dirty="0"/>
              <a:t>|X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,…,X</a:t>
            </a:r>
            <a:r>
              <a:rPr lang="en-US" altLang="en-US" sz="2000" baseline="-25000" dirty="0"/>
              <a:t>T-1</a:t>
            </a:r>
            <a:r>
              <a:rPr lang="en-US" altLang="en-US" sz="2000" dirty="0"/>
              <a:t>)</a:t>
            </a:r>
            <a:br>
              <a:rPr lang="en-US" altLang="en-US" sz="2000" dirty="0"/>
            </a:br>
            <a:r>
              <a:rPr lang="en-US" altLang="en-US" sz="2000" dirty="0"/>
              <a:t>             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2000" dirty="0"/>
              <a:t>                    = P(X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) P(X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|X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) P(X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|X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) … P(X</a:t>
            </a:r>
            <a:r>
              <a:rPr lang="en-US" altLang="en-US" sz="2000" baseline="-25000" dirty="0"/>
              <a:t>T</a:t>
            </a:r>
            <a:r>
              <a:rPr lang="en-US" altLang="en-US" sz="2000" dirty="0"/>
              <a:t>|X</a:t>
            </a:r>
            <a:r>
              <a:rPr lang="en-US" altLang="en-US" sz="2000" baseline="-25000" dirty="0"/>
              <a:t>T-1</a:t>
            </a:r>
            <a:r>
              <a:rPr lang="en-US" altLang="en-US" sz="2000" dirty="0"/>
              <a:t>)</a:t>
            </a:r>
            <a:br>
              <a:rPr lang="en-US" altLang="en-US" sz="2000" dirty="0"/>
            </a:br>
            <a:endParaRPr lang="en-US" altLang="en-US" sz="2000" dirty="0"/>
          </a:p>
          <a:p>
            <a:pPr>
              <a:lnSpc>
                <a:spcPct val="120000"/>
              </a:lnSpc>
              <a:buFontTx/>
              <a:buNone/>
            </a:pPr>
            <a:endParaRPr lang="en-US" altLang="en-US" sz="2000" dirty="0"/>
          </a:p>
          <a:p>
            <a:pPr>
              <a:lnSpc>
                <a:spcPct val="120000"/>
              </a:lnSpc>
              <a:buFontTx/>
              <a:buNone/>
            </a:pPr>
            <a:endParaRPr lang="en-US" altLang="en-US" sz="2000" dirty="0"/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2000" dirty="0"/>
              <a:t>P(d, a, b) = P(X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=d) P(X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=a|X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=d) P(X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=b|X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=a)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2000" dirty="0"/>
              <a:t>              = 1.0 x 0.7 x 0.8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2000" dirty="0"/>
              <a:t>              = 0.56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749892"/>
              </p:ext>
            </p:extLst>
          </p:nvPr>
        </p:nvGraphicFramePr>
        <p:xfrm>
          <a:off x="1854274" y="2673289"/>
          <a:ext cx="1801585" cy="705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3" imgW="876300" imgH="457200" progId="Equation.3">
                  <p:embed/>
                </p:oleObj>
              </mc:Choice>
              <mc:Fallback>
                <p:oleObj name="Equation" r:id="rId3" imgW="876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74" y="2673289"/>
                        <a:ext cx="1801585" cy="70550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370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211939"/>
            <a:ext cx="8432800" cy="701843"/>
          </a:xfrm>
        </p:spPr>
        <p:txBody>
          <a:bodyPr/>
          <a:lstStyle/>
          <a:p>
            <a:r>
              <a:rPr lang="en-US" altLang="en-US" dirty="0"/>
              <a:t>Hidden MM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784" y="913782"/>
            <a:ext cx="8516203" cy="3819611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Motivation</a:t>
            </a:r>
          </a:p>
          <a:p>
            <a:pPr lvl="1"/>
            <a:r>
              <a:rPr lang="en-US" altLang="en-US" sz="1800" dirty="0"/>
              <a:t>Observing a sequence of symbols</a:t>
            </a:r>
          </a:p>
          <a:p>
            <a:pPr lvl="1"/>
            <a:r>
              <a:rPr lang="en-US" altLang="en-US" sz="1800" dirty="0"/>
              <a:t>The sequence of states that led to the generation of the symbols is hidden</a:t>
            </a:r>
          </a:p>
          <a:p>
            <a:pPr lvl="1"/>
            <a:r>
              <a:rPr lang="en-US" altLang="en-US" sz="1800" dirty="0"/>
              <a:t>The states correspond to hidden (latent) variables</a:t>
            </a:r>
          </a:p>
          <a:p>
            <a:r>
              <a:rPr lang="en-US" altLang="en-US" sz="2400" dirty="0"/>
              <a:t>Definition</a:t>
            </a:r>
          </a:p>
          <a:p>
            <a:pPr lvl="1"/>
            <a:r>
              <a:rPr lang="en-US" altLang="en-US" sz="1800" dirty="0"/>
              <a:t>Q = states</a:t>
            </a:r>
          </a:p>
          <a:p>
            <a:pPr lvl="1"/>
            <a:r>
              <a:rPr lang="en-US" altLang="en-US" sz="1800" dirty="0"/>
              <a:t>O = observations, drawn from a vocabulary</a:t>
            </a:r>
          </a:p>
          <a:p>
            <a:pPr lvl="1"/>
            <a:r>
              <a:rPr lang="en-US" altLang="en-US" sz="1800" dirty="0"/>
              <a:t>q</a:t>
            </a:r>
            <a:r>
              <a:rPr lang="en-US" altLang="en-US" sz="1800" baseline="-25000" dirty="0"/>
              <a:t>0</a:t>
            </a:r>
            <a:r>
              <a:rPr lang="en-US" altLang="en-US" sz="1800" dirty="0"/>
              <a:t>,q</a:t>
            </a:r>
            <a:r>
              <a:rPr lang="en-US" altLang="en-US" sz="1800" baseline="-25000" dirty="0"/>
              <a:t>f</a:t>
            </a:r>
            <a:r>
              <a:rPr lang="en-US" altLang="en-US" sz="1800" dirty="0"/>
              <a:t> = special (start, final) states</a:t>
            </a:r>
          </a:p>
          <a:p>
            <a:pPr lvl="1"/>
            <a:r>
              <a:rPr lang="en-US" altLang="en-US" sz="1800" dirty="0"/>
              <a:t>A = state transition probabilities</a:t>
            </a:r>
          </a:p>
          <a:p>
            <a:pPr lvl="1"/>
            <a:r>
              <a:rPr lang="en-US" altLang="en-US" sz="1800" dirty="0"/>
              <a:t>B = symbol emission probabilities</a:t>
            </a:r>
          </a:p>
          <a:p>
            <a:pPr lvl="1"/>
            <a:r>
              <a:rPr lang="en-US" altLang="en-US" sz="1800" dirty="0">
                <a:sym typeface="Symbol" pitchFamily="18" charset="2"/>
              </a:rPr>
              <a:t></a:t>
            </a:r>
            <a:r>
              <a:rPr lang="en-US" altLang="en-US" sz="1800" dirty="0"/>
              <a:t> = initial state probabilities</a:t>
            </a:r>
          </a:p>
          <a:p>
            <a:pPr lvl="1"/>
            <a:r>
              <a:rPr lang="en-US" altLang="en-US" sz="1800" dirty="0"/>
              <a:t>µ = (A,B,</a:t>
            </a:r>
            <a:r>
              <a:rPr lang="en-US" altLang="en-US" sz="1800" dirty="0">
                <a:sym typeface="Symbol" pitchFamily="18" charset="2"/>
              </a:rPr>
              <a:t></a:t>
            </a:r>
            <a:r>
              <a:rPr lang="en-US" altLang="en-US" sz="1800" dirty="0"/>
              <a:t>) = complete probabilistic model</a:t>
            </a:r>
            <a:endParaRPr lang="en-US" altLang="en-US" sz="16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04968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Hidden MM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Uses</a:t>
            </a:r>
          </a:p>
          <a:p>
            <a:pPr lvl="1"/>
            <a:r>
              <a:rPr lang="en-US" altLang="en-US" sz="2300" dirty="0"/>
              <a:t>Part of speech tagging</a:t>
            </a:r>
          </a:p>
          <a:p>
            <a:pPr lvl="1"/>
            <a:r>
              <a:rPr lang="en-US" altLang="en-US" sz="2300" dirty="0"/>
              <a:t>Speech recognition</a:t>
            </a:r>
          </a:p>
          <a:p>
            <a:pPr lvl="1"/>
            <a:r>
              <a:rPr lang="en-US" altLang="en-US" sz="2300" dirty="0"/>
              <a:t>Gene sequencing</a:t>
            </a:r>
          </a:p>
          <a:p>
            <a:pPr lvl="1"/>
            <a:endParaRPr lang="en-US" altLang="en-US" sz="2400" dirty="0"/>
          </a:p>
          <a:p>
            <a:pPr lvl="2"/>
            <a:endParaRPr lang="en-US" altLang="en-US" sz="22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04167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 (HMM)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4460"/>
            <a:ext cx="8229600" cy="2702991"/>
          </a:xfrm>
        </p:spPr>
        <p:txBody>
          <a:bodyPr/>
          <a:lstStyle/>
          <a:p>
            <a:r>
              <a:rPr lang="en-US" dirty="0"/>
              <a:t>Can be used to model state sequences and observation sequences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P(</a:t>
            </a:r>
            <a:r>
              <a:rPr lang="en-US" b="1" dirty="0" err="1"/>
              <a:t>s</a:t>
            </a:r>
            <a:r>
              <a:rPr lang="en-US" dirty="0" err="1"/>
              <a:t>,</a:t>
            </a:r>
            <a:r>
              <a:rPr lang="en-US" b="1" dirty="0" err="1"/>
              <a:t>w</a:t>
            </a:r>
            <a:r>
              <a:rPr lang="en-US" dirty="0"/>
              <a:t>) = </a:t>
            </a:r>
            <a:r>
              <a:rPr lang="en-US" altLang="en-US" dirty="0">
                <a:sym typeface="Symbol" pitchFamily="18" charset="2"/>
              </a:rPr>
              <a:t> </a:t>
            </a:r>
            <a:r>
              <a:rPr lang="en-US" baseline="-25000" dirty="0" err="1"/>
              <a:t>i</a:t>
            </a:r>
            <a:r>
              <a:rPr lang="en-US" dirty="0"/>
              <a:t> P(s</a:t>
            </a:r>
            <a:r>
              <a:rPr lang="en-US" baseline="-25000" dirty="0"/>
              <a:t>i</a:t>
            </a:r>
            <a:r>
              <a:rPr lang="en-US" dirty="0"/>
              <a:t>|s</a:t>
            </a:r>
            <a:r>
              <a:rPr lang="en-US" baseline="-25000" dirty="0"/>
              <a:t>i-1</a:t>
            </a:r>
            <a:r>
              <a:rPr lang="en-US" dirty="0"/>
              <a:t>)P(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 err="1"/>
              <a:t>|s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734711" y="3483194"/>
            <a:ext cx="4633440" cy="524786"/>
            <a:chOff x="1734711" y="3483194"/>
            <a:chExt cx="4633440" cy="524786"/>
          </a:xfrm>
        </p:grpSpPr>
        <p:sp>
          <p:nvSpPr>
            <p:cNvPr id="4" name="Oval 3"/>
            <p:cNvSpPr/>
            <p:nvPr/>
          </p:nvSpPr>
          <p:spPr>
            <a:xfrm>
              <a:off x="2536466" y="3483194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366052" y="3483194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4161182" y="3483194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S3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843365" y="3483194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Sn</a:t>
              </a:r>
            </a:p>
          </p:txBody>
        </p:sp>
        <p:cxnSp>
          <p:nvCxnSpPr>
            <p:cNvPr id="9" name="Straight Arrow Connector 8"/>
            <p:cNvCxnSpPr>
              <a:stCxn id="4" idx="6"/>
              <a:endCxn id="5" idx="2"/>
            </p:cNvCxnSpPr>
            <p:nvPr/>
          </p:nvCxnSpPr>
          <p:spPr>
            <a:xfrm>
              <a:off x="3061252" y="3745587"/>
              <a:ext cx="30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6"/>
              <a:endCxn id="6" idx="2"/>
            </p:cNvCxnSpPr>
            <p:nvPr/>
          </p:nvCxnSpPr>
          <p:spPr>
            <a:xfrm>
              <a:off x="3890838" y="3745587"/>
              <a:ext cx="2703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6"/>
            </p:cNvCxnSpPr>
            <p:nvPr/>
          </p:nvCxnSpPr>
          <p:spPr>
            <a:xfrm>
              <a:off x="4685968" y="3745587"/>
              <a:ext cx="2703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7" idx="2"/>
            </p:cNvCxnSpPr>
            <p:nvPr/>
          </p:nvCxnSpPr>
          <p:spPr>
            <a:xfrm>
              <a:off x="5573021" y="3745587"/>
              <a:ext cx="2703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734711" y="3483194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S0</a:t>
              </a:r>
            </a:p>
          </p:txBody>
        </p:sp>
        <p:cxnSp>
          <p:nvCxnSpPr>
            <p:cNvPr id="15" name="Straight Arrow Connector 14"/>
            <p:cNvCxnSpPr>
              <a:stCxn id="14" idx="6"/>
              <a:endCxn id="4" idx="2"/>
            </p:cNvCxnSpPr>
            <p:nvPr/>
          </p:nvCxnSpPr>
          <p:spPr>
            <a:xfrm>
              <a:off x="2259497" y="3745587"/>
              <a:ext cx="2769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98211" y="350036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541755" y="4007980"/>
            <a:ext cx="524786" cy="790753"/>
            <a:chOff x="2541755" y="4007980"/>
            <a:chExt cx="524786" cy="790753"/>
          </a:xfrm>
        </p:grpSpPr>
        <p:sp>
          <p:nvSpPr>
            <p:cNvPr id="16" name="Oval 15"/>
            <p:cNvSpPr/>
            <p:nvPr/>
          </p:nvSpPr>
          <p:spPr>
            <a:xfrm>
              <a:off x="2541755" y="4273947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W1</a:t>
              </a:r>
            </a:p>
          </p:txBody>
        </p:sp>
        <p:cxnSp>
          <p:nvCxnSpPr>
            <p:cNvPr id="29" name="Straight Arrow Connector 28"/>
            <p:cNvCxnSpPr>
              <a:stCxn id="4" idx="4"/>
              <a:endCxn id="16" idx="0"/>
            </p:cNvCxnSpPr>
            <p:nvPr/>
          </p:nvCxnSpPr>
          <p:spPr>
            <a:xfrm>
              <a:off x="2798859" y="4007980"/>
              <a:ext cx="5289" cy="2659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371341" y="4007980"/>
            <a:ext cx="3002099" cy="790753"/>
            <a:chOff x="3371341" y="4007980"/>
            <a:chExt cx="3002099" cy="790753"/>
          </a:xfrm>
        </p:grpSpPr>
        <p:sp>
          <p:nvSpPr>
            <p:cNvPr id="17" name="Oval 16"/>
            <p:cNvSpPr/>
            <p:nvPr/>
          </p:nvSpPr>
          <p:spPr>
            <a:xfrm>
              <a:off x="3371341" y="4273947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W2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4166471" y="4273947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W3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5848654" y="4273947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Wn</a:t>
              </a:r>
            </a:p>
          </p:txBody>
        </p:sp>
        <p:cxnSp>
          <p:nvCxnSpPr>
            <p:cNvPr id="32" name="Straight Arrow Connector 31"/>
            <p:cNvCxnSpPr>
              <a:stCxn id="5" idx="4"/>
              <a:endCxn id="17" idx="0"/>
            </p:cNvCxnSpPr>
            <p:nvPr/>
          </p:nvCxnSpPr>
          <p:spPr>
            <a:xfrm>
              <a:off x="3628445" y="4007980"/>
              <a:ext cx="5289" cy="2659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6" idx="4"/>
              <a:endCxn id="18" idx="0"/>
            </p:cNvCxnSpPr>
            <p:nvPr/>
          </p:nvCxnSpPr>
          <p:spPr>
            <a:xfrm>
              <a:off x="4423575" y="4007980"/>
              <a:ext cx="5289" cy="2659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7" idx="4"/>
              <a:endCxn id="19" idx="0"/>
            </p:cNvCxnSpPr>
            <p:nvPr/>
          </p:nvCxnSpPr>
          <p:spPr>
            <a:xfrm>
              <a:off x="6105758" y="4007980"/>
              <a:ext cx="5289" cy="2659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4006336"/>
      </p:ext>
    </p:extLst>
  </p:cSld>
  <p:clrMapOvr>
    <a:masterClrMapping/>
  </p:clrMapOvr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41270</TotalTime>
  <Words>1300</Words>
  <Application>Microsoft Macintosh PowerPoint</Application>
  <PresentationFormat>On-screen Show (16:9)</PresentationFormat>
  <Paragraphs>383</Paragraphs>
  <Slides>33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Calibri</vt:lpstr>
      <vt:lpstr>Georgia</vt:lpstr>
      <vt:lpstr>Lucida Grande</vt:lpstr>
      <vt:lpstr>Microsoft Sans Serif</vt:lpstr>
      <vt:lpstr>Rockwell Extra Bold</vt:lpstr>
      <vt:lpstr>Symbol</vt:lpstr>
      <vt:lpstr>Times New Roman</vt:lpstr>
      <vt:lpstr>Wingdings</vt:lpstr>
      <vt:lpstr>UM-coursera-052814</vt:lpstr>
      <vt:lpstr>Custom Design</vt:lpstr>
      <vt:lpstr>Equation</vt:lpstr>
      <vt:lpstr>NLP</vt:lpstr>
      <vt:lpstr>Introduction to NLP</vt:lpstr>
      <vt:lpstr>Markov Models</vt:lpstr>
      <vt:lpstr>Properties</vt:lpstr>
      <vt:lpstr>Example</vt:lpstr>
      <vt:lpstr>Visible MM</vt:lpstr>
      <vt:lpstr>Hidden MM</vt:lpstr>
      <vt:lpstr>Hidden MM</vt:lpstr>
      <vt:lpstr>Hidden Markov Model (HMM)</vt:lpstr>
      <vt:lpstr>Generative Algorithm</vt:lpstr>
      <vt:lpstr>State Transition Probabilities</vt:lpstr>
      <vt:lpstr>Emission Probabilities</vt:lpstr>
      <vt:lpstr>All Parameters of the Model</vt:lpstr>
      <vt:lpstr>Observation sequence “yz”</vt:lpstr>
      <vt:lpstr>States and Transitions</vt:lpstr>
      <vt:lpstr>Emissions</vt:lpstr>
      <vt:lpstr>Sequence of Observations</vt:lpstr>
      <vt:lpstr>Tasks with HMM</vt:lpstr>
      <vt:lpstr>Inference</vt:lpstr>
      <vt:lpstr>Viterbi Algorithm</vt:lpstr>
      <vt:lpstr>HMM Trellis</vt:lpstr>
      <vt:lpstr>HMM Trellis</vt:lpstr>
      <vt:lpstr>HMM Trellis</vt:lpstr>
      <vt:lpstr>HMM Trellis</vt:lpstr>
      <vt:lpstr>HMM Trellis</vt:lpstr>
      <vt:lpstr>HMM Trellis</vt:lpstr>
      <vt:lpstr>HMM Trellis</vt:lpstr>
      <vt:lpstr>HMM Trellis</vt:lpstr>
      <vt:lpstr>HMM Trellis</vt:lpstr>
      <vt:lpstr>Some Observations</vt:lpstr>
      <vt:lpstr>How to compute P(O)</vt:lpstr>
      <vt:lpstr>The Forward Algorithm</vt:lpstr>
      <vt:lpstr>NLP</vt:lpstr>
    </vt:vector>
  </TitlesOfParts>
  <Company>University of Michigan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Fan Feng</cp:lastModifiedBy>
  <cp:revision>480</cp:revision>
  <dcterms:created xsi:type="dcterms:W3CDTF">2014-05-29T18:54:38Z</dcterms:created>
  <dcterms:modified xsi:type="dcterms:W3CDTF">2019-02-05T18:23:15Z</dcterms:modified>
</cp:coreProperties>
</file>