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6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06" r:id="rId11"/>
    <p:sldId id="808" r:id="rId12"/>
    <p:sldId id="813" r:id="rId13"/>
    <p:sldId id="814" r:id="rId14"/>
    <p:sldId id="825" r:id="rId15"/>
    <p:sldId id="826" r:id="rId16"/>
    <p:sldId id="827" r:id="rId17"/>
    <p:sldId id="828" r:id="rId18"/>
    <p:sldId id="815" r:id="rId19"/>
    <p:sldId id="824" r:id="rId20"/>
    <p:sldId id="809" r:id="rId21"/>
    <p:sldId id="810" r:id="rId22"/>
    <p:sldId id="811" r:id="rId23"/>
    <p:sldId id="812" r:id="rId24"/>
    <p:sldId id="82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39" autoAdjust="0"/>
    <p:restoredTop sz="77757" autoAdjust="0"/>
  </p:normalViewPr>
  <p:slideViewPr>
    <p:cSldViewPr snapToGrid="0" snapToObjects="1">
      <p:cViewPr varScale="1">
        <p:scale>
          <a:sx n="78" d="100"/>
          <a:sy n="78" d="100"/>
        </p:scale>
        <p:origin x="176" y="12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Development set is used to tune hyperparameters. Sometimes it’s also called validation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34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tcorp.ox.ac.uk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cs.jhu.edu/~jason/papers/eisner.hmm.xls" TargetMode="External"/><Relationship Id="rId2" Type="http://schemas.openxmlformats.org/officeDocument/2006/relationships/hyperlink" Target="http://cs.jhu.edu/~jason/papers/#eisner-2002-tnl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Taggers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38590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Training set</a:t>
            </a:r>
          </a:p>
          <a:p>
            <a:pPr lvl="1"/>
            <a:r>
              <a:rPr lang="en-US" dirty="0"/>
              <a:t>Development set</a:t>
            </a:r>
          </a:p>
          <a:p>
            <a:pPr lvl="1"/>
            <a:r>
              <a:rPr lang="en-US" dirty="0"/>
              <a:t>Test set</a:t>
            </a:r>
          </a:p>
          <a:p>
            <a:r>
              <a:rPr lang="en-US" dirty="0"/>
              <a:t>Tagging accuracy</a:t>
            </a:r>
          </a:p>
          <a:p>
            <a:pPr lvl="1"/>
            <a:r>
              <a:rPr lang="en-US" dirty="0"/>
              <a:t>how many tags right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Baseline is very high – 90% for English</a:t>
            </a:r>
          </a:p>
          <a:p>
            <a:pPr lvl="1"/>
            <a:r>
              <a:rPr lang="en-US" dirty="0"/>
              <a:t>Trigram HMM about 95% total accuracy, 55% on unknown words</a:t>
            </a:r>
          </a:p>
          <a:p>
            <a:pPr lvl="1"/>
            <a:r>
              <a:rPr lang="en-US" dirty="0"/>
              <a:t>Highest accuracy around 97% on PTB trained on 800,000 words</a:t>
            </a:r>
          </a:p>
          <a:p>
            <a:pPr lvl="2"/>
            <a:r>
              <a:rPr lang="en-US" dirty="0"/>
              <a:t>(50-85% on unknown words; 50% for trigrams)</a:t>
            </a:r>
          </a:p>
          <a:p>
            <a:pPr lvl="1"/>
            <a:r>
              <a:rPr lang="en-US" dirty="0"/>
              <a:t>Upper bound 97-98% </a:t>
            </a:r>
          </a:p>
          <a:p>
            <a:pPr lvl="2"/>
            <a:r>
              <a:rPr lang="en-US" dirty="0"/>
              <a:t>noise (e.g., errors and inconsistencies in the data, e.g., NN vs JJ)</a:t>
            </a:r>
          </a:p>
        </p:txBody>
      </p:sp>
    </p:spTree>
    <p:extLst>
      <p:ext uri="{BB962C8B-B14F-4D97-AF65-F5344CB8AC3E}">
        <p14:creationId xmlns:p14="http://schemas.microsoft.com/office/powerpoint/2010/main" val="2950708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508371"/>
          </a:xfrm>
        </p:spPr>
        <p:txBody>
          <a:bodyPr>
            <a:noAutofit/>
          </a:bodyPr>
          <a:lstStyle/>
          <a:p>
            <a:r>
              <a:rPr lang="en-US" sz="2400" dirty="0"/>
              <a:t>New domains</a:t>
            </a:r>
          </a:p>
          <a:p>
            <a:pPr lvl="1"/>
            <a:r>
              <a:rPr lang="en-US" dirty="0"/>
              <a:t>Lower performance</a:t>
            </a:r>
          </a:p>
          <a:p>
            <a:r>
              <a:rPr lang="en-US" sz="2400" dirty="0"/>
              <a:t>New languages</a:t>
            </a:r>
          </a:p>
          <a:p>
            <a:pPr lvl="1"/>
            <a:r>
              <a:rPr lang="en-US" dirty="0"/>
              <a:t>Morphology matters! Also availability of training data</a:t>
            </a:r>
          </a:p>
          <a:p>
            <a:r>
              <a:rPr lang="en-US" sz="2400" dirty="0"/>
              <a:t>Distributional clustering</a:t>
            </a:r>
          </a:p>
          <a:p>
            <a:pPr lvl="1"/>
            <a:r>
              <a:rPr lang="en-US" dirty="0"/>
              <a:t>Combine statistics about semantically related words</a:t>
            </a:r>
          </a:p>
          <a:p>
            <a:pPr lvl="1"/>
            <a:r>
              <a:rPr lang="en-US" dirty="0"/>
              <a:t>Example: names of companies</a:t>
            </a:r>
          </a:p>
          <a:p>
            <a:pPr lvl="1"/>
            <a:r>
              <a:rPr lang="en-US" dirty="0"/>
              <a:t>Example: days of the week</a:t>
            </a:r>
          </a:p>
          <a:p>
            <a:pPr lvl="1"/>
            <a:r>
              <a:rPr lang="en-US" dirty="0"/>
              <a:t>Example: animals</a:t>
            </a:r>
          </a:p>
        </p:txBody>
      </p:sp>
    </p:spTree>
    <p:extLst>
      <p:ext uri="{BB962C8B-B14F-4D97-AF65-F5344CB8AC3E}">
        <p14:creationId xmlns:p14="http://schemas.microsoft.com/office/powerpoint/2010/main" val="3390319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POS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6241"/>
            <a:ext cx="8229600" cy="3480046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British National Corpus</a:t>
            </a:r>
          </a:p>
          <a:p>
            <a:pPr lvl="1"/>
            <a:r>
              <a:rPr lang="en-US" sz="2400" dirty="0">
                <a:hlinkClick r:id="rId3"/>
              </a:rPr>
              <a:t>http://www.natcorp.ox.ac.uk/</a:t>
            </a:r>
            <a:endParaRPr lang="en-US" sz="2400" dirty="0"/>
          </a:p>
          <a:p>
            <a:r>
              <a:rPr lang="en-US" sz="2800" dirty="0" err="1"/>
              <a:t>Tagset</a:t>
            </a:r>
            <a:r>
              <a:rPr lang="en-US" sz="2800" dirty="0"/>
              <a:t> sizes</a:t>
            </a:r>
          </a:p>
          <a:p>
            <a:pPr lvl="1"/>
            <a:r>
              <a:rPr lang="en-US" sz="2400" dirty="0"/>
              <a:t>PTB 45, Brown 85, Universal 12, Twitter 25</a:t>
            </a:r>
          </a:p>
          <a:p>
            <a:r>
              <a:rPr lang="en-US" sz="2800" dirty="0"/>
              <a:t>Dealing with unknown words</a:t>
            </a:r>
          </a:p>
          <a:p>
            <a:pPr lvl="1"/>
            <a:r>
              <a:rPr lang="en-US" sz="2400" dirty="0"/>
              <a:t>Look at features like </a:t>
            </a:r>
            <a:r>
              <a:rPr lang="en-US" sz="2400" dirty="0" err="1"/>
              <a:t>twoDigitNum</a:t>
            </a:r>
            <a:r>
              <a:rPr lang="en-US" sz="2400" dirty="0"/>
              <a:t>, </a:t>
            </a:r>
            <a:r>
              <a:rPr lang="en-US" sz="2400" dirty="0" err="1"/>
              <a:t>allCaps</a:t>
            </a:r>
            <a:r>
              <a:rPr lang="en-US" sz="2400" dirty="0"/>
              <a:t>, </a:t>
            </a:r>
            <a:r>
              <a:rPr lang="en-US" sz="2400" dirty="0" err="1"/>
              <a:t>initCaps</a:t>
            </a:r>
            <a:r>
              <a:rPr lang="en-US" sz="2400" dirty="0"/>
              <a:t>, </a:t>
            </a:r>
            <a:r>
              <a:rPr lang="en-US" sz="2400" dirty="0" err="1"/>
              <a:t>containsDigitAndSlash</a:t>
            </a:r>
            <a:r>
              <a:rPr lang="en-US" sz="2400" dirty="0"/>
              <a:t> (</a:t>
            </a:r>
            <a:r>
              <a:rPr lang="en-US" sz="2400" dirty="0" err="1"/>
              <a:t>Bikel</a:t>
            </a:r>
            <a:r>
              <a:rPr lang="en-US" sz="2400" dirty="0"/>
              <a:t>  et al. 1999)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421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Brown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Words with similar vector representations are clustered together, in an agglomerative (recursive) way</a:t>
            </a:r>
          </a:p>
          <a:p>
            <a:r>
              <a:rPr lang="en-US" sz="2800" dirty="0"/>
              <a:t>For example, “Monday”, “Tuesday”, etc. may form a new vector “Day of the week”</a:t>
            </a:r>
          </a:p>
          <a:p>
            <a:r>
              <a:rPr lang="en-US" sz="2800" dirty="0"/>
              <a:t>Published by Brown et al. [1992]</a:t>
            </a:r>
          </a:p>
        </p:txBody>
      </p:sp>
    </p:spTree>
    <p:extLst>
      <p:ext uri="{BB962C8B-B14F-4D97-AF65-F5344CB8AC3E}">
        <p14:creationId xmlns:p14="http://schemas.microsoft.com/office/powerpoint/2010/main" val="202949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186" y="1090078"/>
            <a:ext cx="8613775" cy="36933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Friday Monday Thursday Wednesday Tuesday Saturday Sunday weekends Sundays</a:t>
            </a:r>
          </a:p>
          <a:p>
            <a:r>
              <a:rPr lang="en-US" dirty="0"/>
              <a:t>people guys folks fellows CEOs chaps doubters commies unfortunates blokes</a:t>
            </a:r>
          </a:p>
          <a:p>
            <a:r>
              <a:rPr lang="en-US" dirty="0"/>
              <a:t>down backwards ashore sideways southward northward overboard aloft downwards adrift</a:t>
            </a:r>
          </a:p>
          <a:p>
            <a:r>
              <a:rPr lang="en-US" dirty="0"/>
              <a:t>water gas coal liquid acid sand carbon steam shale iron</a:t>
            </a:r>
          </a:p>
          <a:p>
            <a:r>
              <a:rPr lang="en-US" dirty="0"/>
              <a:t>great big vast sudden mere sheer gigantic lifelong scant colossal</a:t>
            </a:r>
          </a:p>
          <a:p>
            <a:r>
              <a:rPr lang="en-US" dirty="0"/>
              <a:t>American Indian European Japanese German African Catholic Israeli Italian Arab</a:t>
            </a:r>
          </a:p>
          <a:p>
            <a:r>
              <a:rPr lang="en-US" dirty="0"/>
              <a:t>mother wife father son husband brother daughter sister boss uncle</a:t>
            </a:r>
          </a:p>
          <a:p>
            <a:r>
              <a:rPr lang="en-US" dirty="0"/>
              <a:t>machine device controller processor CPU printer spindle subsystem compiler plotter</a:t>
            </a:r>
          </a:p>
          <a:p>
            <a:r>
              <a:rPr lang="en-US" dirty="0"/>
              <a:t>John George James Bob Robert Paul William Jim David Mike</a:t>
            </a:r>
          </a:p>
          <a:p>
            <a:r>
              <a:rPr lang="en-US" dirty="0"/>
              <a:t>feet miles pounds degrees inches barrels tons acres meters bytes</a:t>
            </a:r>
          </a:p>
          <a:p>
            <a:r>
              <a:rPr lang="en-US" dirty="0"/>
              <a:t>had hadn't hath would've could've should've must've might've</a:t>
            </a:r>
          </a:p>
          <a:p>
            <a:r>
              <a:rPr lang="en-US" dirty="0"/>
              <a:t>that </a:t>
            </a:r>
            <a:r>
              <a:rPr lang="en-US" dirty="0" err="1"/>
              <a:t>tha</a:t>
            </a:r>
            <a:r>
              <a:rPr lang="en-US" dirty="0"/>
              <a:t> </a:t>
            </a:r>
            <a:r>
              <a:rPr lang="en-US" dirty="0" err="1"/>
              <a:t>theat</a:t>
            </a:r>
            <a:endParaRPr lang="en-US" dirty="0"/>
          </a:p>
          <a:p>
            <a:r>
              <a:rPr lang="en-US" dirty="0"/>
              <a:t>head body hands eyes voice arm seat eye hair mouth</a:t>
            </a:r>
          </a:p>
        </p:txBody>
      </p:sp>
    </p:spTree>
    <p:extLst>
      <p:ext uri="{BB962C8B-B14F-4D97-AF65-F5344CB8AC3E}">
        <p14:creationId xmlns:p14="http://schemas.microsoft.com/office/powerpoint/2010/main" val="3917000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3274"/>
            <a:ext cx="8229600" cy="330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Input:</a:t>
            </a:r>
          </a:p>
          <a:p>
            <a:pPr lvl="1"/>
            <a:r>
              <a:rPr lang="en-US" dirty="0"/>
              <a:t>this is one document . it has two sentences but the program only cares about spaces .</a:t>
            </a:r>
          </a:p>
          <a:p>
            <a:pPr lvl="1"/>
            <a:r>
              <a:rPr lang="en-US" dirty="0"/>
              <a:t>here is another document . it also has two sentences .</a:t>
            </a:r>
          </a:p>
          <a:p>
            <a:pPr lvl="1"/>
            <a:r>
              <a:rPr lang="en-US" dirty="0"/>
              <a:t>and here is a third document with one sentence .</a:t>
            </a:r>
          </a:p>
          <a:p>
            <a:pPr lvl="1"/>
            <a:r>
              <a:rPr lang="en-US" dirty="0"/>
              <a:t>this document is short .</a:t>
            </a:r>
          </a:p>
          <a:p>
            <a:pPr lvl="1"/>
            <a:r>
              <a:rPr lang="en-US" dirty="0"/>
              <a:t>the dog ran in the park .</a:t>
            </a:r>
          </a:p>
          <a:p>
            <a:pPr lvl="1"/>
            <a:r>
              <a:rPr lang="en-US" dirty="0"/>
              <a:t>the cat was chased by the dog .</a:t>
            </a:r>
          </a:p>
          <a:p>
            <a:pPr lvl="1"/>
            <a:r>
              <a:rPr lang="en-US" dirty="0"/>
              <a:t>the dog chased the cat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7228" y="4658835"/>
            <a:ext cx="694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[code by Michael </a:t>
            </a:r>
            <a:r>
              <a:rPr lang="en-US" dirty="0" err="1"/>
              <a:t>Heilman</a:t>
            </a:r>
            <a:r>
              <a:rPr lang="en-US" dirty="0"/>
              <a:t>: https://github.com/mheilman/tan-clustering]</a:t>
            </a:r>
          </a:p>
        </p:txBody>
      </p:sp>
    </p:spTree>
    <p:extLst>
      <p:ext uri="{BB962C8B-B14F-4D97-AF65-F5344CB8AC3E}">
        <p14:creationId xmlns:p14="http://schemas.microsoft.com/office/powerpoint/2010/main" val="3672580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43878" y="464450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[code by Michael </a:t>
            </a:r>
            <a:r>
              <a:rPr lang="en-US" dirty="0" err="1"/>
              <a:t>Heilman</a:t>
            </a:r>
            <a:r>
              <a:rPr lang="en-US" dirty="0"/>
              <a:t>]</a:t>
            </a:r>
          </a:p>
        </p:txBody>
      </p:sp>
      <p:sp>
        <p:nvSpPr>
          <p:cNvPr id="7" name="Rectangle 6"/>
          <p:cNvSpPr/>
          <p:nvPr/>
        </p:nvSpPr>
        <p:spPr>
          <a:xfrm>
            <a:off x="3324225" y="280660"/>
            <a:ext cx="2638425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.       	1011    	9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the     	011    	7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is      	110     	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document	1110    	4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dog     	000     	3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it      	101001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one     	11111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sentences	1010111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chased  	00111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two     	1010100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has     	1010110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here    	111101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this    	1000 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cat     	0010    	2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and     	11110010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	11110011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ran     	01011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in      	0100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spaces  	10101011011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another 	1010001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cares   	101010111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also    	1010000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only    	10101011010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	10101011001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was     	001100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park    	01010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but     	10101011000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short   	1001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   	111100001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by      	001101	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       	111100000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about   	10101010	1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third   	11110001	1</a:t>
            </a:r>
          </a:p>
        </p:txBody>
      </p:sp>
    </p:spTree>
    <p:extLst>
      <p:ext uri="{BB962C8B-B14F-4D97-AF65-F5344CB8AC3E}">
        <p14:creationId xmlns:p14="http://schemas.microsoft.com/office/powerpoint/2010/main" val="252684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External Link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Jason Eisner’s awesome interactive spreadsheet about learning HMMs</a:t>
            </a:r>
          </a:p>
          <a:p>
            <a:pPr lvl="1"/>
            <a:r>
              <a:rPr lang="en-US" altLang="en-US" dirty="0">
                <a:hlinkClick r:id="rId2"/>
              </a:rPr>
              <a:t>http://cs.jhu.edu/~jason/papers/#eisner-2002-tnlp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>
                <a:hlinkClick r:id="rId3"/>
              </a:rPr>
              <a:t>http://cs.jhu.edu/~jason/papers/eisner.hmm.xls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428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Transformation-Based Learning</a:t>
            </a:r>
          </a:p>
        </p:txBody>
      </p:sp>
    </p:spTree>
    <p:extLst>
      <p:ext uri="{BB962C8B-B14F-4D97-AF65-F5344CB8AC3E}">
        <p14:creationId xmlns:p14="http://schemas.microsoft.com/office/powerpoint/2010/main" val="305304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Transformation Based Learning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90561"/>
            <a:ext cx="8077200" cy="381102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Idea: change some labels given specific input patterns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[Brill 1995]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P(</a:t>
            </a:r>
            <a:r>
              <a:rPr lang="en-US" altLang="en-US" sz="2300" dirty="0" err="1"/>
              <a:t>NN|sleep</a:t>
            </a:r>
            <a:r>
              <a:rPr lang="en-US" altLang="en-US" sz="2300" dirty="0"/>
              <a:t>) = .9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P(</a:t>
            </a:r>
            <a:r>
              <a:rPr lang="en-US" altLang="en-US" sz="2300" dirty="0" err="1"/>
              <a:t>VB|sleep</a:t>
            </a:r>
            <a:r>
              <a:rPr lang="en-US" altLang="en-US" sz="2300" dirty="0"/>
              <a:t>) = .1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Change NN to VB when the previous tag is TO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Types of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preceding (following) word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word two before (after)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One of the two preceding (following) words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One of the three preceding (following) words is tagged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The preceding word is tagged z and the following word is tagged w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779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POS Tagging</a:t>
            </a:r>
          </a:p>
        </p:txBody>
      </p:sp>
    </p:spTree>
    <p:extLst>
      <p:ext uri="{BB962C8B-B14F-4D97-AF65-F5344CB8AC3E}">
        <p14:creationId xmlns:p14="http://schemas.microsoft.com/office/powerpoint/2010/main" val="96984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7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85" y="853440"/>
            <a:ext cx="4726509" cy="419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26204"/>
            <a:ext cx="8432800" cy="701843"/>
          </a:xfrm>
        </p:spPr>
        <p:txBody>
          <a:bodyPr/>
          <a:lstStyle/>
          <a:p>
            <a:r>
              <a:rPr lang="en-US" dirty="0"/>
              <a:t>Transformation Based Tagger</a:t>
            </a:r>
          </a:p>
        </p:txBody>
      </p:sp>
    </p:spTree>
    <p:extLst>
      <p:ext uri="{BB962C8B-B14F-4D97-AF65-F5344CB8AC3E}">
        <p14:creationId xmlns:p14="http://schemas.microsoft.com/office/powerpoint/2010/main" val="389391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9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54" y="1094314"/>
            <a:ext cx="6157826" cy="351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Based Tagger</a:t>
            </a:r>
          </a:p>
        </p:txBody>
      </p:sp>
    </p:spTree>
    <p:extLst>
      <p:ext uri="{BB962C8B-B14F-4D97-AF65-F5344CB8AC3E}">
        <p14:creationId xmlns:p14="http://schemas.microsoft.com/office/powerpoint/2010/main" val="27076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8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907" y="860213"/>
            <a:ext cx="4721861" cy="417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03200"/>
            <a:ext cx="8432800" cy="782741"/>
          </a:xfrm>
        </p:spPr>
        <p:txBody>
          <a:bodyPr/>
          <a:lstStyle/>
          <a:p>
            <a:r>
              <a:rPr lang="en-US" dirty="0"/>
              <a:t>Unknown Words</a:t>
            </a:r>
          </a:p>
        </p:txBody>
      </p:sp>
    </p:spTree>
    <p:extLst>
      <p:ext uri="{BB962C8B-B14F-4D97-AF65-F5344CB8AC3E}">
        <p14:creationId xmlns:p14="http://schemas.microsoft.com/office/powerpoint/2010/main" val="387700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NLP</a:t>
            </a:r>
          </a:p>
        </p:txBody>
      </p:sp>
    </p:spTree>
    <p:extLst>
      <p:ext uri="{BB962C8B-B14F-4D97-AF65-F5344CB8AC3E}">
        <p14:creationId xmlns:p14="http://schemas.microsoft.com/office/powerpoint/2010/main" val="361297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Speech Tagging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Rule-based</a:t>
            </a:r>
          </a:p>
          <a:p>
            <a:r>
              <a:rPr lang="en-US" dirty="0"/>
              <a:t>Stochastic</a:t>
            </a:r>
          </a:p>
          <a:p>
            <a:pPr lvl="1"/>
            <a:r>
              <a:rPr lang="en-US" dirty="0"/>
              <a:t>HMM (generative)</a:t>
            </a:r>
          </a:p>
          <a:p>
            <a:pPr lvl="1"/>
            <a:r>
              <a:rPr lang="en-US" dirty="0"/>
              <a:t>Maximum Entropy MM (discriminative)</a:t>
            </a:r>
          </a:p>
          <a:p>
            <a:r>
              <a:rPr lang="en-US" dirty="0"/>
              <a:t>Transformation-based</a:t>
            </a:r>
          </a:p>
        </p:txBody>
      </p:sp>
    </p:spTree>
    <p:extLst>
      <p:ext uri="{BB962C8B-B14F-4D97-AF65-F5344CB8AC3E}">
        <p14:creationId xmlns:p14="http://schemas.microsoft.com/office/powerpoint/2010/main" val="418935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HMM-based POS Tagging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3651"/>
            <a:ext cx="8229600" cy="36195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Find tag sequence that maximizes the probability formula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P(</a:t>
            </a:r>
            <a:r>
              <a:rPr lang="en-US" altLang="en-US" sz="2300" dirty="0" err="1"/>
              <a:t>word|tag</a:t>
            </a:r>
            <a:r>
              <a:rPr lang="en-US" altLang="en-US" sz="2300" dirty="0"/>
              <a:t>) * P(</a:t>
            </a:r>
            <a:r>
              <a:rPr lang="en-US" altLang="en-US" sz="2300" dirty="0" err="1"/>
              <a:t>tag|previous</a:t>
            </a:r>
            <a:r>
              <a:rPr lang="en-US" altLang="en-US" sz="2300" dirty="0"/>
              <a:t> n tags)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bigram-based HMM tagger chooses the tag </a:t>
            </a:r>
            <a:r>
              <a:rPr lang="en-US" altLang="en-US" sz="2800" dirty="0" err="1"/>
              <a:t>t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 for word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 that is most probable given the previous tag t</a:t>
            </a:r>
            <a:r>
              <a:rPr lang="en-US" altLang="en-US" sz="2800" baseline="-25000" dirty="0"/>
              <a:t>i-1</a:t>
            </a:r>
            <a:r>
              <a:rPr lang="en-US" altLang="en-US" sz="2800" dirty="0"/>
              <a:t> and the current word </a:t>
            </a:r>
            <a:r>
              <a:rPr lang="en-US" altLang="en-US" sz="2800" dirty="0" err="1"/>
              <a:t>w</a:t>
            </a:r>
            <a:r>
              <a:rPr lang="en-US" altLang="en-US" sz="2800" baseline="-25000" dirty="0" err="1"/>
              <a:t>i</a:t>
            </a:r>
            <a:r>
              <a:rPr lang="en-US" alt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err="1"/>
              <a:t>t</a:t>
            </a:r>
            <a:r>
              <a:rPr lang="en-US" altLang="en-US" sz="2300" baseline="-25000" dirty="0" err="1"/>
              <a:t>i</a:t>
            </a:r>
            <a:r>
              <a:rPr lang="en-US" altLang="en-US" sz="2300" dirty="0"/>
              <a:t> = </a:t>
            </a:r>
            <a:r>
              <a:rPr lang="en-US" altLang="en-US" sz="2300" dirty="0" err="1"/>
              <a:t>argmax</a:t>
            </a:r>
            <a:r>
              <a:rPr lang="en-US" altLang="en-US" sz="2300" baseline="-25000" dirty="0" err="1"/>
              <a:t>j</a:t>
            </a:r>
            <a:r>
              <a:rPr lang="en-US" altLang="en-US" sz="2300" dirty="0"/>
              <a:t> P(t</a:t>
            </a:r>
            <a:r>
              <a:rPr lang="en-US" altLang="en-US" sz="2300" baseline="-25000" dirty="0"/>
              <a:t>j</a:t>
            </a:r>
            <a:r>
              <a:rPr lang="en-US" altLang="en-US" sz="2300" dirty="0"/>
              <a:t>|t</a:t>
            </a:r>
            <a:r>
              <a:rPr lang="en-US" altLang="en-US" sz="2300" baseline="-25000" dirty="0"/>
              <a:t>i-1</a:t>
            </a:r>
            <a:r>
              <a:rPr lang="en-US" altLang="en-US" sz="2300" dirty="0"/>
              <a:t>,w</a:t>
            </a:r>
            <a:r>
              <a:rPr lang="en-US" altLang="en-US" sz="2300" baseline="-25000" dirty="0"/>
              <a:t>i</a:t>
            </a:r>
            <a:r>
              <a:rPr lang="en-US" altLang="en-US" sz="23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 err="1"/>
              <a:t>t</a:t>
            </a:r>
            <a:r>
              <a:rPr lang="en-US" altLang="en-US" sz="2300" baseline="-25000" dirty="0" err="1"/>
              <a:t>i</a:t>
            </a:r>
            <a:r>
              <a:rPr lang="en-US" altLang="en-US" sz="2300" dirty="0"/>
              <a:t> = </a:t>
            </a:r>
            <a:r>
              <a:rPr lang="en-US" altLang="en-US" sz="2300" dirty="0" err="1"/>
              <a:t>argmax</a:t>
            </a:r>
            <a:r>
              <a:rPr lang="en-US" altLang="en-US" sz="2300" baseline="-25000" dirty="0" err="1"/>
              <a:t>j</a:t>
            </a:r>
            <a:r>
              <a:rPr lang="en-US" altLang="en-US" sz="2300" dirty="0"/>
              <a:t> P(t</a:t>
            </a:r>
            <a:r>
              <a:rPr lang="en-US" altLang="en-US" sz="2300" baseline="-25000" dirty="0"/>
              <a:t>j</a:t>
            </a:r>
            <a:r>
              <a:rPr lang="en-US" altLang="en-US" sz="2300" dirty="0"/>
              <a:t>|t</a:t>
            </a:r>
            <a:r>
              <a:rPr lang="en-US" altLang="en-US" sz="2300" baseline="-25000" dirty="0"/>
              <a:t>i-1</a:t>
            </a:r>
            <a:r>
              <a:rPr lang="en-US" altLang="en-US" sz="2300" dirty="0"/>
              <a:t>)P(</a:t>
            </a:r>
            <a:r>
              <a:rPr lang="en-US" altLang="en-US" sz="2300" dirty="0" err="1"/>
              <a:t>w</a:t>
            </a:r>
            <a:r>
              <a:rPr lang="en-US" altLang="en-US" sz="2300" baseline="-25000" dirty="0" err="1"/>
              <a:t>i</a:t>
            </a:r>
            <a:r>
              <a:rPr lang="en-US" altLang="en-US" sz="2300" dirty="0" err="1"/>
              <a:t>|t</a:t>
            </a:r>
            <a:r>
              <a:rPr lang="en-US" altLang="en-US" sz="2300" baseline="-25000" dirty="0" err="1"/>
              <a:t>j</a:t>
            </a:r>
            <a:r>
              <a:rPr lang="en-US" altLang="en-US" sz="2300" dirty="0"/>
              <a:t>) : HMM equation for a single tag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4159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HMM Tagging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24287" y="1094314"/>
            <a:ext cx="8859915" cy="351246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T = </a:t>
            </a:r>
            <a:r>
              <a:rPr lang="en-US" altLang="en-US" sz="2800" dirty="0" err="1"/>
              <a:t>argmax</a:t>
            </a:r>
            <a:r>
              <a:rPr lang="en-US" altLang="en-US" sz="2800" dirty="0"/>
              <a:t> P(T|W)</a:t>
            </a:r>
          </a:p>
          <a:p>
            <a:pPr lvl="1"/>
            <a:r>
              <a:rPr lang="en-US" altLang="en-US" dirty="0"/>
              <a:t>where T=t</a:t>
            </a:r>
            <a:r>
              <a:rPr lang="en-US" altLang="en-US" baseline="-25000" dirty="0"/>
              <a:t>1</a:t>
            </a:r>
            <a:r>
              <a:rPr lang="en-US" altLang="en-US" dirty="0"/>
              <a:t>,t</a:t>
            </a:r>
            <a:r>
              <a:rPr lang="en-US" altLang="en-US" baseline="-25000" dirty="0"/>
              <a:t>2</a:t>
            </a:r>
            <a:r>
              <a:rPr lang="en-US" altLang="en-US" dirty="0"/>
              <a:t>,…,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n</a:t>
            </a:r>
            <a:endParaRPr lang="en-US" altLang="en-US" baseline="-25000" dirty="0"/>
          </a:p>
          <a:p>
            <a:pPr eaLnBrk="1" hangingPunct="1"/>
            <a:r>
              <a:rPr lang="en-US" altLang="en-US" sz="2800" dirty="0"/>
              <a:t>By Bayes’ theorem</a:t>
            </a:r>
          </a:p>
          <a:p>
            <a:pPr lvl="1"/>
            <a:r>
              <a:rPr lang="en-US" altLang="en-US" dirty="0"/>
              <a:t>P(T|W) = P(T)P(W|T)/P(W)</a:t>
            </a:r>
          </a:p>
          <a:p>
            <a:pPr eaLnBrk="1" hangingPunct="1"/>
            <a:r>
              <a:rPr lang="en-US" altLang="en-US" sz="2800" dirty="0"/>
              <a:t>Thus we are attempting to choose the sequence of tags that maximizes the RHS of the equation</a:t>
            </a:r>
          </a:p>
          <a:p>
            <a:pPr lvl="1"/>
            <a:r>
              <a:rPr lang="en-US" altLang="en-US" dirty="0"/>
              <a:t>P(W) can be ignored</a:t>
            </a:r>
          </a:p>
          <a:p>
            <a:pPr lvl="1"/>
            <a:r>
              <a:rPr lang="en-US" altLang="en-US" dirty="0"/>
              <a:t>P(T) is called the prior, P(W|T) is called the likelihood.</a:t>
            </a:r>
          </a:p>
        </p:txBody>
      </p:sp>
    </p:spTree>
    <p:extLst>
      <p:ext uri="{BB962C8B-B14F-4D97-AF65-F5344CB8AC3E}">
        <p14:creationId xmlns:p14="http://schemas.microsoft.com/office/powerpoint/2010/main" val="302824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HMM Tagging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06500"/>
            <a:ext cx="8686800" cy="37211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Complete formula</a:t>
            </a:r>
          </a:p>
          <a:p>
            <a:pPr lvl="1"/>
            <a:r>
              <a:rPr lang="en-US" altLang="en-US" dirty="0"/>
              <a:t>P(T)P(W|T) = </a:t>
            </a:r>
            <a:r>
              <a:rPr lang="el-GR" altLang="en-US" sz="3100" dirty="0"/>
              <a:t>Π</a:t>
            </a:r>
            <a:r>
              <a:rPr lang="en-US" altLang="en-US" dirty="0"/>
              <a:t>P(w</a:t>
            </a:r>
            <a:r>
              <a:rPr lang="en-US" altLang="en-US" baseline="-25000" dirty="0"/>
              <a:t>i</a:t>
            </a:r>
            <a:r>
              <a:rPr lang="en-US" altLang="en-US" dirty="0"/>
              <a:t>|w</a:t>
            </a:r>
            <a:r>
              <a:rPr lang="en-US" altLang="en-US" baseline="-25000" dirty="0"/>
              <a:t>1</a:t>
            </a:r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…w</a:t>
            </a:r>
            <a:r>
              <a:rPr lang="en-US" altLang="en-US" baseline="-25000" dirty="0"/>
              <a:t>i-1</a:t>
            </a:r>
            <a:r>
              <a:rPr lang="en-US" altLang="en-US" dirty="0"/>
              <a:t>t</a:t>
            </a:r>
            <a:r>
              <a:rPr lang="en-US" altLang="en-US" baseline="-25000" dirty="0"/>
              <a:t>i-1</a:t>
            </a:r>
            <a:r>
              <a:rPr lang="en-US" altLang="en-US" dirty="0"/>
              <a:t>t</a:t>
            </a:r>
            <a:r>
              <a:rPr lang="en-US" altLang="en-US" baseline="-25000" dirty="0"/>
              <a:t>i</a:t>
            </a:r>
            <a:r>
              <a:rPr lang="en-US" altLang="en-US" dirty="0"/>
              <a:t>)P(t</a:t>
            </a:r>
            <a:r>
              <a:rPr lang="en-US" altLang="en-US" baseline="-25000" dirty="0"/>
              <a:t>i</a:t>
            </a:r>
            <a:r>
              <a:rPr lang="en-US" altLang="en-US" dirty="0"/>
              <a:t>|t</a:t>
            </a:r>
            <a:r>
              <a:rPr lang="en-US" altLang="en-US" baseline="-25000" dirty="0"/>
              <a:t>1</a:t>
            </a:r>
            <a:r>
              <a:rPr lang="en-US" altLang="en-US" dirty="0"/>
              <a:t>…t</a:t>
            </a:r>
            <a:r>
              <a:rPr lang="en-US" altLang="en-US" baseline="-25000" dirty="0"/>
              <a:t>i-2</a:t>
            </a:r>
            <a:r>
              <a:rPr lang="en-US" altLang="en-US" dirty="0"/>
              <a:t>t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Simplification 1: </a:t>
            </a:r>
          </a:p>
          <a:p>
            <a:pPr lvl="1"/>
            <a:r>
              <a:rPr lang="en-US" altLang="en-US" dirty="0"/>
              <a:t>P(W|T) = </a:t>
            </a:r>
            <a:r>
              <a:rPr lang="el-GR" altLang="en-US" sz="3100" dirty="0"/>
              <a:t>Π</a:t>
            </a:r>
            <a:r>
              <a:rPr lang="en-US" altLang="en-US" dirty="0"/>
              <a:t>P(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|t</a:t>
            </a:r>
            <a:r>
              <a:rPr lang="en-US" altLang="en-US" baseline="-25000" dirty="0" err="1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Simplification 2: </a:t>
            </a:r>
          </a:p>
          <a:p>
            <a:pPr lvl="1"/>
            <a:r>
              <a:rPr lang="en-US" altLang="en-US" dirty="0"/>
              <a:t>P(T)= </a:t>
            </a:r>
            <a:r>
              <a:rPr lang="el-GR" altLang="en-US" sz="3100" dirty="0"/>
              <a:t>Π</a:t>
            </a:r>
            <a:r>
              <a:rPr lang="en-US" altLang="en-US" dirty="0"/>
              <a:t>P(t</a:t>
            </a:r>
            <a:r>
              <a:rPr lang="en-US" altLang="en-US" baseline="-25000" dirty="0"/>
              <a:t>i</a:t>
            </a:r>
            <a:r>
              <a:rPr lang="en-US" altLang="en-US" dirty="0"/>
              <a:t>|t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Bigram approximation</a:t>
            </a:r>
          </a:p>
          <a:p>
            <a:pPr lvl="1"/>
            <a:r>
              <a:rPr lang="en-US" altLang="en-US" dirty="0"/>
              <a:t>T = </a:t>
            </a:r>
            <a:r>
              <a:rPr lang="en-US" altLang="en-US" dirty="0" err="1"/>
              <a:t>argmax</a:t>
            </a:r>
            <a:r>
              <a:rPr lang="en-US" altLang="en-US" dirty="0"/>
              <a:t> P(T|W) = </a:t>
            </a:r>
            <a:r>
              <a:rPr lang="en-US" altLang="en-US" dirty="0" err="1"/>
              <a:t>argmax</a:t>
            </a:r>
            <a:r>
              <a:rPr lang="en-US" altLang="en-US" dirty="0"/>
              <a:t> </a:t>
            </a:r>
            <a:r>
              <a:rPr lang="el-GR" altLang="en-US" sz="3100" dirty="0"/>
              <a:t>Π</a:t>
            </a:r>
            <a:r>
              <a:rPr lang="en-US" altLang="en-US" dirty="0"/>
              <a:t>P(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|t</a:t>
            </a:r>
            <a:r>
              <a:rPr lang="en-US" altLang="en-US" baseline="-25000" dirty="0" err="1"/>
              <a:t>i</a:t>
            </a:r>
            <a:r>
              <a:rPr lang="en-US" altLang="en-US" dirty="0"/>
              <a:t>) P(t</a:t>
            </a:r>
            <a:r>
              <a:rPr lang="en-US" altLang="en-US" baseline="-25000" dirty="0"/>
              <a:t>i</a:t>
            </a:r>
            <a:r>
              <a:rPr lang="en-US" altLang="en-US" dirty="0"/>
              <a:t>|t</a:t>
            </a:r>
            <a:r>
              <a:rPr lang="en-US" altLang="en-US" baseline="-25000" dirty="0"/>
              <a:t>i-1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08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Maximum Likelihood Estimates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Transitions</a:t>
            </a:r>
          </a:p>
          <a:p>
            <a:pPr marL="457200" lvl="1" indent="0">
              <a:buNone/>
            </a:pPr>
            <a:r>
              <a:rPr lang="en-US" altLang="en-US" dirty="0"/>
              <a:t>P(NN|JJ) = C(JJ,NN)/C(JJ)=22301/89401 = .249</a:t>
            </a:r>
          </a:p>
          <a:p>
            <a:pPr eaLnBrk="1" hangingPunct="1"/>
            <a:r>
              <a:rPr lang="en-US" altLang="en-US" dirty="0"/>
              <a:t>Emissions</a:t>
            </a:r>
          </a:p>
          <a:p>
            <a:pPr marL="457200" lvl="1" indent="0">
              <a:buNone/>
            </a:pPr>
            <a:r>
              <a:rPr lang="en-US" altLang="en-US" dirty="0"/>
              <a:t>P(</a:t>
            </a:r>
            <a:r>
              <a:rPr lang="en-US" altLang="en-US" dirty="0" err="1"/>
              <a:t>this|DT</a:t>
            </a:r>
            <a:r>
              <a:rPr lang="en-US" altLang="en-US" dirty="0"/>
              <a:t>) = C(</a:t>
            </a:r>
            <a:r>
              <a:rPr lang="en-US" altLang="en-US" dirty="0" err="1"/>
              <a:t>DT,this</a:t>
            </a:r>
            <a:r>
              <a:rPr lang="en-US" altLang="en-US" dirty="0"/>
              <a:t>)/C(DT)=7037/103687 = .068</a:t>
            </a:r>
          </a:p>
        </p:txBody>
      </p:sp>
    </p:spTree>
    <p:extLst>
      <p:ext uri="{BB962C8B-B14F-4D97-AF65-F5344CB8AC3E}">
        <p14:creationId xmlns:p14="http://schemas.microsoft.com/office/powerpoint/2010/main" val="157355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The/DT rich/JJ like/VBP to/TO travel/VB ./.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109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00200" y="1657350"/>
            <a:ext cx="5867400" cy="1044340"/>
            <a:chOff x="1600200" y="1657350"/>
            <a:chExt cx="5867400" cy="1044340"/>
          </a:xfrm>
        </p:grpSpPr>
        <p:sp>
          <p:nvSpPr>
            <p:cNvPr id="49155" name="Oval 4"/>
            <p:cNvSpPr>
              <a:spLocks noChangeArrowheads="1"/>
            </p:cNvSpPr>
            <p:nvPr/>
          </p:nvSpPr>
          <p:spPr bwMode="auto">
            <a:xfrm>
              <a:off x="1600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DT</a:t>
              </a:r>
            </a:p>
          </p:txBody>
        </p:sp>
        <p:sp>
          <p:nvSpPr>
            <p:cNvPr id="49156" name="Oval 5"/>
            <p:cNvSpPr>
              <a:spLocks noChangeArrowheads="1"/>
            </p:cNvSpPr>
            <p:nvPr/>
          </p:nvSpPr>
          <p:spPr bwMode="auto">
            <a:xfrm>
              <a:off x="26670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NN</a:t>
              </a:r>
            </a:p>
          </p:txBody>
        </p:sp>
        <p:sp>
          <p:nvSpPr>
            <p:cNvPr id="49157" name="Oval 6"/>
            <p:cNvSpPr>
              <a:spLocks noChangeArrowheads="1"/>
            </p:cNvSpPr>
            <p:nvPr/>
          </p:nvSpPr>
          <p:spPr bwMode="auto">
            <a:xfrm>
              <a:off x="37338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VBP</a:t>
              </a:r>
            </a:p>
          </p:txBody>
        </p:sp>
        <p:sp>
          <p:nvSpPr>
            <p:cNvPr id="49158" name="Oval 7"/>
            <p:cNvSpPr>
              <a:spLocks noChangeArrowheads="1"/>
            </p:cNvSpPr>
            <p:nvPr/>
          </p:nvSpPr>
          <p:spPr bwMode="auto">
            <a:xfrm>
              <a:off x="48006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TO</a:t>
              </a:r>
            </a:p>
          </p:txBody>
        </p:sp>
        <p:sp>
          <p:nvSpPr>
            <p:cNvPr id="49159" name="Oval 8"/>
            <p:cNvSpPr>
              <a:spLocks noChangeArrowheads="1"/>
            </p:cNvSpPr>
            <p:nvPr/>
          </p:nvSpPr>
          <p:spPr bwMode="auto">
            <a:xfrm>
              <a:off x="58674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 dirty="0"/>
                <a:t>NN</a:t>
              </a:r>
            </a:p>
          </p:txBody>
        </p:sp>
        <p:sp>
          <p:nvSpPr>
            <p:cNvPr id="49160" name="Oval 9"/>
            <p:cNvSpPr>
              <a:spLocks noChangeArrowheads="1"/>
            </p:cNvSpPr>
            <p:nvPr/>
          </p:nvSpPr>
          <p:spPr bwMode="auto">
            <a:xfrm>
              <a:off x="6934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.</a:t>
              </a:r>
            </a:p>
          </p:txBody>
        </p:sp>
        <p:cxnSp>
          <p:nvCxnSpPr>
            <p:cNvPr id="49161" name="AutoShape 10"/>
            <p:cNvCxnSpPr>
              <a:cxnSpLocks noChangeShapeType="1"/>
              <a:stCxn id="49155" idx="6"/>
              <a:endCxn id="49156" idx="2"/>
            </p:cNvCxnSpPr>
            <p:nvPr/>
          </p:nvCxnSpPr>
          <p:spPr bwMode="auto">
            <a:xfrm>
              <a:off x="21336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2" name="AutoShape 11"/>
            <p:cNvCxnSpPr>
              <a:cxnSpLocks noChangeShapeType="1"/>
              <a:stCxn id="49156" idx="6"/>
              <a:endCxn id="49157" idx="2"/>
            </p:cNvCxnSpPr>
            <p:nvPr/>
          </p:nvCxnSpPr>
          <p:spPr bwMode="auto">
            <a:xfrm>
              <a:off x="32004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3" name="AutoShape 12"/>
            <p:cNvCxnSpPr>
              <a:cxnSpLocks noChangeShapeType="1"/>
              <a:stCxn id="49157" idx="6"/>
              <a:endCxn id="49158" idx="2"/>
            </p:cNvCxnSpPr>
            <p:nvPr/>
          </p:nvCxnSpPr>
          <p:spPr bwMode="auto">
            <a:xfrm>
              <a:off x="42672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4" name="AutoShape 13"/>
            <p:cNvCxnSpPr>
              <a:cxnSpLocks noChangeShapeType="1"/>
              <a:stCxn id="49158" idx="6"/>
              <a:endCxn id="49159" idx="2"/>
            </p:cNvCxnSpPr>
            <p:nvPr/>
          </p:nvCxnSpPr>
          <p:spPr bwMode="auto">
            <a:xfrm>
              <a:off x="5334000" y="1857375"/>
              <a:ext cx="533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65" name="AutoShape 14"/>
            <p:cNvCxnSpPr>
              <a:cxnSpLocks noChangeShapeType="1"/>
              <a:stCxn id="49159" idx="6"/>
              <a:endCxn id="49160" idx="2"/>
            </p:cNvCxnSpPr>
            <p:nvPr/>
          </p:nvCxnSpPr>
          <p:spPr bwMode="auto">
            <a:xfrm>
              <a:off x="6400800" y="1857375"/>
              <a:ext cx="5334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6" name="Text Box 15"/>
            <p:cNvSpPr txBox="1">
              <a:spLocks noChangeArrowheads="1"/>
            </p:cNvSpPr>
            <p:nvPr/>
          </p:nvSpPr>
          <p:spPr bwMode="auto">
            <a:xfrm>
              <a:off x="1618552" y="234315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The</a:t>
              </a:r>
            </a:p>
          </p:txBody>
        </p:sp>
        <p:sp>
          <p:nvSpPr>
            <p:cNvPr id="49167" name="Text Box 16"/>
            <p:cNvSpPr txBox="1">
              <a:spLocks noChangeArrowheads="1"/>
            </p:cNvSpPr>
            <p:nvPr/>
          </p:nvSpPr>
          <p:spPr bwMode="auto">
            <a:xfrm>
              <a:off x="2689804" y="23431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rich</a:t>
              </a:r>
            </a:p>
          </p:txBody>
        </p:sp>
        <p:sp>
          <p:nvSpPr>
            <p:cNvPr id="49168" name="Text Box 17"/>
            <p:cNvSpPr txBox="1">
              <a:spLocks noChangeArrowheads="1"/>
            </p:cNvSpPr>
            <p:nvPr/>
          </p:nvSpPr>
          <p:spPr bwMode="auto">
            <a:xfrm>
              <a:off x="3759607" y="2343150"/>
              <a:ext cx="4940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like</a:t>
              </a:r>
            </a:p>
          </p:txBody>
        </p:sp>
        <p:sp>
          <p:nvSpPr>
            <p:cNvPr id="49169" name="Text Box 18"/>
            <p:cNvSpPr txBox="1">
              <a:spLocks noChangeArrowheads="1"/>
            </p:cNvSpPr>
            <p:nvPr/>
          </p:nvSpPr>
          <p:spPr bwMode="auto">
            <a:xfrm>
              <a:off x="5816659" y="2363136"/>
              <a:ext cx="654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travel</a:t>
              </a:r>
            </a:p>
          </p:txBody>
        </p:sp>
        <p:sp>
          <p:nvSpPr>
            <p:cNvPr id="49170" name="Text Box 19"/>
            <p:cNvSpPr txBox="1">
              <a:spLocks noChangeArrowheads="1"/>
            </p:cNvSpPr>
            <p:nvPr/>
          </p:nvSpPr>
          <p:spPr bwMode="auto">
            <a:xfrm>
              <a:off x="7087458" y="2343150"/>
              <a:ext cx="235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.</a:t>
              </a:r>
            </a:p>
          </p:txBody>
        </p:sp>
        <p:sp>
          <p:nvSpPr>
            <p:cNvPr id="49171" name="Text Box 20"/>
            <p:cNvSpPr txBox="1">
              <a:spLocks noChangeArrowheads="1"/>
            </p:cNvSpPr>
            <p:nvPr/>
          </p:nvSpPr>
          <p:spPr bwMode="auto">
            <a:xfrm>
              <a:off x="4899025" y="234315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</a:t>
              </a:r>
            </a:p>
          </p:txBody>
        </p:sp>
        <p:cxnSp>
          <p:nvCxnSpPr>
            <p:cNvPr id="49172" name="AutoShape 21"/>
            <p:cNvCxnSpPr>
              <a:cxnSpLocks noChangeShapeType="1"/>
              <a:stCxn id="49155" idx="4"/>
              <a:endCxn id="49166" idx="0"/>
            </p:cNvCxnSpPr>
            <p:nvPr/>
          </p:nvCxnSpPr>
          <p:spPr bwMode="auto">
            <a:xfrm>
              <a:off x="1866900" y="2057400"/>
              <a:ext cx="3484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3" name="AutoShape 22"/>
            <p:cNvCxnSpPr>
              <a:cxnSpLocks noChangeShapeType="1"/>
              <a:stCxn id="49156" idx="4"/>
              <a:endCxn id="49167" idx="0"/>
            </p:cNvCxnSpPr>
            <p:nvPr/>
          </p:nvCxnSpPr>
          <p:spPr bwMode="auto">
            <a:xfrm>
              <a:off x="2933700" y="2057400"/>
              <a:ext cx="873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4" name="AutoShape 23"/>
            <p:cNvCxnSpPr>
              <a:cxnSpLocks noChangeShapeType="1"/>
              <a:stCxn id="49157" idx="4"/>
              <a:endCxn id="49168" idx="0"/>
            </p:cNvCxnSpPr>
            <p:nvPr/>
          </p:nvCxnSpPr>
          <p:spPr bwMode="auto">
            <a:xfrm>
              <a:off x="4000500" y="2057400"/>
              <a:ext cx="613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5" name="AutoShape 24"/>
            <p:cNvCxnSpPr>
              <a:cxnSpLocks noChangeShapeType="1"/>
              <a:stCxn id="49158" idx="4"/>
              <a:endCxn id="49171" idx="0"/>
            </p:cNvCxnSpPr>
            <p:nvPr/>
          </p:nvCxnSpPr>
          <p:spPr bwMode="auto">
            <a:xfrm>
              <a:off x="5067300" y="2057400"/>
              <a:ext cx="420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6" name="AutoShape 25"/>
            <p:cNvCxnSpPr>
              <a:cxnSpLocks noChangeShapeType="1"/>
              <a:stCxn id="49159" idx="4"/>
              <a:endCxn id="49169" idx="0"/>
            </p:cNvCxnSpPr>
            <p:nvPr/>
          </p:nvCxnSpPr>
          <p:spPr bwMode="auto">
            <a:xfrm>
              <a:off x="6134100" y="2057400"/>
              <a:ext cx="9732" cy="3057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7" name="AutoShape 26"/>
            <p:cNvCxnSpPr>
              <a:cxnSpLocks noChangeShapeType="1"/>
              <a:stCxn id="49160" idx="4"/>
              <a:endCxn id="49170" idx="0"/>
            </p:cNvCxnSpPr>
            <p:nvPr/>
          </p:nvCxnSpPr>
          <p:spPr bwMode="auto">
            <a:xfrm>
              <a:off x="7200900" y="2057400"/>
              <a:ext cx="4539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7" name="Group 76"/>
          <p:cNvGrpSpPr/>
          <p:nvPr/>
        </p:nvGrpSpPr>
        <p:grpSpPr>
          <a:xfrm>
            <a:off x="1585057" y="3306955"/>
            <a:ext cx="5867400" cy="1044340"/>
            <a:chOff x="1600200" y="1657350"/>
            <a:chExt cx="5867400" cy="1044340"/>
          </a:xfrm>
        </p:grpSpPr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1600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DT</a:t>
              </a:r>
            </a:p>
          </p:txBody>
        </p:sp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26670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NN</a:t>
              </a:r>
            </a:p>
          </p:txBody>
        </p:sp>
        <p:sp>
          <p:nvSpPr>
            <p:cNvPr id="80" name="Oval 6"/>
            <p:cNvSpPr>
              <a:spLocks noChangeArrowheads="1"/>
            </p:cNvSpPr>
            <p:nvPr/>
          </p:nvSpPr>
          <p:spPr bwMode="auto">
            <a:xfrm>
              <a:off x="37338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VBP</a:t>
              </a:r>
            </a:p>
          </p:txBody>
        </p:sp>
        <p:sp>
          <p:nvSpPr>
            <p:cNvPr id="81" name="Oval 7"/>
            <p:cNvSpPr>
              <a:spLocks noChangeArrowheads="1"/>
            </p:cNvSpPr>
            <p:nvPr/>
          </p:nvSpPr>
          <p:spPr bwMode="auto">
            <a:xfrm>
              <a:off x="48006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/>
                <a:t>TO</a:t>
              </a:r>
            </a:p>
          </p:txBody>
        </p:sp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58674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b="1"/>
                <a:t>VB</a:t>
              </a:r>
            </a:p>
          </p:txBody>
        </p:sp>
        <p:sp>
          <p:nvSpPr>
            <p:cNvPr id="83" name="Oval 9"/>
            <p:cNvSpPr>
              <a:spLocks noChangeArrowheads="1"/>
            </p:cNvSpPr>
            <p:nvPr/>
          </p:nvSpPr>
          <p:spPr bwMode="auto">
            <a:xfrm>
              <a:off x="6934200" y="1657350"/>
              <a:ext cx="533400" cy="400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dirty="0"/>
                <a:t>.</a:t>
              </a:r>
            </a:p>
          </p:txBody>
        </p:sp>
        <p:cxnSp>
          <p:nvCxnSpPr>
            <p:cNvPr id="84" name="AutoShape 10"/>
            <p:cNvCxnSpPr>
              <a:cxnSpLocks noChangeShapeType="1"/>
              <a:stCxn id="78" idx="6"/>
              <a:endCxn id="79" idx="2"/>
            </p:cNvCxnSpPr>
            <p:nvPr/>
          </p:nvCxnSpPr>
          <p:spPr bwMode="auto">
            <a:xfrm>
              <a:off x="21336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1"/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>
              <a:off x="32004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2"/>
            <p:cNvCxnSpPr>
              <a:cxnSpLocks noChangeShapeType="1"/>
              <a:stCxn id="80" idx="6"/>
              <a:endCxn id="81" idx="2"/>
            </p:cNvCxnSpPr>
            <p:nvPr/>
          </p:nvCxnSpPr>
          <p:spPr bwMode="auto">
            <a:xfrm>
              <a:off x="4267200" y="1857375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13"/>
            <p:cNvCxnSpPr>
              <a:cxnSpLocks noChangeShapeType="1"/>
              <a:stCxn id="81" idx="6"/>
              <a:endCxn id="82" idx="2"/>
            </p:cNvCxnSpPr>
            <p:nvPr/>
          </p:nvCxnSpPr>
          <p:spPr bwMode="auto">
            <a:xfrm>
              <a:off x="5334000" y="1857375"/>
              <a:ext cx="5334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14"/>
            <p:cNvCxnSpPr>
              <a:cxnSpLocks noChangeShapeType="1"/>
              <a:stCxn id="82" idx="6"/>
              <a:endCxn id="83" idx="2"/>
            </p:cNvCxnSpPr>
            <p:nvPr/>
          </p:nvCxnSpPr>
          <p:spPr bwMode="auto">
            <a:xfrm>
              <a:off x="6400800" y="1857375"/>
              <a:ext cx="533400" cy="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Text Box 15"/>
            <p:cNvSpPr txBox="1">
              <a:spLocks noChangeArrowheads="1"/>
            </p:cNvSpPr>
            <p:nvPr/>
          </p:nvSpPr>
          <p:spPr bwMode="auto">
            <a:xfrm>
              <a:off x="1618552" y="2343150"/>
              <a:ext cx="50366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The</a:t>
              </a:r>
            </a:p>
          </p:txBody>
        </p:sp>
        <p:sp>
          <p:nvSpPr>
            <p:cNvPr id="90" name="Text Box 16"/>
            <p:cNvSpPr txBox="1">
              <a:spLocks noChangeArrowheads="1"/>
            </p:cNvSpPr>
            <p:nvPr/>
          </p:nvSpPr>
          <p:spPr bwMode="auto">
            <a:xfrm>
              <a:off x="2689804" y="2343150"/>
              <a:ext cx="5052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rich</a:t>
              </a:r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3759607" y="2343150"/>
              <a:ext cx="4940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like</a:t>
              </a:r>
            </a:p>
          </p:txBody>
        </p:sp>
        <p:sp>
          <p:nvSpPr>
            <p:cNvPr id="92" name="Text Box 18"/>
            <p:cNvSpPr txBox="1">
              <a:spLocks noChangeArrowheads="1"/>
            </p:cNvSpPr>
            <p:nvPr/>
          </p:nvSpPr>
          <p:spPr bwMode="auto">
            <a:xfrm>
              <a:off x="5816659" y="2363136"/>
              <a:ext cx="65434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travel</a:t>
              </a:r>
            </a:p>
          </p:txBody>
        </p:sp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7087458" y="2343150"/>
              <a:ext cx="2359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/>
                <a:t>.</a:t>
              </a: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4899025" y="2343150"/>
              <a:ext cx="3449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to</a:t>
              </a:r>
            </a:p>
          </p:txBody>
        </p:sp>
        <p:cxnSp>
          <p:nvCxnSpPr>
            <p:cNvPr id="95" name="AutoShape 21"/>
            <p:cNvCxnSpPr>
              <a:cxnSpLocks noChangeShapeType="1"/>
              <a:stCxn id="78" idx="4"/>
              <a:endCxn id="89" idx="0"/>
            </p:cNvCxnSpPr>
            <p:nvPr/>
          </p:nvCxnSpPr>
          <p:spPr bwMode="auto">
            <a:xfrm>
              <a:off x="1866900" y="2057400"/>
              <a:ext cx="3484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AutoShape 22"/>
            <p:cNvCxnSpPr>
              <a:cxnSpLocks noChangeShapeType="1"/>
              <a:stCxn id="79" idx="4"/>
              <a:endCxn id="90" idx="0"/>
            </p:cNvCxnSpPr>
            <p:nvPr/>
          </p:nvCxnSpPr>
          <p:spPr bwMode="auto">
            <a:xfrm>
              <a:off x="2933700" y="2057400"/>
              <a:ext cx="873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AutoShape 23"/>
            <p:cNvCxnSpPr>
              <a:cxnSpLocks noChangeShapeType="1"/>
              <a:stCxn id="80" idx="4"/>
              <a:endCxn id="91" idx="0"/>
            </p:cNvCxnSpPr>
            <p:nvPr/>
          </p:nvCxnSpPr>
          <p:spPr bwMode="auto">
            <a:xfrm>
              <a:off x="4000500" y="2057400"/>
              <a:ext cx="6130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24"/>
            <p:cNvCxnSpPr>
              <a:cxnSpLocks noChangeShapeType="1"/>
              <a:stCxn id="81" idx="4"/>
              <a:endCxn id="94" idx="0"/>
            </p:cNvCxnSpPr>
            <p:nvPr/>
          </p:nvCxnSpPr>
          <p:spPr bwMode="auto">
            <a:xfrm>
              <a:off x="5067300" y="2057400"/>
              <a:ext cx="4208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AutoShape 25"/>
            <p:cNvCxnSpPr>
              <a:cxnSpLocks noChangeShapeType="1"/>
              <a:stCxn id="82" idx="4"/>
              <a:endCxn id="92" idx="0"/>
            </p:cNvCxnSpPr>
            <p:nvPr/>
          </p:nvCxnSpPr>
          <p:spPr bwMode="auto">
            <a:xfrm>
              <a:off x="6134100" y="2057400"/>
              <a:ext cx="9732" cy="30573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AutoShape 26"/>
            <p:cNvCxnSpPr>
              <a:cxnSpLocks noChangeShapeType="1"/>
              <a:stCxn id="83" idx="4"/>
              <a:endCxn id="93" idx="0"/>
            </p:cNvCxnSpPr>
            <p:nvPr/>
          </p:nvCxnSpPr>
          <p:spPr bwMode="auto">
            <a:xfrm>
              <a:off x="7200900" y="2057400"/>
              <a:ext cx="4539" cy="285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684640978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41033</TotalTime>
  <Words>991</Words>
  <Application>Microsoft Macintosh PowerPoint</Application>
  <PresentationFormat>On-screen Show (16:9)</PresentationFormat>
  <Paragraphs>183</Paragraphs>
  <Slides>23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NLP</vt:lpstr>
      <vt:lpstr>Introduction to NLP</vt:lpstr>
      <vt:lpstr>Part of Speech Tagging Methods</vt:lpstr>
      <vt:lpstr>HMM-based POS Tagging</vt:lpstr>
      <vt:lpstr>HMM Tagging</vt:lpstr>
      <vt:lpstr>HMM Tagging</vt:lpstr>
      <vt:lpstr>Maximum Likelihood Estimates</vt:lpstr>
      <vt:lpstr>Example</vt:lpstr>
      <vt:lpstr>Example</vt:lpstr>
      <vt:lpstr>Evaluating Taggers</vt:lpstr>
      <vt:lpstr>Notes on POS</vt:lpstr>
      <vt:lpstr>Notes on POS</vt:lpstr>
      <vt:lpstr>Brown Clustering</vt:lpstr>
      <vt:lpstr>Example</vt:lpstr>
      <vt:lpstr>Example</vt:lpstr>
      <vt:lpstr>PowerPoint Presentation</vt:lpstr>
      <vt:lpstr>External Link</vt:lpstr>
      <vt:lpstr>Introduction to NLP</vt:lpstr>
      <vt:lpstr>Transformation Based Learning</vt:lpstr>
      <vt:lpstr>Transformation Based Tagger</vt:lpstr>
      <vt:lpstr>Transformation Based Tagger</vt:lpstr>
      <vt:lpstr>Unknown Words</vt:lpstr>
      <vt:lpstr>NLP</vt:lpstr>
    </vt:vector>
  </TitlesOfParts>
  <Company>University of Michigan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Fan Feng</cp:lastModifiedBy>
  <cp:revision>480</cp:revision>
  <dcterms:created xsi:type="dcterms:W3CDTF">2014-05-29T18:54:38Z</dcterms:created>
  <dcterms:modified xsi:type="dcterms:W3CDTF">2019-02-05T18:48:17Z</dcterms:modified>
</cp:coreProperties>
</file>