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4"/>
  </p:notesMasterIdLst>
  <p:sldIdLst>
    <p:sldId id="616" r:id="rId3"/>
    <p:sldId id="799" r:id="rId4"/>
    <p:sldId id="800" r:id="rId5"/>
    <p:sldId id="813" r:id="rId6"/>
    <p:sldId id="814" r:id="rId7"/>
    <p:sldId id="815" r:id="rId8"/>
    <p:sldId id="816" r:id="rId9"/>
    <p:sldId id="817" r:id="rId10"/>
    <p:sldId id="818" r:id="rId11"/>
    <p:sldId id="819" r:id="rId12"/>
    <p:sldId id="820" r:id="rId13"/>
    <p:sldId id="821" r:id="rId14"/>
    <p:sldId id="822" r:id="rId15"/>
    <p:sldId id="823" r:id="rId16"/>
    <p:sldId id="824" r:id="rId17"/>
    <p:sldId id="825" r:id="rId18"/>
    <p:sldId id="826" r:id="rId19"/>
    <p:sldId id="827" r:id="rId20"/>
    <p:sldId id="828" r:id="rId21"/>
    <p:sldId id="829" r:id="rId22"/>
    <p:sldId id="830" r:id="rId23"/>
    <p:sldId id="831" r:id="rId24"/>
    <p:sldId id="832" r:id="rId25"/>
    <p:sldId id="833" r:id="rId26"/>
    <p:sldId id="834" r:id="rId27"/>
    <p:sldId id="835" r:id="rId28"/>
    <p:sldId id="836" r:id="rId29"/>
    <p:sldId id="837" r:id="rId30"/>
    <p:sldId id="801" r:id="rId31"/>
    <p:sldId id="802" r:id="rId32"/>
    <p:sldId id="803" r:id="rId33"/>
    <p:sldId id="804" r:id="rId34"/>
    <p:sldId id="805" r:id="rId35"/>
    <p:sldId id="806" r:id="rId36"/>
    <p:sldId id="807" r:id="rId37"/>
    <p:sldId id="808" r:id="rId38"/>
    <p:sldId id="809" r:id="rId39"/>
    <p:sldId id="810" r:id="rId40"/>
    <p:sldId id="811" r:id="rId41"/>
    <p:sldId id="812" r:id="rId42"/>
    <p:sldId id="79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ngrams.googlelabs.com/" TargetMode="External"/><Relationship Id="rId2" Type="http://schemas.openxmlformats.org/officeDocument/2006/relationships/hyperlink" Target="http://googleresearch.blogspot.com/2006/08/all-our-n-gram-are-belong-to-you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gliery.com/Band/" TargetMode="External"/><Relationship Id="rId13" Type="http://schemas.openxmlformats.org/officeDocument/2006/relationships/hyperlink" Target="http://kingjamesprogramming.tumblr.com/" TargetMode="External"/><Relationship Id="rId3" Type="http://schemas.openxmlformats.org/officeDocument/2006/relationships/hyperlink" Target="http://norvig.com/mayzner.html" TargetMode="External"/><Relationship Id="rId7" Type="http://schemas.openxmlformats.org/officeDocument/2006/relationships/hyperlink" Target="http://pdos.csail.mit.edu/scigen/" TargetMode="External"/><Relationship Id="rId12" Type="http://schemas.openxmlformats.org/officeDocument/2006/relationships/hyperlink" Target="http://gregstevens.name/2012/08/16/simulating-h-p-lovecraft" TargetMode="External"/><Relationship Id="rId2" Type="http://schemas.openxmlformats.org/officeDocument/2006/relationships/hyperlink" Target="http://googleresearch.blogspot.com/2006/08/all-our-n-gram-are-belong-to-yo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sewhere.org/pomo/" TargetMode="External"/><Relationship Id="rId11" Type="http://schemas.openxmlformats.org/officeDocument/2006/relationships/hyperlink" Target="http://www.decontextualize.com/teaching/rwet/n-grams-and-markov-chains/" TargetMode="External"/><Relationship Id="rId5" Type="http://schemas.openxmlformats.org/officeDocument/2006/relationships/hyperlink" Target="https://books.google.com/ngrams/" TargetMode="External"/><Relationship Id="rId10" Type="http://schemas.openxmlformats.org/officeDocument/2006/relationships/hyperlink" Target="http://johno.jsmf.net/knowhow/ngrams/index.php" TargetMode="External"/><Relationship Id="rId4" Type="http://schemas.openxmlformats.org/officeDocument/2006/relationships/hyperlink" Target="http://storage.googleapis.com/books/ngrams/books/datasetsv2.html" TargetMode="External"/><Relationship Id="rId9" Type="http://schemas.openxmlformats.org/officeDocument/2006/relationships/hyperlink" Target="http://www.magliery.com/Country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2" y="1094314"/>
            <a:ext cx="7308565" cy="37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Polynesian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59" y="1416050"/>
            <a:ext cx="7466682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Calculation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83" y="996368"/>
            <a:ext cx="6113633" cy="40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Better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34" y="1094314"/>
            <a:ext cx="6472330" cy="38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" y="984723"/>
            <a:ext cx="9092082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11" y="1094314"/>
            <a:ext cx="6899002" cy="39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for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6" y="1094314"/>
            <a:ext cx="7771445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23" y="1005084"/>
            <a:ext cx="6377353" cy="41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Syllables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49" y="1001695"/>
            <a:ext cx="5327702" cy="39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Polynesian Syllables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22" y="1008270"/>
            <a:ext cx="6317355" cy="40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of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64618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Polynesian Syllables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75" y="1094314"/>
            <a:ext cx="5547361" cy="41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Polynesian Syllables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94" y="1144710"/>
            <a:ext cx="6574612" cy="39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34" y="1924050"/>
            <a:ext cx="706033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50" y="985920"/>
            <a:ext cx="5539299" cy="40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5" y="1409700"/>
            <a:ext cx="8228589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(Cont’d)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17" y="1012641"/>
            <a:ext cx="6171625" cy="40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6" y="1001499"/>
            <a:ext cx="7206358" cy="39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Relative Entropy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3" y="1274671"/>
            <a:ext cx="8838114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as Mutual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2" y="1066800"/>
            <a:ext cx="8330176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19630"/>
          </a:xfrm>
        </p:spPr>
        <p:txBody>
          <a:bodyPr>
            <a:normAutofit/>
          </a:bodyPr>
          <a:lstStyle/>
          <a:p>
            <a:r>
              <a:rPr lang="en-US" dirty="0"/>
              <a:t>Does the model fit the data?</a:t>
            </a:r>
          </a:p>
          <a:p>
            <a:pPr lvl="1"/>
            <a:r>
              <a:rPr lang="en-US" dirty="0"/>
              <a:t>A good model will give a high probability to a real sentence</a:t>
            </a:r>
          </a:p>
          <a:p>
            <a:r>
              <a:rPr lang="en-US" dirty="0"/>
              <a:t>Perplexity</a:t>
            </a:r>
          </a:p>
          <a:p>
            <a:pPr lvl="1"/>
            <a:r>
              <a:rPr lang="en-US" dirty="0"/>
              <a:t>Average branching factor in predicting the next word</a:t>
            </a:r>
          </a:p>
          <a:p>
            <a:pPr lvl="1"/>
            <a:r>
              <a:rPr lang="en-US" dirty="0"/>
              <a:t>Lower is better (lower perplexity -&gt; higher probability)</a:t>
            </a:r>
          </a:p>
          <a:p>
            <a:pPr lvl="1"/>
            <a:r>
              <a:rPr lang="en-US" dirty="0"/>
              <a:t>N = number of words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9402"/>
              </p:ext>
            </p:extLst>
          </p:nvPr>
        </p:nvGraphicFramePr>
        <p:xfrm>
          <a:off x="2455118" y="3666781"/>
          <a:ext cx="3673825" cy="95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384200" imgH="482400" progId="Equation.3">
                  <p:embed/>
                </p:oleObj>
              </mc:Choice>
              <mc:Fallback>
                <p:oleObj name="Equation" r:id="rId3" imgW="1384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118" y="3666781"/>
                        <a:ext cx="3673825" cy="9598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8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Extrinsic</a:t>
            </a:r>
          </a:p>
          <a:p>
            <a:pPr lvl="1"/>
            <a:r>
              <a:rPr lang="en-US" sz="2400" dirty="0"/>
              <a:t>Use in an application</a:t>
            </a:r>
          </a:p>
          <a:p>
            <a:r>
              <a:rPr lang="en-US" sz="2800" dirty="0"/>
              <a:t>Intrinsic</a:t>
            </a:r>
          </a:p>
          <a:p>
            <a:pPr lvl="1"/>
            <a:r>
              <a:rPr lang="en-US" sz="2400" dirty="0"/>
              <a:t>Cheaper</a:t>
            </a:r>
          </a:p>
          <a:p>
            <a:r>
              <a:rPr lang="en-US" sz="2800" dirty="0"/>
              <a:t>Correlate the two for validation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9477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059"/>
            <a:ext cx="8229600" cy="3307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sentence consisting of N equiprobable words: p(wi) = 1/k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 = ((k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)</a:t>
            </a:r>
            <a:r>
              <a:rPr lang="en-US" baseline="30000" dirty="0"/>
              <a:t>(-1/N)</a:t>
            </a:r>
            <a:r>
              <a:rPr lang="en-US" dirty="0"/>
              <a:t> = k</a:t>
            </a:r>
          </a:p>
          <a:p>
            <a:r>
              <a:rPr lang="en-US" dirty="0"/>
              <a:t>Perplexity is like a branching factor</a:t>
            </a:r>
          </a:p>
          <a:p>
            <a:r>
              <a:rPr lang="en-US" dirty="0"/>
              <a:t>Logarithmic version</a:t>
            </a:r>
          </a:p>
          <a:p>
            <a:pPr lvl="1"/>
            <a:r>
              <a:rPr lang="en-US" dirty="0"/>
              <a:t>the exponent is = #bits to encode each word)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665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24809"/>
              </p:ext>
            </p:extLst>
          </p:nvPr>
        </p:nvGraphicFramePr>
        <p:xfrm>
          <a:off x="2732547" y="1731285"/>
          <a:ext cx="3538483" cy="92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1384200" imgH="482400" progId="Equation.3">
                  <p:embed/>
                </p:oleObj>
              </mc:Choice>
              <mc:Fallback>
                <p:oleObj name="Equation" r:id="rId3" imgW="1384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547" y="1731285"/>
                        <a:ext cx="3538483" cy="9244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544117"/>
              </p:ext>
            </p:extLst>
          </p:nvPr>
        </p:nvGraphicFramePr>
        <p:xfrm>
          <a:off x="2812061" y="4126478"/>
          <a:ext cx="3915205" cy="54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1307880" imgH="241200" progId="Equation.3">
                  <p:embed/>
                </p:oleObj>
              </mc:Choice>
              <mc:Fallback>
                <p:oleObj name="Equation" r:id="rId5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061" y="4126478"/>
                        <a:ext cx="3915205" cy="5409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8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Shannon Game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152939"/>
            <a:ext cx="8229600" cy="37609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Consider the Shannon game: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New York governor Andrew Cuomo said ...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What is the perplexity of guessing a digit if all digits are equally likely? Do the math.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10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 about a letter?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26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 about guessing A (“operator”) with a probability of 1/4, B (“sales”) with a probability of 1/4 and 10,000 other cases with a probability of 1/2 total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example modified from Joshua Goodman.</a:t>
            </a:r>
          </a:p>
        </p:txBody>
      </p:sp>
    </p:spTree>
    <p:extLst>
      <p:ext uri="{BB962C8B-B14F-4D97-AF65-F5344CB8AC3E}">
        <p14:creationId xmlns:p14="http://schemas.microsoft.com/office/powerpoint/2010/main" val="38491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Perplexity Across Distributions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280159"/>
            <a:ext cx="8562454" cy="3052531"/>
          </a:xfrm>
        </p:spPr>
        <p:txBody>
          <a:bodyPr>
            <a:normAutofit/>
          </a:bodyPr>
          <a:lstStyle/>
          <a:p>
            <a:r>
              <a:rPr lang="en-US" altLang="en-US" dirty="0"/>
              <a:t>What if the actual distribution is very different from the expected one?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All of the 10,000 other cases are equally likely but P(A) = P(B) = 0.</a:t>
            </a:r>
          </a:p>
          <a:p>
            <a:r>
              <a:rPr lang="en-US" altLang="en-US" dirty="0"/>
              <a:t>Cross-entropy = log (perplexity), measured in bits</a:t>
            </a:r>
          </a:p>
          <a:p>
            <a:endParaRPr lang="en-US" altLang="en-US" dirty="0"/>
          </a:p>
        </p:txBody>
      </p:sp>
      <p:pic>
        <p:nvPicPr>
          <p:cNvPr id="18436" name="Picture 5" descr="{\mathrm  {H}}(p,q)=-\sum _{x}p(x)\,\log q(x).\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5" y="3750646"/>
            <a:ext cx="4443269" cy="76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Values for Perplexity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6063"/>
            <a:ext cx="7772400" cy="318052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Wall Street Journal (WSJ) corpus</a:t>
            </a:r>
          </a:p>
          <a:p>
            <a:pPr lvl="1"/>
            <a:r>
              <a:rPr lang="en-US" altLang="en-US" dirty="0"/>
              <a:t>38 M words (tokens)</a:t>
            </a:r>
          </a:p>
          <a:p>
            <a:pPr lvl="1"/>
            <a:r>
              <a:rPr lang="en-US" altLang="en-US" dirty="0"/>
              <a:t>20 K types</a:t>
            </a:r>
          </a:p>
          <a:p>
            <a:r>
              <a:rPr lang="en-US" altLang="en-US" sz="2400" dirty="0"/>
              <a:t>Perplexity</a:t>
            </a:r>
          </a:p>
          <a:p>
            <a:pPr lvl="1"/>
            <a:r>
              <a:rPr lang="en-US" altLang="en-US" dirty="0"/>
              <a:t>Evaluated on a separate 1.5M sample of WSJ documents</a:t>
            </a:r>
          </a:p>
          <a:p>
            <a:pPr lvl="1"/>
            <a:r>
              <a:rPr lang="en-US" altLang="en-US" dirty="0"/>
              <a:t>Unigram 962</a:t>
            </a:r>
          </a:p>
          <a:p>
            <a:pPr lvl="1"/>
            <a:r>
              <a:rPr lang="en-US" altLang="en-US" dirty="0"/>
              <a:t>Bigram 170</a:t>
            </a:r>
          </a:p>
          <a:p>
            <a:pPr lvl="1"/>
            <a:r>
              <a:rPr lang="en-US" altLang="en-US" dirty="0"/>
              <a:t>Trigram 109</a:t>
            </a:r>
          </a:p>
        </p:txBody>
      </p:sp>
    </p:spTree>
    <p:extLst>
      <p:ext uri="{BB962C8B-B14F-4D97-AF65-F5344CB8AC3E}">
        <p14:creationId xmlns:p14="http://schemas.microsoft.com/office/powerpoint/2010/main" val="7356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Word Error Rate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0647"/>
            <a:ext cx="7772400" cy="333159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Another evaluation metric</a:t>
            </a:r>
          </a:p>
          <a:p>
            <a:pPr lvl="1"/>
            <a:r>
              <a:rPr lang="en-US" altLang="en-US" dirty="0"/>
              <a:t>Number of insertions, deletions, and substitutions</a:t>
            </a:r>
          </a:p>
          <a:p>
            <a:pPr lvl="1"/>
            <a:r>
              <a:rPr lang="en-US" altLang="en-US" dirty="0"/>
              <a:t>Normalized by sentence length</a:t>
            </a:r>
          </a:p>
          <a:p>
            <a:pPr lvl="1"/>
            <a:r>
              <a:rPr lang="en-US" altLang="en-US" dirty="0"/>
              <a:t>Same as Levenshtein Edit Distance</a:t>
            </a:r>
          </a:p>
          <a:p>
            <a:r>
              <a:rPr lang="en-US" altLang="en-US" sz="2400" dirty="0"/>
              <a:t>Example:</a:t>
            </a:r>
          </a:p>
          <a:p>
            <a:pPr lvl="1"/>
            <a:r>
              <a:rPr lang="en-US" altLang="en-US" dirty="0"/>
              <a:t>governor Dan Malloy met with the mayor</a:t>
            </a:r>
          </a:p>
          <a:p>
            <a:pPr lvl="1"/>
            <a:r>
              <a:rPr lang="en-US" altLang="en-US" dirty="0"/>
              <a:t>the governor met the senator</a:t>
            </a:r>
          </a:p>
          <a:p>
            <a:pPr lvl="1"/>
            <a:r>
              <a:rPr lang="en-US" altLang="en-US" dirty="0"/>
              <a:t>3 deletions + 1 insertion + 1 substitution = WER of 5</a:t>
            </a:r>
          </a:p>
        </p:txBody>
      </p:sp>
    </p:spTree>
    <p:extLst>
      <p:ext uri="{BB962C8B-B14F-4D97-AF65-F5344CB8AC3E}">
        <p14:creationId xmlns:p14="http://schemas.microsoft.com/office/powerpoint/2010/main" val="23966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7421" y="1399726"/>
            <a:ext cx="8775509" cy="2702991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Out of vocabulary words (OOV)</a:t>
            </a:r>
          </a:p>
          <a:p>
            <a:pPr lvl="1"/>
            <a:r>
              <a:rPr lang="en-US" altLang="en-US" sz="2400" dirty="0"/>
              <a:t>Split the training set into two parts</a:t>
            </a:r>
          </a:p>
          <a:p>
            <a:pPr lvl="1"/>
            <a:r>
              <a:rPr lang="en-US" altLang="en-US" sz="2400" dirty="0"/>
              <a:t>Label all words in part 2 that were not in part 1 as &lt;UNK&gt;</a:t>
            </a:r>
          </a:p>
          <a:p>
            <a:r>
              <a:rPr lang="en-US" altLang="en-US" sz="2800" dirty="0"/>
              <a:t>Clustering</a:t>
            </a:r>
          </a:p>
          <a:p>
            <a:pPr lvl="1"/>
            <a:r>
              <a:rPr lang="en-US" altLang="en-US" sz="2400" dirty="0"/>
              <a:t>e.g., dates, monetary amounts, organizations, years</a:t>
            </a:r>
          </a:p>
        </p:txBody>
      </p:sp>
    </p:spTree>
    <p:extLst>
      <p:ext uri="{BB962C8B-B14F-4D97-AF65-F5344CB8AC3E}">
        <p14:creationId xmlns:p14="http://schemas.microsoft.com/office/powerpoint/2010/main" val="2833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Distance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59" y="1310186"/>
            <a:ext cx="8229600" cy="3248166"/>
          </a:xfrm>
        </p:spPr>
        <p:txBody>
          <a:bodyPr>
            <a:noAutofit/>
          </a:bodyPr>
          <a:lstStyle/>
          <a:p>
            <a:r>
              <a:rPr lang="en-US" sz="2400" dirty="0"/>
              <a:t>This is where n-gram language models fail by definition</a:t>
            </a:r>
          </a:p>
          <a:p>
            <a:r>
              <a:rPr lang="en-US" sz="2400" dirty="0"/>
              <a:t>Missing syntactic information</a:t>
            </a:r>
          </a:p>
          <a:p>
            <a:pPr lvl="1"/>
            <a:r>
              <a:rPr lang="en-US" b="1" dirty="0"/>
              <a:t>The students</a:t>
            </a:r>
            <a:r>
              <a:rPr lang="en-US" dirty="0"/>
              <a:t> who participated in the game </a:t>
            </a:r>
            <a:r>
              <a:rPr lang="en-US" b="1" dirty="0"/>
              <a:t>are</a:t>
            </a:r>
            <a:r>
              <a:rPr lang="en-US" dirty="0"/>
              <a:t> tired</a:t>
            </a:r>
          </a:p>
          <a:p>
            <a:pPr lvl="1"/>
            <a:r>
              <a:rPr lang="en-US" b="1" dirty="0"/>
              <a:t>The student </a:t>
            </a:r>
            <a:r>
              <a:rPr lang="en-US" dirty="0"/>
              <a:t>who participated in the game </a:t>
            </a:r>
            <a:r>
              <a:rPr lang="en-US" b="1" dirty="0"/>
              <a:t>is</a:t>
            </a:r>
            <a:r>
              <a:rPr lang="en-US" dirty="0"/>
              <a:t> tired</a:t>
            </a:r>
          </a:p>
          <a:p>
            <a:r>
              <a:rPr lang="en-US" sz="2400" dirty="0"/>
              <a:t>Missing semantic information</a:t>
            </a:r>
          </a:p>
          <a:p>
            <a:pPr lvl="1"/>
            <a:r>
              <a:rPr lang="en-US" b="1" dirty="0"/>
              <a:t>The pizza </a:t>
            </a:r>
            <a:r>
              <a:rPr lang="en-US" dirty="0"/>
              <a:t>that I had last night was </a:t>
            </a:r>
            <a:r>
              <a:rPr lang="en-US" b="1" dirty="0"/>
              <a:t>tasty</a:t>
            </a:r>
          </a:p>
          <a:p>
            <a:pPr lvl="1"/>
            <a:r>
              <a:rPr lang="en-US" b="1" dirty="0"/>
              <a:t>The class </a:t>
            </a:r>
            <a:r>
              <a:rPr lang="en-US" dirty="0"/>
              <a:t>that I had last night was </a:t>
            </a:r>
            <a:r>
              <a:rPr lang="en-US" b="1" dirty="0"/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38834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 in 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Syntactic models</a:t>
            </a:r>
          </a:p>
          <a:p>
            <a:pPr lvl="1"/>
            <a:r>
              <a:rPr lang="en-US" sz="2400" dirty="0"/>
              <a:t>Condition words on other words that appear in a specific syntactic relation with them</a:t>
            </a:r>
          </a:p>
          <a:p>
            <a:r>
              <a:rPr lang="en-US" sz="2800" dirty="0"/>
              <a:t>Caching models</a:t>
            </a:r>
          </a:p>
          <a:p>
            <a:pPr lvl="1"/>
            <a:r>
              <a:rPr lang="en-US" sz="2400" dirty="0"/>
              <a:t>Take advantage of the fact that words appear in bursts</a:t>
            </a:r>
          </a:p>
        </p:txBody>
      </p:sp>
    </p:spTree>
    <p:extLst>
      <p:ext uri="{BB962C8B-B14F-4D97-AF65-F5344CB8AC3E}">
        <p14:creationId xmlns:p14="http://schemas.microsoft.com/office/powerpoint/2010/main" val="37816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295777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Google </a:t>
            </a:r>
            <a:r>
              <a:rPr lang="en-US" sz="2400" dirty="0">
                <a:solidFill>
                  <a:schemeClr val="tx1"/>
                </a:solidFill>
              </a:rPr>
              <a:t>n-gram corpus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ＭＳ Ｐゴシック" charset="0"/>
                <a:hlinkClick r:id="rId2"/>
              </a:rPr>
              <a:t>http://googleresearch.blogspot.com/2006/08/all-our-n-gram-are-belong-to-you.html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Google book n-grams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http://ngrams.googlelabs.com/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Google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954" y="1094314"/>
            <a:ext cx="2044461" cy="404918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		302435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after	118894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all	105970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and	3880495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are	136475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arrest	254629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as	339590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at	694739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before	102663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built	189451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but	137151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by	249118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can	133187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cleaning	125206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design	120500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down	109663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fire	112325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for	1635280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former	112559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from	249091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had	154848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has	440396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house he	115434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79918" y="1095362"/>
            <a:ext cx="2147977" cy="3384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hotel	139282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in	3553052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is	1962473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music	199346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near	131889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now	127043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of	3164591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on	1077835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or	1172783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party	162668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plan	172765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plans	434398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price	158422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prices	643669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rental	209614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rules	108025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share	101238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so	133405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that	687925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the	478204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to	1452996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training	163056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house value	135820</a:t>
            </a:r>
          </a:p>
        </p:txBody>
      </p:sp>
    </p:spTree>
    <p:extLst>
      <p:ext uri="{BB962C8B-B14F-4D97-AF65-F5344CB8AC3E}">
        <p14:creationId xmlns:p14="http://schemas.microsoft.com/office/powerpoint/2010/main" val="6447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9" y="1121177"/>
            <a:ext cx="8199675" cy="39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54000" y="271073"/>
            <a:ext cx="8432800" cy="701843"/>
          </a:xfrm>
        </p:spPr>
        <p:txBody>
          <a:bodyPr/>
          <a:lstStyle/>
          <a:p>
            <a:r>
              <a:rPr lang="en-US" altLang="en-US" dirty="0"/>
              <a:t>N-gram External Links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78010"/>
            <a:ext cx="8408504" cy="2846083"/>
          </a:xfrm>
        </p:spPr>
        <p:txBody>
          <a:bodyPr>
            <a:noAutofit/>
          </a:bodyPr>
          <a:lstStyle/>
          <a:p>
            <a:r>
              <a:rPr lang="en-US" altLang="en-US" sz="1600" dirty="0">
                <a:hlinkClick r:id="rId2"/>
              </a:rPr>
              <a:t>http://googleresearch.blogspot.com/2006/08/all-our-n-gram-are-belong-to-you.html</a:t>
            </a:r>
            <a:endParaRPr lang="en-US" altLang="en-US" sz="1600" dirty="0"/>
          </a:p>
          <a:p>
            <a:r>
              <a:rPr lang="en-US" altLang="en-US" sz="1600" dirty="0">
                <a:hlinkClick r:id="rId3"/>
              </a:rPr>
              <a:t>http://norvig.com/mayzner.html</a:t>
            </a:r>
            <a:r>
              <a:rPr lang="en-US" altLang="en-US" sz="1600" dirty="0"/>
              <a:t> </a:t>
            </a:r>
          </a:p>
          <a:p>
            <a:r>
              <a:rPr lang="en-US" altLang="en-US" sz="1600" dirty="0">
                <a:hlinkClick r:id="rId4"/>
              </a:rPr>
              <a:t>http://storage.googleapis.com/books/ngrams/books/datasetsv2.html</a:t>
            </a:r>
            <a:endParaRPr lang="en-US" altLang="en-US" sz="1600" dirty="0"/>
          </a:p>
          <a:p>
            <a:r>
              <a:rPr lang="en-US" altLang="en-US" sz="1600" dirty="0">
                <a:hlinkClick r:id="rId5"/>
              </a:rPr>
              <a:t>https://books.google.com/ngrams/</a:t>
            </a:r>
            <a:endParaRPr lang="en-US" altLang="en-US" sz="1600" dirty="0"/>
          </a:p>
          <a:p>
            <a:r>
              <a:rPr lang="en-US" altLang="en-US" sz="1600" dirty="0">
                <a:hlinkClick r:id="rId6"/>
              </a:rPr>
              <a:t>http://www.elsewhere.org/pomo/</a:t>
            </a:r>
            <a:r>
              <a:rPr lang="en-US" altLang="en-US" sz="1600" dirty="0"/>
              <a:t> </a:t>
            </a:r>
          </a:p>
          <a:p>
            <a:r>
              <a:rPr lang="en-US" altLang="en-US" sz="1600" dirty="0">
                <a:hlinkClick r:id="rId7"/>
              </a:rPr>
              <a:t>http://pdos.csail.mit.edu/scigen/</a:t>
            </a:r>
            <a:r>
              <a:rPr lang="en-US" altLang="en-US" sz="1600" dirty="0"/>
              <a:t> </a:t>
            </a:r>
          </a:p>
          <a:p>
            <a:r>
              <a:rPr lang="en-US" altLang="en-US" sz="1600" dirty="0">
                <a:hlinkClick r:id="rId8"/>
              </a:rPr>
              <a:t>http://www.magliery.com/Band/</a:t>
            </a:r>
            <a:r>
              <a:rPr lang="en-US" altLang="en-US" sz="1600" dirty="0"/>
              <a:t> </a:t>
            </a:r>
          </a:p>
          <a:p>
            <a:r>
              <a:rPr lang="en-US" altLang="en-US" sz="1600" dirty="0">
                <a:hlinkClick r:id="rId9"/>
              </a:rPr>
              <a:t>http://www.magliery.com/Country/</a:t>
            </a:r>
            <a:endParaRPr lang="en-US" altLang="en-US" sz="1600" dirty="0"/>
          </a:p>
          <a:p>
            <a:r>
              <a:rPr lang="en-US" altLang="en-US" sz="1600" dirty="0">
                <a:hlinkClick r:id="rId10"/>
              </a:rPr>
              <a:t>http://johno.jsmf.net/knowhow/ngrams/index.php</a:t>
            </a:r>
            <a:endParaRPr lang="en-US" altLang="en-US" sz="1600" dirty="0"/>
          </a:p>
          <a:p>
            <a:r>
              <a:rPr lang="en-US" altLang="en-US" sz="1600" dirty="0">
                <a:hlinkClick r:id="rId11"/>
              </a:rPr>
              <a:t>http://www.decontextualize.com/teaching/rwet/n-grams-and-markov-chains/</a:t>
            </a:r>
            <a:endParaRPr lang="en-US" altLang="en-US" sz="1600" dirty="0"/>
          </a:p>
          <a:p>
            <a:r>
              <a:rPr lang="en-US" altLang="en-US" sz="1600" dirty="0">
                <a:hlinkClick r:id="rId12"/>
              </a:rPr>
              <a:t>http://gregstevens.com/2012/08/16/simulating-h-p-lovecraft</a:t>
            </a:r>
            <a:r>
              <a:rPr lang="en-US" altLang="en-US" sz="1600" dirty="0"/>
              <a:t> </a:t>
            </a:r>
          </a:p>
          <a:p>
            <a:r>
              <a:rPr lang="en-US" altLang="en-US" sz="1600" dirty="0">
                <a:hlinkClick r:id="rId13"/>
              </a:rPr>
              <a:t>http://kingjamesprogramming.tumblr.com/</a:t>
            </a:r>
            <a:r>
              <a:rPr lang="en-US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169187"/>
            <a:ext cx="8736526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0" y="1257248"/>
            <a:ext cx="878732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Entropy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50" y="1003629"/>
            <a:ext cx="5781125" cy="39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Probabilities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0" y="995585"/>
            <a:ext cx="878732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Surprise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15" y="989086"/>
            <a:ext cx="6880541" cy="40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39963</TotalTime>
  <Words>583</Words>
  <Application>Microsoft Office PowerPoint</Application>
  <PresentationFormat>On-screen Show (16:9)</PresentationFormat>
  <Paragraphs>168</Paragraphs>
  <Slides>41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Arial</vt:lpstr>
      <vt:lpstr>Calibri</vt:lpstr>
      <vt:lpstr>Georgia</vt:lpstr>
      <vt:lpstr>Lucida Grande</vt:lpstr>
      <vt:lpstr>Microsoft Sans Serif</vt:lpstr>
      <vt:lpstr>Rockwell Extra Bold</vt:lpstr>
      <vt:lpstr>Wingdings</vt:lpstr>
      <vt:lpstr>UM-coursera-052814</vt:lpstr>
      <vt:lpstr>Custom Design</vt:lpstr>
      <vt:lpstr>Equation</vt:lpstr>
      <vt:lpstr>NLP</vt:lpstr>
      <vt:lpstr>Introduction to NLP</vt:lpstr>
      <vt:lpstr>Evaluation of LM</vt:lpstr>
      <vt:lpstr>Information Theory</vt:lpstr>
      <vt:lpstr>Uncertainty </vt:lpstr>
      <vt:lpstr>Entropy</vt:lpstr>
      <vt:lpstr>Motivating Entropy</vt:lpstr>
      <vt:lpstr>Adding Probabilities</vt:lpstr>
      <vt:lpstr>Average Surprise</vt:lpstr>
      <vt:lpstr>Entropy Example</vt:lpstr>
      <vt:lpstr>Simplified Polynesian</vt:lpstr>
      <vt:lpstr>Entropy Calculation</vt:lpstr>
      <vt:lpstr>Designing a Better Code</vt:lpstr>
      <vt:lpstr>Joint Entropy</vt:lpstr>
      <vt:lpstr>Conditional Entropy</vt:lpstr>
      <vt:lpstr>Chain Rule for Entropy</vt:lpstr>
      <vt:lpstr>Syllables</vt:lpstr>
      <vt:lpstr>Syllables (cont’d)</vt:lpstr>
      <vt:lpstr>Polynesian Syllables</vt:lpstr>
      <vt:lpstr>Polynesian Syllables (cont’d)</vt:lpstr>
      <vt:lpstr>Polynesian Syllables (cont’d)</vt:lpstr>
      <vt:lpstr>Exercise</vt:lpstr>
      <vt:lpstr>Pointwise Mutual Information</vt:lpstr>
      <vt:lpstr>Mutual Information</vt:lpstr>
      <vt:lpstr>Mutual Information (Cont’d)</vt:lpstr>
      <vt:lpstr>Relative Entropy</vt:lpstr>
      <vt:lpstr>Notes on Relative Entropy</vt:lpstr>
      <vt:lpstr>Divergence as Mutual Information</vt:lpstr>
      <vt:lpstr>Perplexity</vt:lpstr>
      <vt:lpstr>Perplexity</vt:lpstr>
      <vt:lpstr>The Shannon Game</vt:lpstr>
      <vt:lpstr>Perplexity Across Distributions</vt:lpstr>
      <vt:lpstr>Sample Values for Perplexity</vt:lpstr>
      <vt:lpstr>Word Error Rate</vt:lpstr>
      <vt:lpstr>Issues</vt:lpstr>
      <vt:lpstr>Long Distance Dependencies</vt:lpstr>
      <vt:lpstr>Other Ideas in LM</vt:lpstr>
      <vt:lpstr>External Resources</vt:lpstr>
      <vt:lpstr>Example Google n-grams</vt:lpstr>
      <vt:lpstr>N-gram External Links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475</cp:revision>
  <dcterms:created xsi:type="dcterms:W3CDTF">2014-05-29T18:54:38Z</dcterms:created>
  <dcterms:modified xsi:type="dcterms:W3CDTF">2019-01-29T00:35:34Z</dcterms:modified>
</cp:coreProperties>
</file>