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39"/>
  </p:notesMasterIdLst>
  <p:sldIdLst>
    <p:sldId id="842" r:id="rId3"/>
    <p:sldId id="880" r:id="rId4"/>
    <p:sldId id="1373" r:id="rId5"/>
    <p:sldId id="1697" r:id="rId6"/>
    <p:sldId id="1698" r:id="rId7"/>
    <p:sldId id="1699" r:id="rId8"/>
    <p:sldId id="1700" r:id="rId9"/>
    <p:sldId id="1691" r:id="rId10"/>
    <p:sldId id="1694" r:id="rId11"/>
    <p:sldId id="1695" r:id="rId12"/>
    <p:sldId id="1696" r:id="rId13"/>
    <p:sldId id="1632" r:id="rId14"/>
    <p:sldId id="1633" r:id="rId15"/>
    <p:sldId id="883" r:id="rId16"/>
    <p:sldId id="1631" r:id="rId17"/>
    <p:sldId id="1382" r:id="rId18"/>
    <p:sldId id="1398" r:id="rId19"/>
    <p:sldId id="1384" r:id="rId20"/>
    <p:sldId id="1385" r:id="rId21"/>
    <p:sldId id="1399" r:id="rId22"/>
    <p:sldId id="1386" r:id="rId23"/>
    <p:sldId id="1400" r:id="rId24"/>
    <p:sldId id="1604" r:id="rId25"/>
    <p:sldId id="1630" r:id="rId26"/>
    <p:sldId id="1689" r:id="rId27"/>
    <p:sldId id="1688" r:id="rId28"/>
    <p:sldId id="1687" r:id="rId29"/>
    <p:sldId id="1690" r:id="rId30"/>
    <p:sldId id="1634" r:id="rId31"/>
    <p:sldId id="1625" r:id="rId32"/>
    <p:sldId id="1636" r:id="rId33"/>
    <p:sldId id="1627" r:id="rId34"/>
    <p:sldId id="1693" r:id="rId35"/>
    <p:sldId id="1692" r:id="rId36"/>
    <p:sldId id="1635" r:id="rId37"/>
    <p:sldId id="1524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58" autoAdjust="0"/>
    <p:restoredTop sz="81679" autoAdjust="0"/>
  </p:normalViewPr>
  <p:slideViewPr>
    <p:cSldViewPr snapToGrid="0" snapToObjects="1">
      <p:cViewPr varScale="1">
        <p:scale>
          <a:sx n="138" d="100"/>
          <a:sy n="138" d="100"/>
        </p:scale>
        <p:origin x="176" y="4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66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6D798-0D31-0647-AB71-9E94307BC9C4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1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doesn’t matter in bag-of-words representation, although phrase might matter.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1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source spam filter</a:t>
            </a:r>
          </a:p>
          <a:p>
            <a:r>
              <a:rPr lang="en-US" dirty="0"/>
              <a:t>v.3.3.x tests are old, but the</a:t>
            </a:r>
            <a:r>
              <a:rPr lang="en-US" baseline="0" dirty="0"/>
              <a:t> new tests change every night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78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 is the normal vector of the decision boundary.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3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pamassassin.apach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pamassassin.apache.org/tests_3_3_x.html" TargetMode="External"/><Relationship Id="rId4" Type="http://schemas.openxmlformats.org/officeDocument/2006/relationships/hyperlink" Target="http://wiki.apache.org/spamassassin/HowScoresAreAssigne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ren_(mythology)" TargetMode="External"/><Relationship Id="rId2" Type="http://schemas.openxmlformats.org/officeDocument/2006/relationships/hyperlink" Target="https://en.wikipedia.org/wiki/Embal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t_cetera" TargetMode="External"/><Relationship Id="rId4" Type="http://schemas.openxmlformats.org/officeDocument/2006/relationships/hyperlink" Target="https://en.wikipedia.org/wiki/Camel_hair_brush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1497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Formulation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34" y="1072381"/>
            <a:ext cx="6428547" cy="39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8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Formulation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26" y="1004378"/>
            <a:ext cx="6381542" cy="40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4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859" y="255312"/>
            <a:ext cx="8432800" cy="701843"/>
          </a:xfrm>
        </p:spPr>
        <p:txBody>
          <a:bodyPr lIns="91438" tIns="45719" rIns="91438" bIns="45719"/>
          <a:lstStyle/>
          <a:p>
            <a:r>
              <a:rPr lang="en-US" dirty="0"/>
              <a:t>Spam Recognition</a:t>
            </a:r>
            <a:endParaRPr lang="en-US" altLang="en-US" dirty="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721358" y="1117409"/>
            <a:ext cx="5987034" cy="378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Return-Path: &lt;*****@rediffmail.com&gt;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X-Sieve: CMU Sieve 2.2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From: "Ibrahim </a:t>
            </a:r>
            <a:r>
              <a:rPr lang="en-US" altLang="en-US" sz="1200" dirty="0" err="1">
                <a:solidFill>
                  <a:srgbClr val="000000"/>
                </a:solidFill>
                <a:latin typeface="Times New Roman" pitchFamily="18" charset="0"/>
              </a:rPr>
              <a:t>Galadima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" &lt;*****@rediffmail.com&gt;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Reply-To: galadima_esq@netpiper.com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To: 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Subject: Gooday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DEAR SIR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FUNDS FOR INVESTMENTS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THIS LETTER MAY COME TO YOU AS A SURPRISE SINCE I HAD NO PREVIOUS CORRESPONDENCE WITH YOU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I AM THE CHAIRMAN TENDER BOARD OF INDEPENDENT NATIONAL ELECTORAL COMMISSION INEC I GOT YOUR CONTACT IN THE COURSE OF MY SEARCH FOR A RELIABLE PERSON WITH WHOM TO HANDLE A VERY </a:t>
            </a:r>
            <a:r>
              <a:rPr lang="en-US" altLang="en-US" sz="1200" b="1" dirty="0">
                <a:solidFill>
                  <a:srgbClr val="000000"/>
                </a:solidFill>
                <a:latin typeface="Times New Roman" pitchFamily="18" charset="0"/>
              </a:rPr>
              <a:t>CONFIDENTIAL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Times New Roman" pitchFamily="18" charset="0"/>
              </a:rPr>
              <a:t>TRANSACTION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 INVOLVING THE ! TRANSFER OF FUND VALUED AT TWENTY ONE </a:t>
            </a:r>
            <a:r>
              <a:rPr lang="en-US" altLang="en-US" sz="1200" b="1" dirty="0">
                <a:solidFill>
                  <a:srgbClr val="000000"/>
                </a:solidFill>
                <a:latin typeface="Times New Roman" pitchFamily="18" charset="0"/>
              </a:rPr>
              <a:t>MILLION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 SIX HUNDRED THOUSAND UNITED STATES </a:t>
            </a:r>
            <a:r>
              <a:rPr lang="en-US" altLang="en-US" sz="1200" b="1" dirty="0">
                <a:solidFill>
                  <a:srgbClr val="000000"/>
                </a:solidFill>
                <a:latin typeface="Times New Roman" pitchFamily="18" charset="0"/>
              </a:rPr>
              <a:t>DOLLARS</a:t>
            </a:r>
            <a:r>
              <a:rPr lang="en-US" altLang="en-US" sz="1200" dirty="0">
                <a:solidFill>
                  <a:srgbClr val="000000"/>
                </a:solidFill>
                <a:latin typeface="Times New Roman" pitchFamily="18" charset="0"/>
              </a:rPr>
              <a:t> US$20M TO A SAFE FOREIGN ACCOUNT</a:t>
            </a:r>
          </a:p>
        </p:txBody>
      </p:sp>
    </p:spTree>
    <p:extLst>
      <p:ext uri="{BB962C8B-B14F-4D97-AF65-F5344CB8AC3E}">
        <p14:creationId xmlns:p14="http://schemas.microsoft.com/office/powerpoint/2010/main" val="373503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pPr eaLnBrk="1" hangingPunct="1"/>
            <a:r>
              <a:rPr lang="en-US" altLang="en-US"/>
              <a:t>SpamAssassin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6269"/>
            <a:ext cx="8229600" cy="3716121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>
                <a:hlinkClick r:id="rId3"/>
              </a:rPr>
              <a:t>http://spamassassin.apache.org/</a:t>
            </a:r>
            <a:r>
              <a:rPr lang="en-US" altLang="en-US" dirty="0"/>
              <a:t> </a:t>
            </a:r>
          </a:p>
          <a:p>
            <a:r>
              <a:rPr lang="en-US" altLang="en-US" dirty="0">
                <a:hlinkClick r:id="rId4"/>
              </a:rPr>
              <a:t>http://wiki.apache.org/spamassassin/HowScoresAreAssigned</a:t>
            </a:r>
            <a:endParaRPr lang="en-US" altLang="en-US" dirty="0"/>
          </a:p>
          <a:p>
            <a:pPr eaLnBrk="1" hangingPunct="1"/>
            <a:r>
              <a:rPr lang="en-US" altLang="en-US" dirty="0">
                <a:hlinkClick r:id="rId5"/>
              </a:rPr>
              <a:t>http://spamassassin.apache.org/tests_3_3_x.html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Example features:</a:t>
            </a:r>
          </a:p>
          <a:p>
            <a:pPr lvl="1"/>
            <a:r>
              <a:rPr lang="en-US" altLang="en-US" dirty="0"/>
              <a:t>body 		Incorporates a tracking ID number </a:t>
            </a:r>
          </a:p>
          <a:p>
            <a:pPr lvl="1"/>
            <a:r>
              <a:rPr lang="en-US" altLang="en-US" dirty="0"/>
              <a:t>body 		HTML and text parts are different </a:t>
            </a:r>
          </a:p>
          <a:p>
            <a:pPr lvl="1"/>
            <a:r>
              <a:rPr lang="en-US" altLang="en-US" dirty="0"/>
              <a:t>header 	Date: is 3 to 6 hours before Received: date </a:t>
            </a:r>
          </a:p>
          <a:p>
            <a:pPr lvl="1"/>
            <a:r>
              <a:rPr lang="en-US" altLang="en-US" dirty="0"/>
              <a:t>body 		HTML font size is huge </a:t>
            </a:r>
          </a:p>
          <a:p>
            <a:pPr lvl="1"/>
            <a:r>
              <a:rPr lang="en-US" altLang="en-US" dirty="0"/>
              <a:t>header 	Attempt to obfuscate words in Subject: </a:t>
            </a:r>
          </a:p>
          <a:p>
            <a:pPr lvl="1"/>
            <a:r>
              <a:rPr lang="en-US" altLang="en-US" dirty="0"/>
              <a:t>header 	Subject =~ /^urgent(?:[\s\W]*(dollar) | .{1,40}(?:alert| response| assistance| proposal| reply| warning| </a:t>
            </a:r>
            <a:r>
              <a:rPr lang="en-US" altLang="en-US" dirty="0" err="1"/>
              <a:t>noti</a:t>
            </a:r>
            <a:r>
              <a:rPr lang="en-US" altLang="en-US" dirty="0"/>
              <a:t>(?:</a:t>
            </a:r>
            <a:r>
              <a:rPr lang="en-US" altLang="en-US" dirty="0" err="1"/>
              <a:t>ce</a:t>
            </a:r>
            <a:r>
              <a:rPr lang="en-US" altLang="en-US" dirty="0"/>
              <a:t>| </a:t>
            </a:r>
            <a:r>
              <a:rPr lang="en-US" altLang="en-US" dirty="0" err="1"/>
              <a:t>fication</a:t>
            </a:r>
            <a:r>
              <a:rPr lang="en-US" altLang="en-US" dirty="0"/>
              <a:t>)| greeting| matter))/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542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Features for Classification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1753"/>
            <a:ext cx="8229600" cy="32882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Vector-based</a:t>
            </a:r>
          </a:p>
          <a:p>
            <a:pPr lvl="1" eaLnBrk="1" hangingPunct="1"/>
            <a:r>
              <a:rPr lang="en-US" altLang="en-US" sz="2400" dirty="0"/>
              <a:t>Words: “cat”, “dog”, “great”, “horrible”, etc.</a:t>
            </a:r>
          </a:p>
          <a:p>
            <a:pPr lvl="1" eaLnBrk="1" hangingPunct="1"/>
            <a:r>
              <a:rPr lang="en-US" altLang="en-US" sz="2400" dirty="0"/>
              <a:t>Meta features: document length, author name, etc.</a:t>
            </a:r>
          </a:p>
          <a:p>
            <a:pPr lvl="1"/>
            <a:r>
              <a:rPr lang="en-US" altLang="en-US" sz="2400" dirty="0"/>
              <a:t>Each document (or sentence) is represented as a vector in an </a:t>
            </a:r>
            <a:r>
              <a:rPr lang="en-US" altLang="en-US" sz="2400" i="1" dirty="0"/>
              <a:t>n</a:t>
            </a:r>
            <a:r>
              <a:rPr lang="en-US" altLang="en-US" sz="2400" dirty="0"/>
              <a:t>-dimensional space</a:t>
            </a:r>
          </a:p>
          <a:p>
            <a:pPr lvl="2"/>
            <a:r>
              <a:rPr lang="en-US" altLang="en-US" sz="2200" dirty="0"/>
              <a:t>Similar documents appear nearby in the vector space</a:t>
            </a:r>
          </a:p>
          <a:p>
            <a:pPr lvl="1"/>
            <a:r>
              <a:rPr lang="en-US" altLang="en-US" sz="2400" dirty="0"/>
              <a:t>(more later) </a:t>
            </a:r>
          </a:p>
        </p:txBody>
      </p:sp>
    </p:spTree>
    <p:extLst>
      <p:ext uri="{BB962C8B-B14F-4D97-AF65-F5344CB8AC3E}">
        <p14:creationId xmlns:p14="http://schemas.microsoft.com/office/powerpoint/2010/main" val="165111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/>
              <a:t>Classification in NLP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8215"/>
            <a:ext cx="8229600" cy="3430829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Part of speech tagging</a:t>
            </a:r>
          </a:p>
          <a:p>
            <a:r>
              <a:rPr lang="en-US" sz="2400" b="1" dirty="0"/>
              <a:t>Sentiment analysis</a:t>
            </a:r>
          </a:p>
          <a:p>
            <a:r>
              <a:rPr lang="en-US" altLang="en-US" sz="2400" dirty="0"/>
              <a:t>Word sense disambiguation</a:t>
            </a:r>
          </a:p>
          <a:p>
            <a:r>
              <a:rPr lang="en-US" altLang="en-US" sz="2400" dirty="0"/>
              <a:t>Parsing</a:t>
            </a:r>
          </a:p>
          <a:p>
            <a:r>
              <a:rPr lang="en-US" altLang="en-US" sz="2400" dirty="0"/>
              <a:t>Optical character recognition</a:t>
            </a:r>
          </a:p>
          <a:p>
            <a:r>
              <a:rPr lang="en-US" altLang="en-US" sz="2400" dirty="0"/>
              <a:t>Spelling correction</a:t>
            </a:r>
          </a:p>
          <a:p>
            <a:r>
              <a:rPr lang="en-US" altLang="en-US" sz="2400" dirty="0"/>
              <a:t>Named entity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84893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Vector Space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85272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Vector Space Classification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43047" y="1480317"/>
            <a:ext cx="6210306" cy="3065419"/>
            <a:chOff x="2133600" y="2114550"/>
            <a:chExt cx="6210306" cy="2633365"/>
          </a:xfrm>
        </p:grpSpPr>
        <p:sp>
          <p:nvSpPr>
            <p:cNvPr id="3075" name="Line 4"/>
            <p:cNvSpPr>
              <a:spLocks noChangeShapeType="1"/>
            </p:cNvSpPr>
            <p:nvPr/>
          </p:nvSpPr>
          <p:spPr bwMode="auto">
            <a:xfrm flipV="1">
              <a:off x="3124200" y="2171700"/>
              <a:ext cx="0" cy="211455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6" name="Line 5"/>
            <p:cNvSpPr>
              <a:spLocks noChangeShapeType="1"/>
            </p:cNvSpPr>
            <p:nvPr/>
          </p:nvSpPr>
          <p:spPr bwMode="auto">
            <a:xfrm>
              <a:off x="3124200" y="4286250"/>
              <a:ext cx="297180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34" name="AutoShape 6"/>
            <p:cNvSpPr>
              <a:spLocks noChangeArrowheads="1"/>
            </p:cNvSpPr>
            <p:nvPr/>
          </p:nvSpPr>
          <p:spPr bwMode="auto">
            <a:xfrm>
              <a:off x="4038600" y="2412207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35" name="AutoShape 7"/>
            <p:cNvSpPr>
              <a:spLocks noChangeArrowheads="1"/>
            </p:cNvSpPr>
            <p:nvPr/>
          </p:nvSpPr>
          <p:spPr bwMode="auto">
            <a:xfrm>
              <a:off x="48768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36" name="AutoShape 8"/>
            <p:cNvSpPr>
              <a:spLocks noChangeArrowheads="1"/>
            </p:cNvSpPr>
            <p:nvPr/>
          </p:nvSpPr>
          <p:spPr bwMode="auto">
            <a:xfrm>
              <a:off x="54102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37" name="AutoShape 9"/>
            <p:cNvSpPr>
              <a:spLocks noChangeArrowheads="1"/>
            </p:cNvSpPr>
            <p:nvPr/>
          </p:nvSpPr>
          <p:spPr bwMode="auto">
            <a:xfrm>
              <a:off x="5029200" y="26289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38" name="AutoShape 10"/>
            <p:cNvSpPr>
              <a:spLocks noChangeArrowheads="1"/>
            </p:cNvSpPr>
            <p:nvPr/>
          </p:nvSpPr>
          <p:spPr bwMode="auto">
            <a:xfrm>
              <a:off x="4495800" y="35433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4139" name="AutoShape 11"/>
            <p:cNvSpPr>
              <a:spLocks noChangeArrowheads="1"/>
            </p:cNvSpPr>
            <p:nvPr/>
          </p:nvSpPr>
          <p:spPr bwMode="auto">
            <a:xfrm>
              <a:off x="7086600" y="26860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3" name="AutoShape 12"/>
            <p:cNvSpPr>
              <a:spLocks noChangeArrowheads="1"/>
            </p:cNvSpPr>
            <p:nvPr/>
          </p:nvSpPr>
          <p:spPr bwMode="auto">
            <a:xfrm>
              <a:off x="7086600" y="30289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4" name="AutoShape 13"/>
            <p:cNvSpPr>
              <a:spLocks noChangeArrowheads="1"/>
            </p:cNvSpPr>
            <p:nvPr/>
          </p:nvSpPr>
          <p:spPr bwMode="auto">
            <a:xfrm>
              <a:off x="4267200" y="28575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5" name="AutoShape 14"/>
            <p:cNvSpPr>
              <a:spLocks noChangeArrowheads="1"/>
            </p:cNvSpPr>
            <p:nvPr/>
          </p:nvSpPr>
          <p:spPr bwMode="auto">
            <a:xfrm>
              <a:off x="3886200" y="31432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6" name="AutoShape 15"/>
            <p:cNvSpPr>
              <a:spLocks noChangeArrowheads="1"/>
            </p:cNvSpPr>
            <p:nvPr/>
          </p:nvSpPr>
          <p:spPr bwMode="auto">
            <a:xfrm>
              <a:off x="3657600" y="26289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87" name="Text Box 16"/>
            <p:cNvSpPr txBox="1">
              <a:spLocks noChangeArrowheads="1"/>
            </p:cNvSpPr>
            <p:nvPr/>
          </p:nvSpPr>
          <p:spPr bwMode="auto">
            <a:xfrm>
              <a:off x="5410200" y="42862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x1</a:t>
              </a:r>
            </a:p>
          </p:txBody>
        </p:sp>
        <p:sp>
          <p:nvSpPr>
            <p:cNvPr id="3088" name="Text Box 17"/>
            <p:cNvSpPr txBox="1">
              <a:spLocks noChangeArrowheads="1"/>
            </p:cNvSpPr>
            <p:nvPr/>
          </p:nvSpPr>
          <p:spPr bwMode="auto">
            <a:xfrm>
              <a:off x="2133600" y="21145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x2</a:t>
              </a:r>
            </a:p>
          </p:txBody>
        </p:sp>
        <p:sp>
          <p:nvSpPr>
            <p:cNvPr id="3089" name="Text Box 18"/>
            <p:cNvSpPr txBox="1">
              <a:spLocks noChangeArrowheads="1"/>
            </p:cNvSpPr>
            <p:nvPr/>
          </p:nvSpPr>
          <p:spPr bwMode="auto">
            <a:xfrm>
              <a:off x="7391401" y="26289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topic2</a:t>
              </a:r>
            </a:p>
          </p:txBody>
        </p:sp>
        <p:sp>
          <p:nvSpPr>
            <p:cNvPr id="3090" name="Text Box 19"/>
            <p:cNvSpPr txBox="1">
              <a:spLocks noChangeArrowheads="1"/>
            </p:cNvSpPr>
            <p:nvPr/>
          </p:nvSpPr>
          <p:spPr bwMode="auto">
            <a:xfrm>
              <a:off x="7391401" y="29718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topic1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4406"/>
            <a:ext cx="2057400" cy="274637"/>
          </a:xfrm>
          <a:prstGeom prst="rect">
            <a:avLst/>
          </a:prstGeom>
        </p:spPr>
        <p:txBody>
          <a:bodyPr/>
          <a:lstStyle/>
          <a:p>
            <a:fld id="{CB5A8728-F6E5-4DCC-9C8D-4D247CE7BF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07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surfaces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81141" y="1466548"/>
            <a:ext cx="6210306" cy="3113395"/>
            <a:chOff x="2133600" y="2114550"/>
            <a:chExt cx="6210306" cy="2633365"/>
          </a:xfrm>
        </p:grpSpPr>
        <p:sp>
          <p:nvSpPr>
            <p:cNvPr id="4099" name="Freeform 3"/>
            <p:cNvSpPr>
              <a:spLocks/>
            </p:cNvSpPr>
            <p:nvPr/>
          </p:nvSpPr>
          <p:spPr bwMode="auto">
            <a:xfrm>
              <a:off x="3454400" y="2505075"/>
              <a:ext cx="1384300" cy="981075"/>
            </a:xfrm>
            <a:custGeom>
              <a:avLst/>
              <a:gdLst>
                <a:gd name="T0" fmla="*/ 2147483647 w 872"/>
                <a:gd name="T1" fmla="*/ 2147483647 h 824"/>
                <a:gd name="T2" fmla="*/ 2147483647 w 872"/>
                <a:gd name="T3" fmla="*/ 2147483647 h 824"/>
                <a:gd name="T4" fmla="*/ 2147483647 w 872"/>
                <a:gd name="T5" fmla="*/ 2147483647 h 824"/>
                <a:gd name="T6" fmla="*/ 2147483647 w 872"/>
                <a:gd name="T7" fmla="*/ 2147483647 h 824"/>
                <a:gd name="T8" fmla="*/ 2147483647 w 872"/>
                <a:gd name="T9" fmla="*/ 2147483647 h 824"/>
                <a:gd name="T10" fmla="*/ 2147483647 w 872"/>
                <a:gd name="T11" fmla="*/ 2147483647 h 824"/>
                <a:gd name="T12" fmla="*/ 2147483647 w 872"/>
                <a:gd name="T13" fmla="*/ 2147483647 h 824"/>
                <a:gd name="T14" fmla="*/ 2147483647 w 872"/>
                <a:gd name="T15" fmla="*/ 2147483647 h 824"/>
                <a:gd name="T16" fmla="*/ 2147483647 w 872"/>
                <a:gd name="T17" fmla="*/ 2147483647 h 824"/>
                <a:gd name="T18" fmla="*/ 2147483647 w 872"/>
                <a:gd name="T19" fmla="*/ 2147483647 h 824"/>
                <a:gd name="T20" fmla="*/ 2147483647 w 872"/>
                <a:gd name="T21" fmla="*/ 2147483647 h 824"/>
                <a:gd name="T22" fmla="*/ 2147483647 w 872"/>
                <a:gd name="T23" fmla="*/ 2147483647 h 8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72"/>
                <a:gd name="T37" fmla="*/ 0 h 824"/>
                <a:gd name="T38" fmla="*/ 872 w 872"/>
                <a:gd name="T39" fmla="*/ 824 h 8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72" h="824">
                  <a:moveTo>
                    <a:pt x="32" y="296"/>
                  </a:moveTo>
                  <a:cubicBezTo>
                    <a:pt x="8" y="192"/>
                    <a:pt x="0" y="152"/>
                    <a:pt x="32" y="104"/>
                  </a:cubicBezTo>
                  <a:cubicBezTo>
                    <a:pt x="64" y="56"/>
                    <a:pt x="160" y="0"/>
                    <a:pt x="224" y="8"/>
                  </a:cubicBezTo>
                  <a:cubicBezTo>
                    <a:pt x="288" y="16"/>
                    <a:pt x="344" y="120"/>
                    <a:pt x="416" y="152"/>
                  </a:cubicBezTo>
                  <a:cubicBezTo>
                    <a:pt x="488" y="184"/>
                    <a:pt x="584" y="168"/>
                    <a:pt x="656" y="200"/>
                  </a:cubicBezTo>
                  <a:cubicBezTo>
                    <a:pt x="728" y="232"/>
                    <a:pt x="824" y="288"/>
                    <a:pt x="848" y="344"/>
                  </a:cubicBezTo>
                  <a:cubicBezTo>
                    <a:pt x="872" y="400"/>
                    <a:pt x="832" y="480"/>
                    <a:pt x="800" y="536"/>
                  </a:cubicBezTo>
                  <a:cubicBezTo>
                    <a:pt x="768" y="592"/>
                    <a:pt x="704" y="648"/>
                    <a:pt x="656" y="680"/>
                  </a:cubicBezTo>
                  <a:cubicBezTo>
                    <a:pt x="608" y="712"/>
                    <a:pt x="576" y="704"/>
                    <a:pt x="512" y="728"/>
                  </a:cubicBezTo>
                  <a:cubicBezTo>
                    <a:pt x="448" y="752"/>
                    <a:pt x="328" y="824"/>
                    <a:pt x="272" y="824"/>
                  </a:cubicBezTo>
                  <a:cubicBezTo>
                    <a:pt x="216" y="824"/>
                    <a:pt x="216" y="816"/>
                    <a:pt x="176" y="728"/>
                  </a:cubicBezTo>
                  <a:cubicBezTo>
                    <a:pt x="136" y="640"/>
                    <a:pt x="56" y="400"/>
                    <a:pt x="32" y="296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0" name="Line 4"/>
            <p:cNvSpPr>
              <a:spLocks noChangeShapeType="1"/>
            </p:cNvSpPr>
            <p:nvPr/>
          </p:nvSpPr>
          <p:spPr bwMode="auto">
            <a:xfrm flipV="1">
              <a:off x="3124200" y="2171700"/>
              <a:ext cx="0" cy="211455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3124200" y="4286250"/>
              <a:ext cx="297180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58" name="AutoShape 6"/>
            <p:cNvSpPr>
              <a:spLocks noChangeArrowheads="1"/>
            </p:cNvSpPr>
            <p:nvPr/>
          </p:nvSpPr>
          <p:spPr bwMode="auto">
            <a:xfrm>
              <a:off x="4038600" y="2412207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59" name="AutoShape 7"/>
            <p:cNvSpPr>
              <a:spLocks noChangeArrowheads="1"/>
            </p:cNvSpPr>
            <p:nvPr/>
          </p:nvSpPr>
          <p:spPr bwMode="auto">
            <a:xfrm>
              <a:off x="48768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60" name="AutoShape 8"/>
            <p:cNvSpPr>
              <a:spLocks noChangeArrowheads="1"/>
            </p:cNvSpPr>
            <p:nvPr/>
          </p:nvSpPr>
          <p:spPr bwMode="auto">
            <a:xfrm>
              <a:off x="54102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61" name="AutoShape 9"/>
            <p:cNvSpPr>
              <a:spLocks noChangeArrowheads="1"/>
            </p:cNvSpPr>
            <p:nvPr/>
          </p:nvSpPr>
          <p:spPr bwMode="auto">
            <a:xfrm>
              <a:off x="5029200" y="26289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62" name="AutoShape 10"/>
            <p:cNvSpPr>
              <a:spLocks noChangeArrowheads="1"/>
            </p:cNvSpPr>
            <p:nvPr/>
          </p:nvSpPr>
          <p:spPr bwMode="auto">
            <a:xfrm>
              <a:off x="4495800" y="35433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5163" name="AutoShape 11"/>
            <p:cNvSpPr>
              <a:spLocks noChangeArrowheads="1"/>
            </p:cNvSpPr>
            <p:nvPr/>
          </p:nvSpPr>
          <p:spPr bwMode="auto">
            <a:xfrm>
              <a:off x="7086600" y="26860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8" name="AutoShape 12"/>
            <p:cNvSpPr>
              <a:spLocks noChangeArrowheads="1"/>
            </p:cNvSpPr>
            <p:nvPr/>
          </p:nvSpPr>
          <p:spPr bwMode="auto">
            <a:xfrm>
              <a:off x="7086600" y="30289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09" name="AutoShape 13"/>
            <p:cNvSpPr>
              <a:spLocks noChangeArrowheads="1"/>
            </p:cNvSpPr>
            <p:nvPr/>
          </p:nvSpPr>
          <p:spPr bwMode="auto">
            <a:xfrm>
              <a:off x="4267200" y="28575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0" name="AutoShape 14"/>
            <p:cNvSpPr>
              <a:spLocks noChangeArrowheads="1"/>
            </p:cNvSpPr>
            <p:nvPr/>
          </p:nvSpPr>
          <p:spPr bwMode="auto">
            <a:xfrm>
              <a:off x="3886200" y="31432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1" name="AutoShape 15"/>
            <p:cNvSpPr>
              <a:spLocks noChangeArrowheads="1"/>
            </p:cNvSpPr>
            <p:nvPr/>
          </p:nvSpPr>
          <p:spPr bwMode="auto">
            <a:xfrm>
              <a:off x="3657600" y="26289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5410200" y="42862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x1</a:t>
              </a:r>
            </a:p>
          </p:txBody>
        </p:sp>
        <p:sp>
          <p:nvSpPr>
            <p:cNvPr id="4113" name="Text Box 17"/>
            <p:cNvSpPr txBox="1">
              <a:spLocks noChangeArrowheads="1"/>
            </p:cNvSpPr>
            <p:nvPr/>
          </p:nvSpPr>
          <p:spPr bwMode="auto">
            <a:xfrm>
              <a:off x="2133600" y="21145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x2</a:t>
              </a:r>
            </a:p>
          </p:txBody>
        </p:sp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7391401" y="26289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topic2</a:t>
              </a:r>
            </a:p>
          </p:txBody>
        </p:sp>
        <p:sp>
          <p:nvSpPr>
            <p:cNvPr id="4115" name="Text Box 19"/>
            <p:cNvSpPr txBox="1">
              <a:spLocks noChangeArrowheads="1"/>
            </p:cNvSpPr>
            <p:nvPr/>
          </p:nvSpPr>
          <p:spPr bwMode="auto">
            <a:xfrm>
              <a:off x="7391401" y="29718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topic1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25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16809" y="1377722"/>
            <a:ext cx="6210306" cy="3197093"/>
            <a:chOff x="2133600" y="2114550"/>
            <a:chExt cx="6210306" cy="2633365"/>
          </a:xfrm>
        </p:grpSpPr>
        <p:sp>
          <p:nvSpPr>
            <p:cNvPr id="5123" name="Line 3"/>
            <p:cNvSpPr>
              <a:spLocks noChangeShapeType="1"/>
            </p:cNvSpPr>
            <p:nvPr/>
          </p:nvSpPr>
          <p:spPr bwMode="auto">
            <a:xfrm flipV="1">
              <a:off x="3124200" y="2171700"/>
              <a:ext cx="0" cy="211455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24" name="Line 4"/>
            <p:cNvSpPr>
              <a:spLocks noChangeShapeType="1"/>
            </p:cNvSpPr>
            <p:nvPr/>
          </p:nvSpPr>
          <p:spPr bwMode="auto">
            <a:xfrm>
              <a:off x="3124200" y="4286250"/>
              <a:ext cx="297180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81" name="AutoShape 5"/>
            <p:cNvSpPr>
              <a:spLocks noChangeArrowheads="1"/>
            </p:cNvSpPr>
            <p:nvPr/>
          </p:nvSpPr>
          <p:spPr bwMode="auto">
            <a:xfrm>
              <a:off x="4038600" y="2412207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82" name="AutoShape 6"/>
            <p:cNvSpPr>
              <a:spLocks noChangeArrowheads="1"/>
            </p:cNvSpPr>
            <p:nvPr/>
          </p:nvSpPr>
          <p:spPr bwMode="auto">
            <a:xfrm>
              <a:off x="48768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83" name="AutoShape 7"/>
            <p:cNvSpPr>
              <a:spLocks noChangeArrowheads="1"/>
            </p:cNvSpPr>
            <p:nvPr/>
          </p:nvSpPr>
          <p:spPr bwMode="auto">
            <a:xfrm>
              <a:off x="54102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84" name="AutoShape 8"/>
            <p:cNvSpPr>
              <a:spLocks noChangeArrowheads="1"/>
            </p:cNvSpPr>
            <p:nvPr/>
          </p:nvSpPr>
          <p:spPr bwMode="auto">
            <a:xfrm>
              <a:off x="5029200" y="26289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85" name="AutoShape 9"/>
            <p:cNvSpPr>
              <a:spLocks noChangeArrowheads="1"/>
            </p:cNvSpPr>
            <p:nvPr/>
          </p:nvSpPr>
          <p:spPr bwMode="auto">
            <a:xfrm>
              <a:off x="4495800" y="35433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0" name="AutoShape 10"/>
            <p:cNvSpPr>
              <a:spLocks noChangeArrowheads="1"/>
            </p:cNvSpPr>
            <p:nvPr/>
          </p:nvSpPr>
          <p:spPr bwMode="auto">
            <a:xfrm>
              <a:off x="4267200" y="28575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1" name="AutoShape 11"/>
            <p:cNvSpPr>
              <a:spLocks noChangeArrowheads="1"/>
            </p:cNvSpPr>
            <p:nvPr/>
          </p:nvSpPr>
          <p:spPr bwMode="auto">
            <a:xfrm>
              <a:off x="3886200" y="31432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2" name="AutoShape 12"/>
            <p:cNvSpPr>
              <a:spLocks noChangeArrowheads="1"/>
            </p:cNvSpPr>
            <p:nvPr/>
          </p:nvSpPr>
          <p:spPr bwMode="auto">
            <a:xfrm>
              <a:off x="3657600" y="26289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4572000" y="2228850"/>
              <a:ext cx="0" cy="205740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3124200" y="2628900"/>
              <a:ext cx="2895600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>
              <a:off x="3124200" y="3543300"/>
              <a:ext cx="2895600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6192" name="AutoShape 16"/>
            <p:cNvSpPr>
              <a:spLocks noChangeArrowheads="1"/>
            </p:cNvSpPr>
            <p:nvPr/>
          </p:nvSpPr>
          <p:spPr bwMode="auto">
            <a:xfrm>
              <a:off x="7086600" y="26860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7" name="AutoShape 17"/>
            <p:cNvSpPr>
              <a:spLocks noChangeArrowheads="1"/>
            </p:cNvSpPr>
            <p:nvPr/>
          </p:nvSpPr>
          <p:spPr bwMode="auto">
            <a:xfrm>
              <a:off x="7086600" y="30289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5410200" y="42862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x1</a:t>
              </a:r>
            </a:p>
          </p:txBody>
        </p:sp>
        <p:sp>
          <p:nvSpPr>
            <p:cNvPr id="5139" name="Text Box 19"/>
            <p:cNvSpPr txBox="1">
              <a:spLocks noChangeArrowheads="1"/>
            </p:cNvSpPr>
            <p:nvPr/>
          </p:nvSpPr>
          <p:spPr bwMode="auto">
            <a:xfrm>
              <a:off x="2133600" y="21145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x2</a:t>
              </a:r>
            </a:p>
          </p:txBody>
        </p:sp>
        <p:sp>
          <p:nvSpPr>
            <p:cNvPr id="5140" name="Text Box 20"/>
            <p:cNvSpPr txBox="1">
              <a:spLocks noChangeArrowheads="1"/>
            </p:cNvSpPr>
            <p:nvPr/>
          </p:nvSpPr>
          <p:spPr bwMode="auto">
            <a:xfrm>
              <a:off x="7391401" y="26289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topic2</a:t>
              </a:r>
            </a:p>
          </p:txBody>
        </p:sp>
        <p:sp>
          <p:nvSpPr>
            <p:cNvPr id="5141" name="Text Box 21"/>
            <p:cNvSpPr txBox="1">
              <a:spLocks noChangeArrowheads="1"/>
            </p:cNvSpPr>
            <p:nvPr/>
          </p:nvSpPr>
          <p:spPr bwMode="auto">
            <a:xfrm>
              <a:off x="7391401" y="29718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topic1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2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48022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Using Centroids</a:t>
            </a:r>
            <a:endParaRPr lang="en-US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5530"/>
            <a:ext cx="8229600" cy="34966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Centroid</a:t>
            </a:r>
          </a:p>
          <a:p>
            <a:pPr lvl="1"/>
            <a:r>
              <a:rPr lang="en-US" altLang="en-US" dirty="0"/>
              <a:t>the point most representative of a class</a:t>
            </a:r>
          </a:p>
          <a:p>
            <a:pPr eaLnBrk="1" hangingPunct="1"/>
            <a:r>
              <a:rPr lang="en-US" altLang="en-US" dirty="0"/>
              <a:t>Compute centroid by finding vector average of known class members</a:t>
            </a:r>
          </a:p>
          <a:p>
            <a:pPr eaLnBrk="1" hangingPunct="1"/>
            <a:r>
              <a:rPr lang="en-US" altLang="en-US" dirty="0"/>
              <a:t>Decision boundary is a line that is equidistant from two centroids.</a:t>
            </a:r>
          </a:p>
          <a:p>
            <a:pPr eaLnBrk="1" hangingPunct="1"/>
            <a:r>
              <a:rPr lang="en-US" altLang="en-US" dirty="0"/>
              <a:t>New document on one side of the goes in one class; new document on the other side goes in the other. 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555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boundary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71647" y="1479301"/>
            <a:ext cx="6210306" cy="3182462"/>
            <a:chOff x="2133600" y="2114550"/>
            <a:chExt cx="6210306" cy="2633365"/>
          </a:xfrm>
        </p:grpSpPr>
        <p:sp>
          <p:nvSpPr>
            <p:cNvPr id="17411" name="Line 3"/>
            <p:cNvSpPr>
              <a:spLocks noChangeShapeType="1"/>
            </p:cNvSpPr>
            <p:nvPr/>
          </p:nvSpPr>
          <p:spPr bwMode="auto">
            <a:xfrm flipV="1">
              <a:off x="3124200" y="2171700"/>
              <a:ext cx="0" cy="211455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12" name="Line 4"/>
            <p:cNvSpPr>
              <a:spLocks noChangeShapeType="1"/>
            </p:cNvSpPr>
            <p:nvPr/>
          </p:nvSpPr>
          <p:spPr bwMode="auto">
            <a:xfrm>
              <a:off x="3124200" y="4286250"/>
              <a:ext cx="297180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05" name="AutoShape 5"/>
            <p:cNvSpPr>
              <a:spLocks noChangeArrowheads="1"/>
            </p:cNvSpPr>
            <p:nvPr/>
          </p:nvSpPr>
          <p:spPr bwMode="auto">
            <a:xfrm>
              <a:off x="4038600" y="2412207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06" name="AutoShape 6"/>
            <p:cNvSpPr>
              <a:spLocks noChangeArrowheads="1"/>
            </p:cNvSpPr>
            <p:nvPr/>
          </p:nvSpPr>
          <p:spPr bwMode="auto">
            <a:xfrm>
              <a:off x="48768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07" name="AutoShape 7"/>
            <p:cNvSpPr>
              <a:spLocks noChangeArrowheads="1"/>
            </p:cNvSpPr>
            <p:nvPr/>
          </p:nvSpPr>
          <p:spPr bwMode="auto">
            <a:xfrm>
              <a:off x="54102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08" name="AutoShape 8"/>
            <p:cNvSpPr>
              <a:spLocks noChangeArrowheads="1"/>
            </p:cNvSpPr>
            <p:nvPr/>
          </p:nvSpPr>
          <p:spPr bwMode="auto">
            <a:xfrm>
              <a:off x="5029200" y="26289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09" name="AutoShape 9"/>
            <p:cNvSpPr>
              <a:spLocks noChangeArrowheads="1"/>
            </p:cNvSpPr>
            <p:nvPr/>
          </p:nvSpPr>
          <p:spPr bwMode="auto">
            <a:xfrm>
              <a:off x="4495800" y="35433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210" name="AutoShape 10"/>
            <p:cNvSpPr>
              <a:spLocks noChangeArrowheads="1"/>
            </p:cNvSpPr>
            <p:nvPr/>
          </p:nvSpPr>
          <p:spPr bwMode="auto">
            <a:xfrm>
              <a:off x="7086600" y="26860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19" name="AutoShape 11"/>
            <p:cNvSpPr>
              <a:spLocks noChangeArrowheads="1"/>
            </p:cNvSpPr>
            <p:nvPr/>
          </p:nvSpPr>
          <p:spPr bwMode="auto">
            <a:xfrm>
              <a:off x="7086600" y="30289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20" name="AutoShape 12"/>
            <p:cNvSpPr>
              <a:spLocks noChangeArrowheads="1"/>
            </p:cNvSpPr>
            <p:nvPr/>
          </p:nvSpPr>
          <p:spPr bwMode="auto">
            <a:xfrm>
              <a:off x="4267200" y="28575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21" name="AutoShape 13"/>
            <p:cNvSpPr>
              <a:spLocks noChangeArrowheads="1"/>
            </p:cNvSpPr>
            <p:nvPr/>
          </p:nvSpPr>
          <p:spPr bwMode="auto">
            <a:xfrm>
              <a:off x="3886200" y="31432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22" name="AutoShape 14"/>
            <p:cNvSpPr>
              <a:spLocks noChangeArrowheads="1"/>
            </p:cNvSpPr>
            <p:nvPr/>
          </p:nvSpPr>
          <p:spPr bwMode="auto">
            <a:xfrm>
              <a:off x="3657600" y="26289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 flipH="1">
              <a:off x="4038600" y="2228850"/>
              <a:ext cx="1143000" cy="200025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5410200" y="42862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x1</a:t>
              </a:r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2133600" y="21145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x2</a:t>
              </a:r>
            </a:p>
          </p:txBody>
        </p:sp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7391401" y="26289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topic2</a:t>
              </a:r>
            </a:p>
          </p:txBody>
        </p:sp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7391401" y="29718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topic1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657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Using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4406"/>
            <a:ext cx="2057400" cy="274637"/>
          </a:xfrm>
          <a:prstGeom prst="rect">
            <a:avLst/>
          </a:prstGeom>
        </p:spPr>
        <p:txBody>
          <a:bodyPr/>
          <a:lstStyle/>
          <a:p>
            <a:fld id="{CB5A8728-F6E5-4DCC-9C8D-4D247CE7BF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543047" y="1480317"/>
            <a:ext cx="6210306" cy="3065419"/>
            <a:chOff x="2133600" y="2114550"/>
            <a:chExt cx="6210306" cy="2633365"/>
          </a:xfrm>
        </p:grpSpPr>
        <p:sp>
          <p:nvSpPr>
            <p:cNvPr id="11" name="Line 4"/>
            <p:cNvSpPr>
              <a:spLocks noChangeShapeType="1"/>
            </p:cNvSpPr>
            <p:nvPr/>
          </p:nvSpPr>
          <p:spPr bwMode="auto">
            <a:xfrm flipV="1">
              <a:off x="3124200" y="2171700"/>
              <a:ext cx="0" cy="211455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3124200" y="4286250"/>
              <a:ext cx="2971800" cy="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4038600" y="2412207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8768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5410200" y="31432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9"/>
            <p:cNvSpPr>
              <a:spLocks noChangeArrowheads="1"/>
            </p:cNvSpPr>
            <p:nvPr/>
          </p:nvSpPr>
          <p:spPr bwMode="auto">
            <a:xfrm>
              <a:off x="5029200" y="26289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AutoShape 10"/>
            <p:cNvSpPr>
              <a:spLocks noChangeArrowheads="1"/>
            </p:cNvSpPr>
            <p:nvPr/>
          </p:nvSpPr>
          <p:spPr bwMode="auto">
            <a:xfrm>
              <a:off x="4495800" y="354330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7086600" y="2686050"/>
              <a:ext cx="304800" cy="21669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AutoShape 12"/>
            <p:cNvSpPr>
              <a:spLocks noChangeArrowheads="1"/>
            </p:cNvSpPr>
            <p:nvPr/>
          </p:nvSpPr>
          <p:spPr bwMode="auto">
            <a:xfrm>
              <a:off x="7086600" y="30289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AutoShape 13"/>
            <p:cNvSpPr>
              <a:spLocks noChangeArrowheads="1"/>
            </p:cNvSpPr>
            <p:nvPr/>
          </p:nvSpPr>
          <p:spPr bwMode="auto">
            <a:xfrm>
              <a:off x="4267200" y="28575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AutoShape 14"/>
            <p:cNvSpPr>
              <a:spLocks noChangeArrowheads="1"/>
            </p:cNvSpPr>
            <p:nvPr/>
          </p:nvSpPr>
          <p:spPr bwMode="auto">
            <a:xfrm>
              <a:off x="3886200" y="314325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AutoShape 15"/>
            <p:cNvSpPr>
              <a:spLocks noChangeArrowheads="1"/>
            </p:cNvSpPr>
            <p:nvPr/>
          </p:nvSpPr>
          <p:spPr bwMode="auto">
            <a:xfrm>
              <a:off x="3657600" y="2628900"/>
              <a:ext cx="304800" cy="228600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5410200" y="42862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x1</a:t>
              </a: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2133600" y="211455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x2</a:t>
              </a: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7391401" y="26289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topic2</a:t>
              </a:r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7391401" y="2971800"/>
              <a:ext cx="9525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topic1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10886" y="2345211"/>
            <a:ext cx="1186155" cy="458707"/>
            <a:chOff x="3310886" y="2345211"/>
            <a:chExt cx="1186155" cy="458707"/>
          </a:xfrm>
        </p:grpSpPr>
        <p:sp>
          <p:nvSpPr>
            <p:cNvPr id="9" name="5-Point Star 8"/>
            <p:cNvSpPr/>
            <p:nvPr/>
          </p:nvSpPr>
          <p:spPr>
            <a:xfrm>
              <a:off x="4268441" y="2575318"/>
              <a:ext cx="228600" cy="228600"/>
            </a:xfrm>
            <a:prstGeom prst="star5">
              <a:avLst/>
            </a:prstGeom>
            <a:solidFill>
              <a:srgbClr val="00B0F0"/>
            </a:solidFill>
            <a:ln>
              <a:solidFill>
                <a:srgbClr val="00274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Donut 26"/>
            <p:cNvSpPr/>
            <p:nvPr/>
          </p:nvSpPr>
          <p:spPr>
            <a:xfrm>
              <a:off x="3310886" y="2345211"/>
              <a:ext cx="274320" cy="274320"/>
            </a:xfrm>
            <a:prstGeom prst="donut">
              <a:avLst/>
            </a:prstGeom>
            <a:solidFill>
              <a:srgbClr val="FDC22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H="1">
            <a:off x="3897348" y="1345154"/>
            <a:ext cx="179346" cy="26631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564302" y="2971941"/>
            <a:ext cx="1627822" cy="789293"/>
            <a:chOff x="6564302" y="2971941"/>
            <a:chExt cx="1627822" cy="789293"/>
          </a:xfrm>
        </p:grpSpPr>
        <p:sp>
          <p:nvSpPr>
            <p:cNvPr id="33" name="5-Point Star 32"/>
            <p:cNvSpPr/>
            <p:nvPr/>
          </p:nvSpPr>
          <p:spPr>
            <a:xfrm>
              <a:off x="6571416" y="3088474"/>
              <a:ext cx="228600" cy="228600"/>
            </a:xfrm>
            <a:prstGeom prst="star5">
              <a:avLst/>
            </a:prstGeom>
            <a:solidFill>
              <a:srgbClr val="00B0F0"/>
            </a:solidFill>
            <a:ln>
              <a:solidFill>
                <a:srgbClr val="00274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4" name="Donut 33"/>
            <p:cNvSpPr/>
            <p:nvPr/>
          </p:nvSpPr>
          <p:spPr>
            <a:xfrm>
              <a:off x="6564302" y="3412016"/>
              <a:ext cx="274320" cy="274320"/>
            </a:xfrm>
            <a:prstGeom prst="donut">
              <a:avLst/>
            </a:prstGeom>
            <a:solidFill>
              <a:srgbClr val="FDC22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6833980" y="2971941"/>
              <a:ext cx="13452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centroid2</a:t>
              </a:r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6846884" y="3299569"/>
              <a:ext cx="13452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centroid1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81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Classifiers</a:t>
            </a:r>
          </a:p>
        </p:txBody>
      </p:sp>
    </p:spTree>
    <p:extLst>
      <p:ext uri="{BB962C8B-B14F-4D97-AF65-F5344CB8AC3E}">
        <p14:creationId xmlns:p14="http://schemas.microsoft.com/office/powerpoint/2010/main" val="347179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Straight Arrow Connector 164"/>
          <p:cNvCxnSpPr/>
          <p:nvPr/>
        </p:nvCxnSpPr>
        <p:spPr>
          <a:xfrm rot="5400000" flipH="1" flipV="1">
            <a:off x="146797" y="2877752"/>
            <a:ext cx="4202436" cy="12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0800000" flipH="1" flipV="1">
            <a:off x="2248642" y="4993161"/>
            <a:ext cx="4274482" cy="12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64"/>
          <p:cNvGrpSpPr>
            <a:grpSpLocks noChangeAspect="1"/>
          </p:cNvGrpSpPr>
          <p:nvPr/>
        </p:nvGrpSpPr>
        <p:grpSpPr bwMode="auto">
          <a:xfrm>
            <a:off x="2887055" y="2074392"/>
            <a:ext cx="170578" cy="167703"/>
            <a:chOff x="7315200" y="2057400"/>
            <a:chExt cx="457200" cy="457200"/>
          </a:xfrm>
        </p:grpSpPr>
        <p:cxnSp>
          <p:nvCxnSpPr>
            <p:cNvPr id="220" name="Straight Connector 21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Connector 170"/>
          <p:cNvCxnSpPr/>
          <p:nvPr/>
        </p:nvCxnSpPr>
        <p:spPr>
          <a:xfrm>
            <a:off x="2248642" y="4298921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248642" y="465405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248642" y="3943786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248642" y="3233515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248642" y="2878379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248642" y="2523244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248642" y="2168108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248642" y="1812973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254914" y="145783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248642" y="1102702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656621" y="3055947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>
            <a:off x="104256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5400000">
            <a:off x="1403783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>
            <a:off x="2126231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2487455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2830235" y="3041150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3209902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3571126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393235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>
            <a:off x="4293574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87"/>
          <p:cNvGrpSpPr>
            <a:grpSpLocks noChangeAspect="1"/>
          </p:cNvGrpSpPr>
          <p:nvPr/>
        </p:nvGrpSpPr>
        <p:grpSpPr bwMode="auto">
          <a:xfrm>
            <a:off x="3258313" y="2439392"/>
            <a:ext cx="170578" cy="167703"/>
            <a:chOff x="7315200" y="2057400"/>
            <a:chExt cx="457200" cy="457200"/>
          </a:xfrm>
        </p:grpSpPr>
        <p:cxnSp>
          <p:nvCxnSpPr>
            <p:cNvPr id="218" name="Straight Connector 217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Oval 192"/>
          <p:cNvSpPr>
            <a:spLocks noChangeAspect="1"/>
          </p:cNvSpPr>
          <p:nvPr/>
        </p:nvSpPr>
        <p:spPr>
          <a:xfrm flipH="1" flipV="1">
            <a:off x="4331950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flipH="1" flipV="1">
            <a:off x="5776846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5" name="Oval 194"/>
          <p:cNvSpPr>
            <a:spLocks noChangeAspect="1"/>
          </p:cNvSpPr>
          <p:nvPr/>
        </p:nvSpPr>
        <p:spPr>
          <a:xfrm flipH="1" flipV="1">
            <a:off x="5415622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6" name="Straight Connector 195"/>
          <p:cNvCxnSpPr/>
          <p:nvPr/>
        </p:nvCxnSpPr>
        <p:spPr>
          <a:xfrm rot="5400000">
            <a:off x="1765007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>
            <a:spLocks noChangeAspect="1"/>
          </p:cNvSpPr>
          <p:nvPr/>
        </p:nvSpPr>
        <p:spPr>
          <a:xfrm flipH="1" flipV="1">
            <a:off x="3248279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 flipH="1" flipV="1">
            <a:off x="3619537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9" name="Group 94"/>
          <p:cNvGrpSpPr>
            <a:grpSpLocks noChangeAspect="1"/>
          </p:cNvGrpSpPr>
          <p:nvPr/>
        </p:nvGrpSpPr>
        <p:grpSpPr bwMode="auto">
          <a:xfrm>
            <a:off x="3609503" y="1729121"/>
            <a:ext cx="170578" cy="167703"/>
            <a:chOff x="7315200" y="2057400"/>
            <a:chExt cx="457200" cy="457200"/>
          </a:xfrm>
        </p:grpSpPr>
        <p:cxnSp>
          <p:nvCxnSpPr>
            <p:cNvPr id="216" name="Straight Connector 215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97"/>
          <p:cNvGrpSpPr>
            <a:grpSpLocks noChangeAspect="1"/>
          </p:cNvGrpSpPr>
          <p:nvPr/>
        </p:nvGrpSpPr>
        <p:grpSpPr bwMode="auto">
          <a:xfrm>
            <a:off x="3980761" y="1018850"/>
            <a:ext cx="170578" cy="167703"/>
            <a:chOff x="7315200" y="2057400"/>
            <a:chExt cx="457200" cy="457200"/>
          </a:xfrm>
        </p:grpSpPr>
        <p:cxnSp>
          <p:nvCxnSpPr>
            <p:cNvPr id="214" name="Straight Connector 213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100"/>
          <p:cNvGrpSpPr>
            <a:grpSpLocks noChangeAspect="1"/>
          </p:cNvGrpSpPr>
          <p:nvPr/>
        </p:nvGrpSpPr>
        <p:grpSpPr bwMode="auto">
          <a:xfrm>
            <a:off x="5415622" y="1364121"/>
            <a:ext cx="170578" cy="167703"/>
            <a:chOff x="7315200" y="2057400"/>
            <a:chExt cx="457200" cy="457200"/>
          </a:xfrm>
        </p:grpSpPr>
        <p:cxnSp>
          <p:nvCxnSpPr>
            <p:cNvPr id="212" name="Straight Connector 211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Oval 203"/>
          <p:cNvSpPr>
            <a:spLocks noChangeAspect="1"/>
          </p:cNvSpPr>
          <p:nvPr/>
        </p:nvSpPr>
        <p:spPr>
          <a:xfrm flipH="1" flipV="1">
            <a:off x="5415622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7" name="Group 116"/>
          <p:cNvGrpSpPr>
            <a:grpSpLocks noChangeAspect="1"/>
          </p:cNvGrpSpPr>
          <p:nvPr/>
        </p:nvGrpSpPr>
        <p:grpSpPr bwMode="auto">
          <a:xfrm>
            <a:off x="4693174" y="1364121"/>
            <a:ext cx="170578" cy="167703"/>
            <a:chOff x="7315200" y="2057400"/>
            <a:chExt cx="457200" cy="457200"/>
          </a:xfrm>
        </p:grpSpPr>
        <p:cxnSp>
          <p:nvCxnSpPr>
            <p:cNvPr id="210" name="Straight Connector 20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56497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dirty="0"/>
              <a:t>Decision Boundary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254914" y="359976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2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Straight Arrow Connector 164"/>
          <p:cNvCxnSpPr/>
          <p:nvPr/>
        </p:nvCxnSpPr>
        <p:spPr>
          <a:xfrm rot="5400000" flipH="1" flipV="1">
            <a:off x="146797" y="2877752"/>
            <a:ext cx="4202436" cy="12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0800000" flipH="1" flipV="1">
            <a:off x="2248642" y="4993161"/>
            <a:ext cx="4274482" cy="12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1532466" y="2366638"/>
            <a:ext cx="5418357" cy="106540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64"/>
          <p:cNvGrpSpPr>
            <a:grpSpLocks noChangeAspect="1"/>
          </p:cNvGrpSpPr>
          <p:nvPr/>
        </p:nvGrpSpPr>
        <p:grpSpPr bwMode="auto">
          <a:xfrm>
            <a:off x="2887055" y="2074392"/>
            <a:ext cx="170578" cy="167703"/>
            <a:chOff x="7315200" y="2057400"/>
            <a:chExt cx="457200" cy="457200"/>
          </a:xfrm>
        </p:grpSpPr>
        <p:cxnSp>
          <p:nvCxnSpPr>
            <p:cNvPr id="220" name="Straight Connector 21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Connector 170"/>
          <p:cNvCxnSpPr/>
          <p:nvPr/>
        </p:nvCxnSpPr>
        <p:spPr>
          <a:xfrm>
            <a:off x="2248642" y="4298921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248642" y="465405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248642" y="3943786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248642" y="3233515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248642" y="2878379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248642" y="2523244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248642" y="2168108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248642" y="1812973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254914" y="145783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248642" y="1102702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656621" y="3055947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>
            <a:off x="104256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5400000">
            <a:off x="1403783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>
            <a:off x="2126231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2487455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2830235" y="3041150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3209902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3571126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393235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>
            <a:off x="4293574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87"/>
          <p:cNvGrpSpPr>
            <a:grpSpLocks noChangeAspect="1"/>
          </p:cNvGrpSpPr>
          <p:nvPr/>
        </p:nvGrpSpPr>
        <p:grpSpPr bwMode="auto">
          <a:xfrm>
            <a:off x="3258313" y="2439392"/>
            <a:ext cx="170578" cy="167703"/>
            <a:chOff x="7315200" y="2057400"/>
            <a:chExt cx="457200" cy="457200"/>
          </a:xfrm>
        </p:grpSpPr>
        <p:cxnSp>
          <p:nvCxnSpPr>
            <p:cNvPr id="218" name="Straight Connector 217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Oval 192"/>
          <p:cNvSpPr>
            <a:spLocks noChangeAspect="1"/>
          </p:cNvSpPr>
          <p:nvPr/>
        </p:nvSpPr>
        <p:spPr>
          <a:xfrm flipH="1" flipV="1">
            <a:off x="4331950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flipH="1" flipV="1">
            <a:off x="5776846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5" name="Oval 194"/>
          <p:cNvSpPr>
            <a:spLocks noChangeAspect="1"/>
          </p:cNvSpPr>
          <p:nvPr/>
        </p:nvSpPr>
        <p:spPr>
          <a:xfrm flipH="1" flipV="1">
            <a:off x="5415622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6" name="Straight Connector 195"/>
          <p:cNvCxnSpPr/>
          <p:nvPr/>
        </p:nvCxnSpPr>
        <p:spPr>
          <a:xfrm rot="5400000">
            <a:off x="1765007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>
            <a:spLocks noChangeAspect="1"/>
          </p:cNvSpPr>
          <p:nvPr/>
        </p:nvSpPr>
        <p:spPr>
          <a:xfrm flipH="1" flipV="1">
            <a:off x="3248279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 flipH="1" flipV="1">
            <a:off x="3619537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9" name="Group 94"/>
          <p:cNvGrpSpPr>
            <a:grpSpLocks noChangeAspect="1"/>
          </p:cNvGrpSpPr>
          <p:nvPr/>
        </p:nvGrpSpPr>
        <p:grpSpPr bwMode="auto">
          <a:xfrm>
            <a:off x="3609503" y="1729121"/>
            <a:ext cx="170578" cy="167703"/>
            <a:chOff x="7315200" y="2057400"/>
            <a:chExt cx="457200" cy="457200"/>
          </a:xfrm>
        </p:grpSpPr>
        <p:cxnSp>
          <p:nvCxnSpPr>
            <p:cNvPr id="216" name="Straight Connector 215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97"/>
          <p:cNvGrpSpPr>
            <a:grpSpLocks noChangeAspect="1"/>
          </p:cNvGrpSpPr>
          <p:nvPr/>
        </p:nvGrpSpPr>
        <p:grpSpPr bwMode="auto">
          <a:xfrm>
            <a:off x="3980761" y="1018850"/>
            <a:ext cx="170578" cy="167703"/>
            <a:chOff x="7315200" y="2057400"/>
            <a:chExt cx="457200" cy="457200"/>
          </a:xfrm>
        </p:grpSpPr>
        <p:cxnSp>
          <p:nvCxnSpPr>
            <p:cNvPr id="214" name="Straight Connector 213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100"/>
          <p:cNvGrpSpPr>
            <a:grpSpLocks noChangeAspect="1"/>
          </p:cNvGrpSpPr>
          <p:nvPr/>
        </p:nvGrpSpPr>
        <p:grpSpPr bwMode="auto">
          <a:xfrm>
            <a:off x="5415622" y="1364121"/>
            <a:ext cx="170578" cy="167703"/>
            <a:chOff x="7315200" y="2057400"/>
            <a:chExt cx="457200" cy="457200"/>
          </a:xfrm>
        </p:grpSpPr>
        <p:cxnSp>
          <p:nvCxnSpPr>
            <p:cNvPr id="212" name="Straight Connector 211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Oval 203"/>
          <p:cNvSpPr>
            <a:spLocks noChangeAspect="1"/>
          </p:cNvSpPr>
          <p:nvPr/>
        </p:nvSpPr>
        <p:spPr>
          <a:xfrm flipH="1" flipV="1">
            <a:off x="5415622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7" name="Group 116"/>
          <p:cNvGrpSpPr>
            <a:grpSpLocks noChangeAspect="1"/>
          </p:cNvGrpSpPr>
          <p:nvPr/>
        </p:nvGrpSpPr>
        <p:grpSpPr bwMode="auto">
          <a:xfrm>
            <a:off x="4693174" y="1364121"/>
            <a:ext cx="170578" cy="167703"/>
            <a:chOff x="7315200" y="2057400"/>
            <a:chExt cx="457200" cy="457200"/>
          </a:xfrm>
        </p:grpSpPr>
        <p:cxnSp>
          <p:nvCxnSpPr>
            <p:cNvPr id="210" name="Straight Connector 20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56497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dirty="0"/>
              <a:t>Decision Boundary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254914" y="359976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530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Straight Arrow Connector 164"/>
          <p:cNvCxnSpPr/>
          <p:nvPr/>
        </p:nvCxnSpPr>
        <p:spPr>
          <a:xfrm rot="5400000" flipH="1" flipV="1">
            <a:off x="146797" y="2877752"/>
            <a:ext cx="4202436" cy="12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0800000" flipH="1" flipV="1">
            <a:off x="2248642" y="4993161"/>
            <a:ext cx="4274482" cy="12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1532466" y="2366638"/>
            <a:ext cx="5418357" cy="106540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64"/>
          <p:cNvGrpSpPr>
            <a:grpSpLocks noChangeAspect="1"/>
          </p:cNvGrpSpPr>
          <p:nvPr/>
        </p:nvGrpSpPr>
        <p:grpSpPr bwMode="auto">
          <a:xfrm>
            <a:off x="2887055" y="2074392"/>
            <a:ext cx="170578" cy="167703"/>
            <a:chOff x="7315200" y="2057400"/>
            <a:chExt cx="457200" cy="457200"/>
          </a:xfrm>
        </p:grpSpPr>
        <p:cxnSp>
          <p:nvCxnSpPr>
            <p:cNvPr id="220" name="Straight Connector 21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Connector 170"/>
          <p:cNvCxnSpPr/>
          <p:nvPr/>
        </p:nvCxnSpPr>
        <p:spPr>
          <a:xfrm>
            <a:off x="2248642" y="4298921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248642" y="465405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248642" y="3943786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248642" y="3233515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248642" y="2878379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248642" y="2523244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248642" y="2168108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248642" y="1812973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254914" y="145783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248642" y="1102702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656621" y="3055947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>
            <a:off x="104256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5400000">
            <a:off x="1403783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>
            <a:off x="2126231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2487455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2830235" y="3041150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3209902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3571126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393235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>
            <a:off x="4293574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87"/>
          <p:cNvGrpSpPr>
            <a:grpSpLocks noChangeAspect="1"/>
          </p:cNvGrpSpPr>
          <p:nvPr/>
        </p:nvGrpSpPr>
        <p:grpSpPr bwMode="auto">
          <a:xfrm>
            <a:off x="3258313" y="2439392"/>
            <a:ext cx="170578" cy="167703"/>
            <a:chOff x="7315200" y="2057400"/>
            <a:chExt cx="457200" cy="457200"/>
          </a:xfrm>
        </p:grpSpPr>
        <p:cxnSp>
          <p:nvCxnSpPr>
            <p:cNvPr id="218" name="Straight Connector 217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Oval 192"/>
          <p:cNvSpPr>
            <a:spLocks noChangeAspect="1"/>
          </p:cNvSpPr>
          <p:nvPr/>
        </p:nvSpPr>
        <p:spPr>
          <a:xfrm flipH="1" flipV="1">
            <a:off x="4331950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flipH="1" flipV="1">
            <a:off x="5776846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5" name="Oval 194"/>
          <p:cNvSpPr>
            <a:spLocks noChangeAspect="1"/>
          </p:cNvSpPr>
          <p:nvPr/>
        </p:nvSpPr>
        <p:spPr>
          <a:xfrm flipH="1" flipV="1">
            <a:off x="5415622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6" name="Straight Connector 195"/>
          <p:cNvCxnSpPr/>
          <p:nvPr/>
        </p:nvCxnSpPr>
        <p:spPr>
          <a:xfrm rot="5400000">
            <a:off x="1765007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>
            <a:spLocks noChangeAspect="1"/>
          </p:cNvSpPr>
          <p:nvPr/>
        </p:nvSpPr>
        <p:spPr>
          <a:xfrm flipH="1" flipV="1">
            <a:off x="3248279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 flipH="1" flipV="1">
            <a:off x="3619537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9" name="Group 94"/>
          <p:cNvGrpSpPr>
            <a:grpSpLocks noChangeAspect="1"/>
          </p:cNvGrpSpPr>
          <p:nvPr/>
        </p:nvGrpSpPr>
        <p:grpSpPr bwMode="auto">
          <a:xfrm>
            <a:off x="3609503" y="1729121"/>
            <a:ext cx="170578" cy="167703"/>
            <a:chOff x="7315200" y="2057400"/>
            <a:chExt cx="457200" cy="457200"/>
          </a:xfrm>
        </p:grpSpPr>
        <p:cxnSp>
          <p:nvCxnSpPr>
            <p:cNvPr id="216" name="Straight Connector 215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97"/>
          <p:cNvGrpSpPr>
            <a:grpSpLocks noChangeAspect="1"/>
          </p:cNvGrpSpPr>
          <p:nvPr/>
        </p:nvGrpSpPr>
        <p:grpSpPr bwMode="auto">
          <a:xfrm>
            <a:off x="3980761" y="1018850"/>
            <a:ext cx="170578" cy="167703"/>
            <a:chOff x="7315200" y="2057400"/>
            <a:chExt cx="457200" cy="457200"/>
          </a:xfrm>
        </p:grpSpPr>
        <p:cxnSp>
          <p:nvCxnSpPr>
            <p:cNvPr id="214" name="Straight Connector 213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100"/>
          <p:cNvGrpSpPr>
            <a:grpSpLocks noChangeAspect="1"/>
          </p:cNvGrpSpPr>
          <p:nvPr/>
        </p:nvGrpSpPr>
        <p:grpSpPr bwMode="auto">
          <a:xfrm>
            <a:off x="5415622" y="1364121"/>
            <a:ext cx="170578" cy="167703"/>
            <a:chOff x="7315200" y="2057400"/>
            <a:chExt cx="457200" cy="457200"/>
          </a:xfrm>
        </p:grpSpPr>
        <p:cxnSp>
          <p:nvCxnSpPr>
            <p:cNvPr id="212" name="Straight Connector 211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Straight Arrow Connector 201"/>
          <p:cNvCxnSpPr/>
          <p:nvPr/>
        </p:nvCxnSpPr>
        <p:spPr>
          <a:xfrm flipV="1">
            <a:off x="1542500" y="1804341"/>
            <a:ext cx="5418357" cy="1065406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1542500" y="2928936"/>
            <a:ext cx="5418357" cy="1065406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/>
          <p:cNvSpPr>
            <a:spLocks noChangeAspect="1"/>
          </p:cNvSpPr>
          <p:nvPr/>
        </p:nvSpPr>
        <p:spPr>
          <a:xfrm flipH="1" flipV="1">
            <a:off x="5415622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7" name="Group 116"/>
          <p:cNvGrpSpPr>
            <a:grpSpLocks noChangeAspect="1"/>
          </p:cNvGrpSpPr>
          <p:nvPr/>
        </p:nvGrpSpPr>
        <p:grpSpPr bwMode="auto">
          <a:xfrm>
            <a:off x="4693174" y="1364121"/>
            <a:ext cx="170578" cy="167703"/>
            <a:chOff x="7315200" y="2057400"/>
            <a:chExt cx="457200" cy="457200"/>
          </a:xfrm>
        </p:grpSpPr>
        <p:cxnSp>
          <p:nvCxnSpPr>
            <p:cNvPr id="210" name="Straight Connector 20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56497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dirty="0"/>
              <a:t>Decision Boundary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2254914" y="359976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060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Straight Arrow Connector 164"/>
          <p:cNvCxnSpPr/>
          <p:nvPr/>
        </p:nvCxnSpPr>
        <p:spPr>
          <a:xfrm rot="5400000" flipH="1" flipV="1">
            <a:off x="146797" y="2877752"/>
            <a:ext cx="4202436" cy="12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0800000" flipH="1" flipV="1">
            <a:off x="2248642" y="4993161"/>
            <a:ext cx="4274482" cy="12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1532466" y="2366638"/>
            <a:ext cx="5418357" cy="106540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64"/>
          <p:cNvGrpSpPr>
            <a:grpSpLocks noChangeAspect="1"/>
          </p:cNvGrpSpPr>
          <p:nvPr/>
        </p:nvGrpSpPr>
        <p:grpSpPr bwMode="auto">
          <a:xfrm>
            <a:off x="2887055" y="2074392"/>
            <a:ext cx="170578" cy="167703"/>
            <a:chOff x="7315200" y="2057400"/>
            <a:chExt cx="457200" cy="457200"/>
          </a:xfrm>
        </p:grpSpPr>
        <p:cxnSp>
          <p:nvCxnSpPr>
            <p:cNvPr id="220" name="Straight Connector 21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Connector 170"/>
          <p:cNvCxnSpPr/>
          <p:nvPr/>
        </p:nvCxnSpPr>
        <p:spPr>
          <a:xfrm>
            <a:off x="2248642" y="4298921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248642" y="465405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248642" y="3943786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2292541" y="3588650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248642" y="3233515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248642" y="2878379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2248642" y="2523244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248642" y="2168108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248642" y="1812973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254914" y="1457837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248642" y="1102702"/>
            <a:ext cx="3973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656621" y="3055947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>
            <a:off x="104256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5400000">
            <a:off x="1403783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>
            <a:off x="2126231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2487455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2830235" y="3041150"/>
            <a:ext cx="390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3209902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3571126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3932350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>
            <a:off x="4293574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87"/>
          <p:cNvGrpSpPr>
            <a:grpSpLocks noChangeAspect="1"/>
          </p:cNvGrpSpPr>
          <p:nvPr/>
        </p:nvGrpSpPr>
        <p:grpSpPr bwMode="auto">
          <a:xfrm>
            <a:off x="3258313" y="2439392"/>
            <a:ext cx="170578" cy="167703"/>
            <a:chOff x="7315200" y="2057400"/>
            <a:chExt cx="457200" cy="457200"/>
          </a:xfrm>
        </p:grpSpPr>
        <p:cxnSp>
          <p:nvCxnSpPr>
            <p:cNvPr id="218" name="Straight Connector 217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Oval 192"/>
          <p:cNvSpPr>
            <a:spLocks noChangeAspect="1"/>
          </p:cNvSpPr>
          <p:nvPr/>
        </p:nvSpPr>
        <p:spPr>
          <a:xfrm flipH="1" flipV="1">
            <a:off x="4331950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 flipH="1" flipV="1">
            <a:off x="5776846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5" name="Oval 194"/>
          <p:cNvSpPr>
            <a:spLocks noChangeAspect="1"/>
          </p:cNvSpPr>
          <p:nvPr/>
        </p:nvSpPr>
        <p:spPr>
          <a:xfrm flipH="1" flipV="1">
            <a:off x="5415622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6" name="Straight Connector 195"/>
          <p:cNvCxnSpPr/>
          <p:nvPr/>
        </p:nvCxnSpPr>
        <p:spPr>
          <a:xfrm rot="5400000">
            <a:off x="1765007" y="3016435"/>
            <a:ext cx="3863331" cy="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>
            <a:spLocks noChangeAspect="1"/>
          </p:cNvSpPr>
          <p:nvPr/>
        </p:nvSpPr>
        <p:spPr>
          <a:xfrm flipH="1" flipV="1">
            <a:off x="3248279" y="3859934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 flipH="1" flipV="1">
            <a:off x="3619537" y="3504799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9" name="Group 94"/>
          <p:cNvGrpSpPr>
            <a:grpSpLocks noChangeAspect="1"/>
          </p:cNvGrpSpPr>
          <p:nvPr/>
        </p:nvGrpSpPr>
        <p:grpSpPr bwMode="auto">
          <a:xfrm>
            <a:off x="3609503" y="1729121"/>
            <a:ext cx="170578" cy="167703"/>
            <a:chOff x="7315200" y="2057400"/>
            <a:chExt cx="457200" cy="457200"/>
          </a:xfrm>
        </p:grpSpPr>
        <p:cxnSp>
          <p:nvCxnSpPr>
            <p:cNvPr id="216" name="Straight Connector 215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97"/>
          <p:cNvGrpSpPr>
            <a:grpSpLocks noChangeAspect="1"/>
          </p:cNvGrpSpPr>
          <p:nvPr/>
        </p:nvGrpSpPr>
        <p:grpSpPr bwMode="auto">
          <a:xfrm>
            <a:off x="3980761" y="1018850"/>
            <a:ext cx="170578" cy="167703"/>
            <a:chOff x="7315200" y="2057400"/>
            <a:chExt cx="457200" cy="457200"/>
          </a:xfrm>
        </p:grpSpPr>
        <p:cxnSp>
          <p:nvCxnSpPr>
            <p:cNvPr id="214" name="Straight Connector 213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100"/>
          <p:cNvGrpSpPr>
            <a:grpSpLocks noChangeAspect="1"/>
          </p:cNvGrpSpPr>
          <p:nvPr/>
        </p:nvGrpSpPr>
        <p:grpSpPr bwMode="auto">
          <a:xfrm>
            <a:off x="5415622" y="1364121"/>
            <a:ext cx="170578" cy="167703"/>
            <a:chOff x="7315200" y="2057400"/>
            <a:chExt cx="457200" cy="457200"/>
          </a:xfrm>
        </p:grpSpPr>
        <p:cxnSp>
          <p:nvCxnSpPr>
            <p:cNvPr id="212" name="Straight Connector 211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Straight Arrow Connector 201"/>
          <p:cNvCxnSpPr/>
          <p:nvPr/>
        </p:nvCxnSpPr>
        <p:spPr>
          <a:xfrm flipV="1">
            <a:off x="1542500" y="1804341"/>
            <a:ext cx="5418357" cy="1065406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1542500" y="2928936"/>
            <a:ext cx="5418357" cy="1065406"/>
          </a:xfrm>
          <a:prstGeom prst="straightConnector1">
            <a:avLst/>
          </a:prstGeom>
          <a:ln w="1905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/>
          <p:cNvSpPr>
            <a:spLocks noChangeAspect="1"/>
          </p:cNvSpPr>
          <p:nvPr/>
        </p:nvSpPr>
        <p:spPr>
          <a:xfrm flipH="1" flipV="1">
            <a:off x="5415622" y="4570205"/>
            <a:ext cx="160544" cy="157838"/>
          </a:xfrm>
          <a:prstGeom prst="ellipse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7" name="Group 116"/>
          <p:cNvGrpSpPr>
            <a:grpSpLocks noChangeAspect="1"/>
          </p:cNvGrpSpPr>
          <p:nvPr/>
        </p:nvGrpSpPr>
        <p:grpSpPr bwMode="auto">
          <a:xfrm>
            <a:off x="4693174" y="1364121"/>
            <a:ext cx="170578" cy="167703"/>
            <a:chOff x="7315200" y="2057400"/>
            <a:chExt cx="457200" cy="457200"/>
          </a:xfrm>
        </p:grpSpPr>
        <p:cxnSp>
          <p:nvCxnSpPr>
            <p:cNvPr id="210" name="Straight Connector 209"/>
            <p:cNvCxnSpPr/>
            <p:nvPr/>
          </p:nvCxnSpPr>
          <p:spPr>
            <a:xfrm rot="16200000" flipH="1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5400000">
              <a:off x="7315200" y="2057400"/>
              <a:ext cx="457200" cy="4572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Rectangle 207"/>
          <p:cNvSpPr/>
          <p:nvPr/>
        </p:nvSpPr>
        <p:spPr>
          <a:xfrm>
            <a:off x="5455758" y="3514664"/>
            <a:ext cx="120408" cy="118378"/>
          </a:xfrm>
          <a:prstGeom prst="rect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9" name="TextBox 123"/>
          <p:cNvSpPr txBox="1">
            <a:spLocks noChangeArrowheads="1"/>
          </p:cNvSpPr>
          <p:nvPr/>
        </p:nvSpPr>
        <p:spPr bwMode="auto">
          <a:xfrm>
            <a:off x="5181077" y="3033269"/>
            <a:ext cx="5493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56497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dirty="0"/>
              <a:t>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2470019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/>
          <p:cNvGrpSpPr/>
          <p:nvPr/>
        </p:nvGrpSpPr>
        <p:grpSpPr>
          <a:xfrm>
            <a:off x="1532466" y="777161"/>
            <a:ext cx="5428391" cy="4232031"/>
            <a:chOff x="1074738" y="1217613"/>
            <a:chExt cx="6870700" cy="5448300"/>
          </a:xfrm>
        </p:grpSpPr>
        <p:cxnSp>
          <p:nvCxnSpPr>
            <p:cNvPr id="165" name="Straight Arrow Connector 164"/>
            <p:cNvCxnSpPr/>
            <p:nvPr/>
          </p:nvCxnSpPr>
          <p:spPr>
            <a:xfrm rot="5400000" flipH="1" flipV="1">
              <a:off x="-724693" y="3921919"/>
              <a:ext cx="5410200" cy="15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rot="10800000" flipH="1" flipV="1">
              <a:off x="1981200" y="6645275"/>
              <a:ext cx="54102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V="1">
              <a:off x="1074738" y="3263900"/>
              <a:ext cx="6858000" cy="13716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rot="16200000" flipH="1">
              <a:off x="3995738" y="4640263"/>
              <a:ext cx="1841500" cy="3683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58"/>
            <p:cNvSpPr txBox="1">
              <a:spLocks noChangeArrowheads="1"/>
            </p:cNvSpPr>
            <p:nvPr/>
          </p:nvSpPr>
          <p:spPr bwMode="auto">
            <a:xfrm>
              <a:off x="4960938" y="4997140"/>
              <a:ext cx="457200" cy="594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 dirty="0">
                  <a:solidFill>
                    <a:srgbClr val="FF0000"/>
                  </a:solidFill>
                </a:rPr>
                <a:t>w</a:t>
              </a:r>
            </a:p>
          </p:txBody>
        </p:sp>
        <p:grpSp>
          <p:nvGrpSpPr>
            <p:cNvPr id="170" name="Group 64"/>
            <p:cNvGrpSpPr>
              <a:grpSpLocks noChangeAspect="1"/>
            </p:cNvGrpSpPr>
            <p:nvPr/>
          </p:nvGrpSpPr>
          <p:grpSpPr bwMode="auto">
            <a:xfrm>
              <a:off x="2789238" y="2887663"/>
              <a:ext cx="215900" cy="215900"/>
              <a:chOff x="7315200" y="2057400"/>
              <a:chExt cx="457200" cy="457200"/>
            </a:xfrm>
          </p:grpSpPr>
          <p:cxnSp>
            <p:nvCxnSpPr>
              <p:cNvPr id="220" name="Straight Connector 219"/>
              <p:cNvCxnSpPr/>
              <p:nvPr/>
            </p:nvCxnSpPr>
            <p:spPr>
              <a:xfrm rot="16200000" flipH="1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5400000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1" name="Straight Connector 170"/>
            <p:cNvCxnSpPr/>
            <p:nvPr/>
          </p:nvCxnSpPr>
          <p:spPr>
            <a:xfrm>
              <a:off x="1981200" y="57515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1981200" y="62087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981200" y="52943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2036763" y="48371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981200" y="43799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981200" y="39227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981200" y="34655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1981200" y="30083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1981200" y="25511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989138" y="20939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981200" y="16367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5400000">
              <a:off x="-76200" y="415131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4127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5400000">
              <a:off x="8699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17843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22415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>
              <a:off x="2674938" y="4132263"/>
              <a:ext cx="502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>
              <a:off x="31559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36131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5400000">
              <a:off x="40703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rot="5400000">
              <a:off x="45275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Group 87"/>
            <p:cNvGrpSpPr>
              <a:grpSpLocks noChangeAspect="1"/>
            </p:cNvGrpSpPr>
            <p:nvPr/>
          </p:nvGrpSpPr>
          <p:grpSpPr bwMode="auto">
            <a:xfrm>
              <a:off x="3259138" y="3357563"/>
              <a:ext cx="215900" cy="215900"/>
              <a:chOff x="7315200" y="2057400"/>
              <a:chExt cx="457200" cy="457200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6200000" flipH="1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5400000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Oval 192"/>
            <p:cNvSpPr>
              <a:spLocks noChangeAspect="1"/>
            </p:cNvSpPr>
            <p:nvPr/>
          </p:nvSpPr>
          <p:spPr>
            <a:xfrm flipH="1" flipV="1">
              <a:off x="4618038" y="6100763"/>
              <a:ext cx="203200" cy="20320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" name="Oval 193"/>
            <p:cNvSpPr>
              <a:spLocks noChangeAspect="1"/>
            </p:cNvSpPr>
            <p:nvPr/>
          </p:nvSpPr>
          <p:spPr>
            <a:xfrm flipH="1" flipV="1">
              <a:off x="6446838" y="4729163"/>
              <a:ext cx="203200" cy="20320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5" name="Oval 194"/>
            <p:cNvSpPr>
              <a:spLocks noChangeAspect="1"/>
            </p:cNvSpPr>
            <p:nvPr/>
          </p:nvSpPr>
          <p:spPr>
            <a:xfrm flipH="1" flipV="1">
              <a:off x="5989638" y="5186363"/>
              <a:ext cx="203200" cy="20320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96" name="Straight Connector 195"/>
            <p:cNvCxnSpPr/>
            <p:nvPr/>
          </p:nvCxnSpPr>
          <p:spPr>
            <a:xfrm rot="5400000">
              <a:off x="1327150" y="4100513"/>
              <a:ext cx="4973637" cy="7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>
              <a:spLocks noChangeAspect="1"/>
            </p:cNvSpPr>
            <p:nvPr/>
          </p:nvSpPr>
          <p:spPr>
            <a:xfrm flipH="1" flipV="1">
              <a:off x="3246438" y="5186363"/>
              <a:ext cx="203200" cy="20320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8" name="Oval 197"/>
            <p:cNvSpPr>
              <a:spLocks noChangeAspect="1"/>
            </p:cNvSpPr>
            <p:nvPr/>
          </p:nvSpPr>
          <p:spPr>
            <a:xfrm flipH="1" flipV="1">
              <a:off x="3716338" y="4729163"/>
              <a:ext cx="203200" cy="20320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99" name="Group 94"/>
            <p:cNvGrpSpPr>
              <a:grpSpLocks noChangeAspect="1"/>
            </p:cNvGrpSpPr>
            <p:nvPr/>
          </p:nvGrpSpPr>
          <p:grpSpPr bwMode="auto">
            <a:xfrm>
              <a:off x="3703638" y="2443163"/>
              <a:ext cx="215900" cy="215900"/>
              <a:chOff x="7315200" y="2057400"/>
              <a:chExt cx="457200" cy="45720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 rot="16200000" flipH="1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rot="5400000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97"/>
            <p:cNvGrpSpPr>
              <a:grpSpLocks noChangeAspect="1"/>
            </p:cNvGrpSpPr>
            <p:nvPr/>
          </p:nvGrpSpPr>
          <p:grpSpPr bwMode="auto">
            <a:xfrm>
              <a:off x="4173538" y="1528763"/>
              <a:ext cx="215900" cy="215900"/>
              <a:chOff x="7315200" y="2057400"/>
              <a:chExt cx="457200" cy="45720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rot="16200000" flipH="1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rot="5400000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100"/>
            <p:cNvGrpSpPr>
              <a:grpSpLocks noChangeAspect="1"/>
            </p:cNvGrpSpPr>
            <p:nvPr/>
          </p:nvGrpSpPr>
          <p:grpSpPr bwMode="auto">
            <a:xfrm>
              <a:off x="5989638" y="1973263"/>
              <a:ext cx="215900" cy="215900"/>
              <a:chOff x="7315200" y="2057400"/>
              <a:chExt cx="457200" cy="457200"/>
            </a:xfrm>
          </p:grpSpPr>
          <p:cxnSp>
            <p:nvCxnSpPr>
              <p:cNvPr id="212" name="Straight Connector 211"/>
              <p:cNvCxnSpPr/>
              <p:nvPr/>
            </p:nvCxnSpPr>
            <p:spPr>
              <a:xfrm rot="16200000" flipH="1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5400000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2" name="Straight Arrow Connector 201"/>
            <p:cNvCxnSpPr/>
            <p:nvPr/>
          </p:nvCxnSpPr>
          <p:spPr>
            <a:xfrm flipV="1">
              <a:off x="1087438" y="2540000"/>
              <a:ext cx="6858000" cy="1371600"/>
            </a:xfrm>
            <a:prstGeom prst="straightConnector1">
              <a:avLst/>
            </a:prstGeom>
            <a:ln w="19050"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/>
            <p:nvPr/>
          </p:nvCxnSpPr>
          <p:spPr>
            <a:xfrm flipV="1">
              <a:off x="1087438" y="3987800"/>
              <a:ext cx="6858000" cy="1371600"/>
            </a:xfrm>
            <a:prstGeom prst="straightConnector1">
              <a:avLst/>
            </a:prstGeom>
            <a:ln w="19050"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/>
            <p:cNvSpPr>
              <a:spLocks noChangeAspect="1"/>
            </p:cNvSpPr>
            <p:nvPr/>
          </p:nvSpPr>
          <p:spPr>
            <a:xfrm flipH="1" flipV="1">
              <a:off x="5989638" y="6100763"/>
              <a:ext cx="203200" cy="203200"/>
            </a:xfrm>
            <a:prstGeom prst="ellipse">
              <a:avLst/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>
              <a:off x="4732338" y="3916363"/>
              <a:ext cx="1384300" cy="927100"/>
            </a:xfrm>
            <a:prstGeom prst="straightConnector1">
              <a:avLst/>
            </a:prstGeom>
            <a:ln w="317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Arc 205"/>
            <p:cNvSpPr/>
            <p:nvPr/>
          </p:nvSpPr>
          <p:spPr>
            <a:xfrm>
              <a:off x="3208338" y="2405063"/>
              <a:ext cx="2438400" cy="2311400"/>
            </a:xfrm>
            <a:prstGeom prst="arc">
              <a:avLst>
                <a:gd name="adj1" fmla="val 2363046"/>
                <a:gd name="adj2" fmla="val 4096848"/>
              </a:avLst>
            </a:prstGeom>
            <a:ln>
              <a:solidFill>
                <a:srgbClr val="7030A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7" name="Group 116"/>
            <p:cNvGrpSpPr>
              <a:grpSpLocks noChangeAspect="1"/>
            </p:cNvGrpSpPr>
            <p:nvPr/>
          </p:nvGrpSpPr>
          <p:grpSpPr bwMode="auto">
            <a:xfrm>
              <a:off x="5075238" y="1973263"/>
              <a:ext cx="215900" cy="215900"/>
              <a:chOff x="7315200" y="2057400"/>
              <a:chExt cx="457200" cy="457200"/>
            </a:xfrm>
          </p:grpSpPr>
          <p:cxnSp>
            <p:nvCxnSpPr>
              <p:cNvPr id="210" name="Straight Connector 209"/>
              <p:cNvCxnSpPr/>
              <p:nvPr/>
            </p:nvCxnSpPr>
            <p:spPr>
              <a:xfrm rot="16200000" flipH="1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5400000">
                <a:off x="7315200" y="2057400"/>
                <a:ext cx="457200" cy="4572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Rectangle 207"/>
            <p:cNvSpPr/>
            <p:nvPr/>
          </p:nvSpPr>
          <p:spPr>
            <a:xfrm>
              <a:off x="6040438" y="4741863"/>
              <a:ext cx="152400" cy="152400"/>
            </a:xfrm>
            <a:prstGeom prst="rect">
              <a:avLst/>
            </a:prstGeom>
            <a:solidFill>
              <a:srgbClr val="7030A0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9" name="TextBox 123"/>
            <p:cNvSpPr txBox="1">
              <a:spLocks noChangeArrowheads="1"/>
            </p:cNvSpPr>
            <p:nvPr/>
          </p:nvSpPr>
          <p:spPr bwMode="auto">
            <a:xfrm>
              <a:off x="5692775" y="4122118"/>
              <a:ext cx="695325" cy="594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 dirty="0">
                  <a:solidFill>
                    <a:srgbClr val="7030A0"/>
                  </a:solidFill>
                </a:rPr>
                <a:t>x</a:t>
              </a:r>
            </a:p>
          </p:txBody>
        </p:sp>
      </p:grpSp>
      <p:sp>
        <p:nvSpPr>
          <p:cNvPr id="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56497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dirty="0"/>
              <a:t>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3743830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pPr eaLnBrk="1" hangingPunct="1"/>
            <a:r>
              <a:rPr lang="en-US" altLang="en-US" dirty="0"/>
              <a:t>Linear Separators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9421"/>
            <a:ext cx="8229600" cy="3277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Two-dimensional line:</a:t>
            </a:r>
          </a:p>
          <a:p>
            <a:pPr marL="457189" lvl="1" indent="0">
              <a:lnSpc>
                <a:spcPct val="110000"/>
              </a:lnSpc>
              <a:buNone/>
            </a:pPr>
            <a:r>
              <a:rPr lang="en-US" altLang="en-US" dirty="0"/>
              <a:t>w</a:t>
            </a:r>
            <a:r>
              <a:rPr lang="en-US" altLang="en-US" baseline="-25000" dirty="0"/>
              <a:t>1</a:t>
            </a:r>
            <a:r>
              <a:rPr lang="en-US" altLang="en-US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+w</a:t>
            </a:r>
            <a:r>
              <a:rPr lang="en-US" altLang="en-US" baseline="-25000" dirty="0"/>
              <a:t>2</a:t>
            </a:r>
            <a:r>
              <a:rPr lang="en-US" altLang="en-US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=b is the linear separator</a:t>
            </a:r>
          </a:p>
          <a:p>
            <a:pPr marL="457189" lvl="1" indent="0">
              <a:lnSpc>
                <a:spcPct val="110000"/>
              </a:lnSpc>
              <a:buNone/>
            </a:pPr>
            <a:r>
              <a:rPr lang="en-US" altLang="en-US" dirty="0"/>
              <a:t>w</a:t>
            </a:r>
            <a:r>
              <a:rPr lang="en-US" altLang="en-US" baseline="-25000" dirty="0"/>
              <a:t>1</a:t>
            </a:r>
            <a:r>
              <a:rPr lang="en-US" altLang="en-US" dirty="0"/>
              <a:t>x</a:t>
            </a:r>
            <a:r>
              <a:rPr lang="en-US" altLang="en-US" baseline="-25000" dirty="0"/>
              <a:t>1</a:t>
            </a:r>
            <a:r>
              <a:rPr lang="en-US" altLang="en-US" dirty="0"/>
              <a:t>+w</a:t>
            </a:r>
            <a:r>
              <a:rPr lang="en-US" altLang="en-US" baseline="-25000" dirty="0"/>
              <a:t>2</a:t>
            </a:r>
            <a:r>
              <a:rPr lang="en-US" altLang="en-US" dirty="0"/>
              <a:t>x</a:t>
            </a:r>
            <a:r>
              <a:rPr lang="en-US" altLang="en-US" baseline="-25000" dirty="0"/>
              <a:t>2</a:t>
            </a:r>
            <a:r>
              <a:rPr lang="en-US" altLang="en-US" dirty="0"/>
              <a:t>&gt;b for the positive class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In </a:t>
            </a:r>
            <a:r>
              <a:rPr lang="en-US" altLang="en-US" i="1" dirty="0">
                <a:solidFill>
                  <a:srgbClr val="000000"/>
                </a:solidFill>
              </a:rPr>
              <a:t>n</a:t>
            </a:r>
            <a:r>
              <a:rPr lang="en-US" altLang="en-US" dirty="0">
                <a:solidFill>
                  <a:srgbClr val="000000"/>
                </a:solidFill>
              </a:rPr>
              <a:t>-dimensional spaces:</a:t>
            </a:r>
          </a:p>
          <a:p>
            <a:pPr>
              <a:lnSpc>
                <a:spcPct val="11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One can also add w</a:t>
            </a:r>
            <a:r>
              <a:rPr lang="en-US" baseline="-25000" dirty="0"/>
              <a:t>1</a:t>
            </a:r>
            <a:r>
              <a:rPr lang="en-US" dirty="0"/>
              <a:t>=1, x</a:t>
            </a:r>
            <a:r>
              <a:rPr lang="en-US" baseline="-25000" dirty="0"/>
              <a:t>0</a:t>
            </a:r>
            <a:r>
              <a:rPr lang="en-US" dirty="0"/>
              <a:t>=b (constant)</a:t>
            </a:r>
          </a:p>
          <a:p>
            <a:pPr>
              <a:lnSpc>
                <a:spcPct val="110000"/>
              </a:lnSpc>
            </a:pPr>
            <a:r>
              <a:rPr lang="en-US" i="1" dirty="0"/>
              <a:t>w</a:t>
            </a:r>
            <a:r>
              <a:rPr lang="en-US" dirty="0"/>
              <a:t> is the weight vector</a:t>
            </a:r>
          </a:p>
          <a:p>
            <a:pPr>
              <a:lnSpc>
                <a:spcPct val="110000"/>
              </a:lnSpc>
            </a:pPr>
            <a:r>
              <a:rPr lang="en-US" i="1" dirty="0"/>
              <a:t>x</a:t>
            </a:r>
            <a:r>
              <a:rPr lang="en-US" dirty="0"/>
              <a:t> is the feature vector</a:t>
            </a:r>
          </a:p>
          <a:p>
            <a:pPr>
              <a:lnSpc>
                <a:spcPct val="110000"/>
              </a:lnSpc>
            </a:pPr>
            <a:endParaRPr lang="en-US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26073" y="2794491"/>
                <a:ext cx="6261811" cy="470578"/>
              </a:xfrm>
              <a:prstGeom prst="rect">
                <a:avLst/>
              </a:prstGeom>
              <a:noFill/>
            </p:spPr>
            <p:txBody>
              <a:bodyPr wrap="square" lIns="91438" tIns="45719" rIns="91438" bIns="45719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𝑤</m:t>
                    </m:r>
                    <m:r>
                      <a:rPr lang="en-US" sz="2400" i="1" baseline="-25000">
                        <a:latin typeface="Cambria Math"/>
                      </a:rPr>
                      <m:t>1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 baseline="-25000">
                        <a:latin typeface="Cambria Math"/>
                      </a:rPr>
                      <m:t>1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𝑤</m:t>
                    </m:r>
                    <m:r>
                      <a:rPr lang="en-US" sz="2400" i="1" baseline="-2500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 baseline="-2500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+…+</m:t>
                    </m:r>
                    <m:r>
                      <a:rPr lang="en-US" sz="2400" i="1">
                        <a:latin typeface="Cambria Math"/>
                      </a:rPr>
                      <m:t>𝑤𝑛𝑥</m:t>
                    </m:r>
                  </m:oMath>
                </a14:m>
                <a:r>
                  <a:rPr lang="en-US" sz="2400" baseline="-25000" dirty="0"/>
                  <a:t>n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763" y="3725988"/>
                <a:ext cx="8349081" cy="627437"/>
              </a:xfrm>
              <a:prstGeom prst="rect">
                <a:avLst/>
              </a:prstGeom>
              <a:blipFill rotWithShape="1">
                <a:blip r:embed="rId2"/>
                <a:stretch>
                  <a:fillRect b="-2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31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Classification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7475"/>
            <a:ext cx="8229600" cy="35405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3200" dirty="0">
                <a:latin typeface="Calibri" charset="0"/>
              </a:rPr>
              <a:t>Assigning documents or sentences to predefined categories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 </a:t>
            </a:r>
            <a:r>
              <a:rPr lang="en-US" altLang="en-US" sz="2800" dirty="0">
                <a:latin typeface="Calibri" charset="0"/>
              </a:rPr>
              <a:t>topics, languages, users …</a:t>
            </a:r>
          </a:p>
          <a:p>
            <a:pPr>
              <a:lnSpc>
                <a:spcPct val="110000"/>
              </a:lnSpc>
            </a:pPr>
            <a:r>
              <a:rPr lang="en-US" sz="3200" i="1" dirty="0">
                <a:latin typeface="Calibri" charset="0"/>
              </a:rPr>
              <a:t>Input</a:t>
            </a:r>
            <a:r>
              <a:rPr lang="en-US" sz="3200" dirty="0">
                <a:latin typeface="Calibri" charset="0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Calibri" charset="0"/>
              </a:rPr>
              <a:t> a document (or sentence)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>
              <a:lnSpc>
                <a:spcPct val="110000"/>
              </a:lnSpc>
            </a:pPr>
            <a:r>
              <a:rPr lang="en-US" sz="2800" i="1" dirty="0">
                <a:latin typeface="Calibri" charset="0"/>
              </a:rPr>
              <a:t> </a:t>
            </a:r>
            <a:r>
              <a:rPr lang="en-US" sz="2800" dirty="0">
                <a:latin typeface="Calibri" charset="0"/>
                <a:ea typeface="ＭＳ Ｐゴシック" charset="0"/>
              </a:rPr>
              <a:t>a fixed set of classes 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8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800" i="1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i="1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sz="28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  <a:endParaRPr lang="en-US" sz="2800" i="1" dirty="0">
              <a:latin typeface="Calibri" charset="0"/>
            </a:endParaRPr>
          </a:p>
          <a:p>
            <a:pPr>
              <a:lnSpc>
                <a:spcPct val="110000"/>
              </a:lnSpc>
            </a:pPr>
            <a:r>
              <a:rPr lang="en-US" sz="3200" i="1" dirty="0">
                <a:latin typeface="Calibri" charset="0"/>
              </a:rPr>
              <a:t>Output</a:t>
            </a:r>
            <a:r>
              <a:rPr lang="en-US" sz="3200" dirty="0">
                <a:latin typeface="Calibri" charset="0"/>
              </a:rPr>
              <a:t>: a predicted class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</a:rPr>
              <a:t>c</a:t>
            </a:r>
            <a:r>
              <a:rPr lang="en-US" sz="32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 </a:t>
            </a:r>
            <a:r>
              <a:rPr lang="en-US" sz="32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endParaRPr lang="en-US" sz="3200" i="1" baseline="-25000" dirty="0">
              <a:solidFill>
                <a:srgbClr val="FF0000"/>
              </a:solidFill>
              <a:latin typeface="Calibri" charset="0"/>
            </a:endParaRPr>
          </a:p>
          <a:p>
            <a:pPr lvl="1">
              <a:lnSpc>
                <a:spcPct val="11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66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891631"/>
            <a:ext cx="6484926" cy="27029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Bias b=0 (in this example)</a:t>
            </a:r>
          </a:p>
          <a:p>
            <a:pPr eaLnBrk="1" hangingPunct="1"/>
            <a:r>
              <a:rPr lang="en-US" altLang="en-US" sz="2800" dirty="0"/>
              <a:t>Sentence is “A D E H”</a:t>
            </a:r>
          </a:p>
          <a:p>
            <a:pPr eaLnBrk="1" hangingPunct="1"/>
            <a:r>
              <a:rPr lang="en-US" altLang="en-US" sz="2800" dirty="0"/>
              <a:t>Its score will be</a:t>
            </a:r>
          </a:p>
          <a:p>
            <a:pPr marL="457200" lvl="1" indent="0">
              <a:buNone/>
            </a:pPr>
            <a:r>
              <a:rPr lang="en-US" altLang="en-US" sz="2300" dirty="0"/>
              <a:t>0.6*1+0.4*1+0.4*1+(-0.5)*1 = 0.9&gt;0</a:t>
            </a:r>
          </a:p>
          <a:p>
            <a:pPr eaLnBrk="1" hangingPunct="1"/>
            <a:endParaRPr lang="en-US" altLang="en-US" sz="2800" dirty="0"/>
          </a:p>
        </p:txBody>
      </p:sp>
      <p:graphicFrame>
        <p:nvGraphicFramePr>
          <p:cNvPr id="7" name="Group 8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016276"/>
              </p:ext>
            </p:extLst>
          </p:nvPr>
        </p:nvGraphicFramePr>
        <p:xfrm>
          <a:off x="6616491" y="1747258"/>
          <a:ext cx="1934978" cy="1973580"/>
        </p:xfrm>
        <a:graphic>
          <a:graphicData uri="http://schemas.openxmlformats.org/drawingml/2006/table">
            <a:tbl>
              <a:tblPr/>
              <a:tblGrid>
                <a:gridCol w="54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  <a:r>
                        <a:rPr kumimoji="0" lang="en-US" sz="1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29619312"/>
              </p:ext>
            </p:extLst>
          </p:nvPr>
        </p:nvGraphicFramePr>
        <p:xfrm>
          <a:off x="2717978" y="1201966"/>
          <a:ext cx="14700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2" name="Equation" r:id="rId3" imgW="533169" imgH="203112" progId="Equation.3">
                  <p:embed/>
                </p:oleObj>
              </mc:Choice>
              <mc:Fallback>
                <p:oleObj name="Equation" r:id="rId3" imgW="533169" imgH="203112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978" y="1201966"/>
                        <a:ext cx="14700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14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/>
              <a:t>How to Find the Linear Boundary?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1"/>
            <a:ext cx="5115864" cy="37362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Find the linear boundary = find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Many methods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Perceptron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Problem: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There are infinite number of linear boundaries if the two classes are linearly separable!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Maximum margin: Support Vector Machines (SVM)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19140" y="2053081"/>
            <a:ext cx="3434454" cy="2585818"/>
            <a:chOff x="7358853" y="2737442"/>
            <a:chExt cx="4579272" cy="3447756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V="1">
              <a:off x="7975726" y="2811462"/>
              <a:ext cx="2117" cy="2825751"/>
            </a:xfrm>
            <a:prstGeom prst="line">
              <a:avLst/>
            </a:prstGeom>
            <a:noFill/>
            <a:ln w="4428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1917" tIns="60958" rIns="121917" bIns="60958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7975725" y="5634038"/>
              <a:ext cx="3962400" cy="1588"/>
            </a:xfrm>
            <a:prstGeom prst="line">
              <a:avLst/>
            </a:prstGeom>
            <a:noFill/>
            <a:ln w="4428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1917" tIns="60958" rIns="121917" bIns="60958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11258390" y="5524735"/>
              <a:ext cx="665091" cy="660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19997" tIns="62398" rIns="119997" bIns="62398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9pPr>
            </a:lstStyle>
            <a:p>
              <a:r>
                <a:rPr lang="en-US" sz="2400" dirty="0">
                  <a:latin typeface="Times New Roman" pitchFamily="16" charset="0"/>
                  <a:cs typeface="Times New Roman" pitchFamily="16" charset="0"/>
                </a:rPr>
                <a:t>x</a:t>
              </a:r>
              <a:r>
                <a:rPr lang="en-US" sz="2400" baseline="-25000" dirty="0">
                  <a:latin typeface="Times New Roman" pitchFamily="16" charset="0"/>
                  <a:cs typeface="Times New Roman" pitchFamily="16" charset="0"/>
                </a:rPr>
                <a:t>1</a:t>
              </a: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7358853" y="2737442"/>
              <a:ext cx="665091" cy="660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19997" tIns="62398" rIns="119997" bIns="62398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Bitstream Vera Sans" charset="0"/>
                  <a:cs typeface="Bitstream Vera Sans" charset="0"/>
                </a:defRPr>
              </a:lvl9pPr>
            </a:lstStyle>
            <a:p>
              <a:r>
                <a:rPr lang="en-US" sz="2400" dirty="0">
                  <a:latin typeface="Times New Roman" pitchFamily="16" charset="0"/>
                  <a:cs typeface="Times New Roman" pitchFamily="16" charset="0"/>
                </a:rPr>
                <a:t>x</a:t>
              </a:r>
              <a:r>
                <a:rPr lang="en-US" sz="2400" baseline="-25000" dirty="0">
                  <a:latin typeface="Times New Roman" pitchFamily="16" charset="0"/>
                  <a:cs typeface="Times New Roman" pitchFamily="16" charset="0"/>
                </a:rPr>
                <a:t>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31182" y="2739627"/>
            <a:ext cx="1219200" cy="1442288"/>
            <a:chOff x="9908243" y="3652837"/>
            <a:chExt cx="1625600" cy="1923052"/>
          </a:xfrm>
        </p:grpSpPr>
        <p:sp>
          <p:nvSpPr>
            <p:cNvPr id="17" name="TextBox 16"/>
            <p:cNvSpPr txBox="1"/>
            <p:nvPr/>
          </p:nvSpPr>
          <p:spPr>
            <a:xfrm>
              <a:off x="10822643" y="3652837"/>
              <a:ext cx="406400" cy="533473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-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908243" y="3869769"/>
              <a:ext cx="1625600" cy="1706120"/>
              <a:chOff x="9908243" y="3869769"/>
              <a:chExt cx="1625600" cy="170612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13043" y="4262437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924243" y="4631769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127443" y="4250769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314643" y="5012769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924243" y="4936570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127443" y="4555569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956926" y="4155464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b="1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035243" y="4937046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908243" y="5042415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0619443" y="4098369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517843" y="4555570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619443" y="3869769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517843" y="4784168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908243" y="4731304"/>
                <a:ext cx="406400" cy="533474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-</a:t>
                </a: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184996" y="2168932"/>
            <a:ext cx="1322387" cy="1322809"/>
            <a:chOff x="8246660" y="2891909"/>
            <a:chExt cx="1763183" cy="1763745"/>
          </a:xfrm>
        </p:grpSpPr>
        <p:sp>
          <p:nvSpPr>
            <p:cNvPr id="16" name="TextBox 15"/>
            <p:cNvSpPr txBox="1"/>
            <p:nvPr/>
          </p:nvSpPr>
          <p:spPr>
            <a:xfrm>
              <a:off x="8856260" y="4122181"/>
              <a:ext cx="406400" cy="533473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+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95443" y="4033837"/>
              <a:ext cx="406400" cy="533473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+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8246660" y="2891909"/>
              <a:ext cx="1763183" cy="1623015"/>
              <a:chOff x="8246660" y="2891909"/>
              <a:chExt cx="1763183" cy="162301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8246660" y="3588782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49860" y="3741183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653060" y="3512582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551460" y="3981451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957860" y="3733800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197043" y="2891909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146243" y="3112532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161060" y="3588782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364260" y="3360182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57860" y="3893583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03443" y="3652837"/>
                <a:ext cx="406400" cy="533473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r>
                  <a:rPr lang="en-US" b="1" dirty="0">
                    <a:solidFill>
                      <a:prstClr val="black"/>
                    </a:solidFill>
                  </a:rPr>
                  <a:t>+</a:t>
                </a:r>
              </a:p>
            </p:txBody>
          </p:sp>
        </p:grpSp>
      </p:grpSp>
      <p:cxnSp>
        <p:nvCxnSpPr>
          <p:cNvPr id="44" name="Straight Connector 43"/>
          <p:cNvCxnSpPr/>
          <p:nvPr/>
        </p:nvCxnSpPr>
        <p:spPr>
          <a:xfrm flipH="1">
            <a:off x="6794596" y="2484438"/>
            <a:ext cx="1474787" cy="11394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097810" y="2396728"/>
            <a:ext cx="820737" cy="1539836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7278785" y="2396729"/>
            <a:ext cx="342898" cy="1564035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42324110"/>
              </p:ext>
            </p:extLst>
          </p:nvPr>
        </p:nvGraphicFramePr>
        <p:xfrm>
          <a:off x="4927538" y="1063779"/>
          <a:ext cx="4191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Equation" r:id="rId3" imgW="152280" imgH="177480" progId="Equation.3">
                  <p:embed/>
                </p:oleObj>
              </mc:Choice>
              <mc:Fallback>
                <p:oleObj name="Equation" r:id="rId3" imgW="152280" imgH="177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538" y="1063779"/>
                        <a:ext cx="4191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35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Training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the training data</a:t>
            </a:r>
          </a:p>
          <a:p>
            <a:r>
              <a:rPr lang="en-US" dirty="0"/>
              <a:t>Predict the class y (1 or -1)</a:t>
            </a:r>
          </a:p>
          <a:p>
            <a:r>
              <a:rPr lang="en-US" dirty="0"/>
              <a:t>If the prediction is wrong, update w</a:t>
            </a:r>
          </a:p>
          <a:p>
            <a:r>
              <a:rPr lang="en-US" dirty="0"/>
              <a:t>w</a:t>
            </a:r>
            <a:r>
              <a:rPr lang="en-US" baseline="-25000" dirty="0"/>
              <a:t>(t+1)</a:t>
            </a:r>
            <a:r>
              <a:rPr lang="en-US" dirty="0"/>
              <a:t>=</a:t>
            </a:r>
            <a:r>
              <a:rPr lang="en-US" dirty="0" err="1"/>
              <a:t>w</a:t>
            </a:r>
            <a:r>
              <a:rPr lang="en-US" baseline="-25000" dirty="0" err="1"/>
              <a:t>t</a:t>
            </a:r>
            <a:r>
              <a:rPr lang="en-US" dirty="0" err="1"/>
              <a:t>+yx</a:t>
            </a:r>
            <a:endParaRPr lang="en-US" dirty="0"/>
          </a:p>
          <a:p>
            <a:r>
              <a:rPr lang="en-US" dirty="0"/>
              <a:t>Used in the perceptron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5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9" y="0"/>
            <a:ext cx="2933003" cy="250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71" y="1"/>
            <a:ext cx="2931912" cy="251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9" y="2564409"/>
            <a:ext cx="2932456" cy="257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73" y="2564409"/>
            <a:ext cx="2931912" cy="257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6727698" y="4608663"/>
            <a:ext cx="2269998" cy="33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75" dirty="0">
                <a:solidFill>
                  <a:srgbClr val="000000"/>
                </a:solidFill>
                <a:latin typeface="Times New Roman" pitchFamily="18" charset="0"/>
              </a:rPr>
              <a:t>[Example: Chris Bishop]</a:t>
            </a:r>
          </a:p>
        </p:txBody>
      </p:sp>
    </p:spTree>
    <p:extLst>
      <p:ext uri="{BB962C8B-B14F-4D97-AF65-F5344CB8AC3E}">
        <p14:creationId xmlns:p14="http://schemas.microsoft.com/office/powerpoint/2010/main" val="40800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/>
              <a:t>Example with Interpolation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50851"/>
            <a:ext cx="8229600" cy="383022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rgbClr val="011C3C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Linear interpolation for language modeling</a:t>
            </a:r>
          </a:p>
          <a:p>
            <a:pPr lvl="1"/>
            <a:r>
              <a:rPr lang="en-US" sz="1800" dirty="0"/>
              <a:t>Estimating the trigram probability P(</a:t>
            </a:r>
            <a:r>
              <a:rPr lang="en-US" sz="1800" dirty="0" err="1"/>
              <a:t>c|ab</a:t>
            </a:r>
            <a:r>
              <a:rPr lang="en-US" sz="1800" dirty="0"/>
              <a:t>) using P</a:t>
            </a:r>
            <a:r>
              <a:rPr lang="en-US" sz="1800" baseline="-25000" dirty="0"/>
              <a:t>MLE</a:t>
            </a:r>
            <a:r>
              <a:rPr lang="en-US" sz="1800" dirty="0"/>
              <a:t>(</a:t>
            </a:r>
            <a:r>
              <a:rPr lang="en-US" sz="1800" dirty="0" err="1"/>
              <a:t>c|a</a:t>
            </a:r>
            <a:r>
              <a:rPr lang="en-US" sz="1800" dirty="0"/>
              <a:t>), P</a:t>
            </a:r>
            <a:r>
              <a:rPr lang="en-US" sz="1800" baseline="-25000" dirty="0"/>
              <a:t>MLE</a:t>
            </a:r>
            <a:r>
              <a:rPr lang="en-US" sz="1800" dirty="0"/>
              <a:t>(c), etc.</a:t>
            </a:r>
          </a:p>
          <a:p>
            <a:pPr lvl="1"/>
            <a:r>
              <a:rPr lang="en-US" sz="1800" dirty="0"/>
              <a:t>Weights </a:t>
            </a:r>
            <a:r>
              <a:rPr lang="en-US" sz="1800" dirty="0">
                <a:sym typeface="Symbol" panose="05050102010706020507" pitchFamily="18" charset="2"/>
              </a:rPr>
              <a:t></a:t>
            </a:r>
            <a:r>
              <a:rPr lang="en-US" sz="1800" baseline="-25000" dirty="0"/>
              <a:t>1</a:t>
            </a:r>
            <a:r>
              <a:rPr lang="en-US" sz="1800" dirty="0"/>
              <a:t>, </a:t>
            </a:r>
            <a:r>
              <a:rPr lang="en-US" sz="1800" dirty="0">
                <a:sym typeface="Symbol" panose="05050102010706020507" pitchFamily="18" charset="2"/>
              </a:rPr>
              <a:t></a:t>
            </a:r>
            <a:r>
              <a:rPr lang="en-US" sz="1800" baseline="-25000" dirty="0"/>
              <a:t>2</a:t>
            </a:r>
            <a:r>
              <a:rPr lang="en-US" sz="1800" dirty="0"/>
              <a:t>, etc.</a:t>
            </a:r>
          </a:p>
          <a:p>
            <a:r>
              <a:rPr lang="en-US" sz="2100" dirty="0"/>
              <a:t>We may want to consider other features</a:t>
            </a:r>
          </a:p>
          <a:p>
            <a:pPr lvl="1"/>
            <a:r>
              <a:rPr lang="en-US" sz="1800" dirty="0"/>
              <a:t>E.g., POS tags of previous words, heads, word endings, etc.</a:t>
            </a:r>
          </a:p>
          <a:p>
            <a:r>
              <a:rPr lang="en-US" sz="2100" dirty="0"/>
              <a:t>General idea</a:t>
            </a:r>
          </a:p>
          <a:p>
            <a:pPr lvl="1"/>
            <a:r>
              <a:rPr lang="en-US" sz="1800" dirty="0"/>
              <a:t>Compute the conditional probability P(</a:t>
            </a:r>
            <a:r>
              <a:rPr lang="en-US" sz="1800" dirty="0" err="1"/>
              <a:t>y|x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P(</a:t>
            </a:r>
            <a:r>
              <a:rPr lang="en-US" sz="1800" dirty="0" err="1"/>
              <a:t>y|x</a:t>
            </a:r>
            <a:r>
              <a:rPr lang="en-US" sz="1800" dirty="0"/>
              <a:t>) = sum of weights*features</a:t>
            </a:r>
          </a:p>
          <a:p>
            <a:r>
              <a:rPr lang="en-US" sz="2100" dirty="0"/>
              <a:t>Label Y for a given history x in X</a:t>
            </a:r>
          </a:p>
        </p:txBody>
      </p:sp>
    </p:spTree>
    <p:extLst>
      <p:ext uri="{BB962C8B-B14F-4D97-AF65-F5344CB8AC3E}">
        <p14:creationId xmlns:p14="http://schemas.microsoft.com/office/powerpoint/2010/main" val="96285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Multinomial Naïve Bayes is a linear model</a:t>
            </a:r>
          </a:p>
          <a:p>
            <a:pPr marL="0" indent="0">
              <a:buNone/>
            </a:pPr>
            <a:r>
              <a:rPr lang="en-US" i="1" dirty="0"/>
              <a:t>x</a:t>
            </a:r>
            <a:r>
              <a:rPr lang="en-US" dirty="0"/>
              <a:t> = 	[1, 				x</a:t>
            </a:r>
            <a:r>
              <a:rPr lang="en-US" baseline="-25000" dirty="0"/>
              <a:t>1</a:t>
            </a:r>
            <a:r>
              <a:rPr lang="en-US" dirty="0"/>
              <a:t>, 			      x</a:t>
            </a:r>
            <a:r>
              <a:rPr lang="en-US" baseline="-25000" dirty="0"/>
              <a:t>2</a:t>
            </a:r>
            <a:r>
              <a:rPr lang="en-US" dirty="0"/>
              <a:t> 			     …]</a:t>
            </a:r>
          </a:p>
          <a:p>
            <a:pPr marL="0" indent="0">
              <a:buNone/>
            </a:pPr>
            <a:r>
              <a:rPr lang="en-US" i="1" dirty="0"/>
              <a:t>w</a:t>
            </a:r>
            <a:r>
              <a:rPr lang="en-US" dirty="0"/>
              <a:t> =     [log P(y), 	log P(w</a:t>
            </a:r>
            <a:r>
              <a:rPr lang="en-US" baseline="-25000" dirty="0"/>
              <a:t>1</a:t>
            </a:r>
            <a:r>
              <a:rPr lang="en-US" dirty="0"/>
              <a:t>|y), 	log P(w</a:t>
            </a:r>
            <a:r>
              <a:rPr lang="en-US" baseline="-25000" dirty="0"/>
              <a:t>2</a:t>
            </a:r>
            <a:r>
              <a:rPr lang="en-US" dirty="0"/>
              <a:t>|y)	…]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7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2438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Problem Formulation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58214"/>
            <a:ext cx="8229600" cy="343082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Binary categorization: only two categories</a:t>
            </a:r>
          </a:p>
          <a:p>
            <a:pPr lvl="1"/>
            <a:r>
              <a:rPr lang="en-US" sz="2000" dirty="0"/>
              <a:t>Retrieval: {relevant-doc, irrelevant-doc}</a:t>
            </a:r>
          </a:p>
          <a:p>
            <a:pPr lvl="1"/>
            <a:r>
              <a:rPr lang="en-US" sz="2000" dirty="0"/>
              <a:t>Spam filtering: {spam, non-spam}</a:t>
            </a:r>
          </a:p>
          <a:p>
            <a:pPr lvl="1"/>
            <a:r>
              <a:rPr lang="en-US" sz="2000" dirty="0"/>
              <a:t>Opinion: {positive, negative}</a:t>
            </a:r>
          </a:p>
          <a:p>
            <a:r>
              <a:rPr lang="en-US" sz="2400" dirty="0"/>
              <a:t>K-category categorization: more than two categories</a:t>
            </a:r>
          </a:p>
          <a:p>
            <a:pPr lvl="1"/>
            <a:r>
              <a:rPr lang="en-US" sz="2000" dirty="0"/>
              <a:t>Topic categorization: {sports, science, travel, business,…}</a:t>
            </a:r>
          </a:p>
          <a:p>
            <a:pPr lvl="1"/>
            <a:r>
              <a:rPr lang="en-US" sz="2000" dirty="0"/>
              <a:t>Word sense disambiguation:{bar1, bar2, bar3, …}</a:t>
            </a:r>
          </a:p>
          <a:p>
            <a:r>
              <a:rPr lang="en-US" altLang="en-US" sz="2400" dirty="0"/>
              <a:t>Hierarchical vs. flat</a:t>
            </a:r>
          </a:p>
          <a:p>
            <a:r>
              <a:rPr lang="en-US" altLang="en-US" sz="2400" dirty="0"/>
              <a:t>Overlapping (soft) vs non-overlapping (hard)</a:t>
            </a:r>
          </a:p>
        </p:txBody>
      </p:sp>
    </p:spTree>
    <p:extLst>
      <p:ext uri="{BB962C8B-B14F-4D97-AF65-F5344CB8AC3E}">
        <p14:creationId xmlns:p14="http://schemas.microsoft.com/office/powerpoint/2010/main" val="228807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Classification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1593" y="4517359"/>
            <a:ext cx="345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Image from </a:t>
            </a:r>
            <a:r>
              <a:rPr lang="en-US" dirty="0" err="1">
                <a:solidFill>
                  <a:prstClr val="black"/>
                </a:solidFill>
              </a:rPr>
              <a:t>Sch</a:t>
            </a:r>
            <a:r>
              <a:rPr lang="en-US" dirty="0" err="1">
                <a:solidFill>
                  <a:prstClr val="black"/>
                </a:solidFill>
                <a:cs typeface="Times New Roman" panose="02020603050405020304" pitchFamily="18" charset="0"/>
              </a:rPr>
              <a:t>ütze</a:t>
            </a:r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 &amp; </a:t>
            </a:r>
            <a:r>
              <a:rPr lang="en-US" dirty="0" err="1">
                <a:solidFill>
                  <a:prstClr val="black"/>
                </a:solidFill>
                <a:cs typeface="Times New Roman" panose="02020603050405020304" pitchFamily="18" charset="0"/>
              </a:rPr>
              <a:t>Krisnawati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1316736"/>
            <a:ext cx="8639175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7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Borges’s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999"/>
            <a:ext cx="8229600" cy="382584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list divides all animals into 14 categories:</a:t>
            </a:r>
          </a:p>
          <a:p>
            <a:pPr>
              <a:lnSpc>
                <a:spcPct val="120000"/>
              </a:lnSpc>
            </a:pPr>
            <a:r>
              <a:rPr lang="en-US" dirty="0"/>
              <a:t>Those that belong to the emperor</a:t>
            </a:r>
          </a:p>
          <a:p>
            <a:pPr>
              <a:lnSpc>
                <a:spcPct val="120000"/>
              </a:lnSpc>
            </a:pPr>
            <a:r>
              <a:rPr lang="en-US" dirty="0">
                <a:hlinkClick r:id="rId2" tooltip="Embalming"/>
              </a:rPr>
              <a:t>Embalmed</a:t>
            </a:r>
            <a:r>
              <a:rPr lang="en-US" dirty="0"/>
              <a:t> ones</a:t>
            </a:r>
          </a:p>
          <a:p>
            <a:pPr>
              <a:lnSpc>
                <a:spcPct val="120000"/>
              </a:lnSpc>
            </a:pPr>
            <a:r>
              <a:rPr lang="en-US" dirty="0"/>
              <a:t>Those that are trained</a:t>
            </a:r>
          </a:p>
          <a:p>
            <a:pPr>
              <a:lnSpc>
                <a:spcPct val="120000"/>
              </a:lnSpc>
            </a:pPr>
            <a:r>
              <a:rPr lang="en-US" dirty="0"/>
              <a:t>Sucking pigs</a:t>
            </a:r>
          </a:p>
          <a:p>
            <a:pPr>
              <a:lnSpc>
                <a:spcPct val="120000"/>
              </a:lnSpc>
            </a:pPr>
            <a:r>
              <a:rPr lang="en-US" dirty="0"/>
              <a:t>Mermaids (or </a:t>
            </a:r>
            <a:r>
              <a:rPr lang="en-US" dirty="0">
                <a:hlinkClick r:id="rId3" tooltip="Siren (mythology)"/>
              </a:rPr>
              <a:t>Sirens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Fabulous ones</a:t>
            </a:r>
          </a:p>
          <a:p>
            <a:pPr>
              <a:lnSpc>
                <a:spcPct val="120000"/>
              </a:lnSpc>
            </a:pPr>
            <a:r>
              <a:rPr lang="en-US" dirty="0"/>
              <a:t>Stray dogs</a:t>
            </a:r>
          </a:p>
          <a:p>
            <a:pPr>
              <a:lnSpc>
                <a:spcPct val="120000"/>
              </a:lnSpc>
            </a:pPr>
            <a:r>
              <a:rPr lang="en-US" dirty="0"/>
              <a:t>Those that are included in this classification</a:t>
            </a:r>
          </a:p>
          <a:p>
            <a:pPr>
              <a:lnSpc>
                <a:spcPct val="120000"/>
              </a:lnSpc>
            </a:pPr>
            <a:r>
              <a:rPr lang="en-US" dirty="0"/>
              <a:t>Those that tremble as if they were mad</a:t>
            </a:r>
          </a:p>
          <a:p>
            <a:pPr>
              <a:lnSpc>
                <a:spcPct val="120000"/>
              </a:lnSpc>
            </a:pPr>
            <a:r>
              <a:rPr lang="en-US" dirty="0"/>
              <a:t>Innumerable ones</a:t>
            </a:r>
          </a:p>
          <a:p>
            <a:pPr>
              <a:lnSpc>
                <a:spcPct val="120000"/>
              </a:lnSpc>
            </a:pPr>
            <a:r>
              <a:rPr lang="en-US" dirty="0"/>
              <a:t>Those drawn with a very fine </a:t>
            </a:r>
            <a:r>
              <a:rPr lang="en-US" dirty="0">
                <a:hlinkClick r:id="rId4" tooltip="Camel hair brush"/>
              </a:rPr>
              <a:t>camel hair brush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i="1" dirty="0">
                <a:hlinkClick r:id="rId5" tooltip="Et cetera"/>
              </a:rPr>
              <a:t>Et cetera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Those that have just broken the flower vase</a:t>
            </a:r>
          </a:p>
          <a:p>
            <a:pPr>
              <a:lnSpc>
                <a:spcPct val="120000"/>
              </a:lnSpc>
            </a:pPr>
            <a:r>
              <a:rPr lang="en-US" dirty="0"/>
              <a:t>Those that, at a distance, resemble flies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74004" y="467674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Celestial Emporium of Benevolent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Hand-coded Rules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Rules based on combinations of words or other features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 spam: black-list-address OR (“dollars” AND “have been selected”)</a:t>
            </a:r>
          </a:p>
          <a:p>
            <a:pPr>
              <a:lnSpc>
                <a:spcPct val="110000"/>
              </a:lnSpc>
            </a:pPr>
            <a:r>
              <a:rPr lang="en-US" dirty="0"/>
              <a:t>Accuracy can be high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rules carefully refined by expert</a:t>
            </a:r>
          </a:p>
          <a:p>
            <a:pPr>
              <a:lnSpc>
                <a:spcPct val="110000"/>
              </a:lnSpc>
            </a:pPr>
            <a:r>
              <a:rPr lang="en-US" dirty="0"/>
              <a:t>But building and maintaining these rules is expensive</a:t>
            </a:r>
          </a:p>
        </p:txBody>
      </p:sp>
    </p:spTree>
    <p:extLst>
      <p:ext uri="{BB962C8B-B14F-4D97-AF65-F5344CB8AC3E}">
        <p14:creationId xmlns:p14="http://schemas.microsoft.com/office/powerpoint/2010/main" val="411618711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Formulation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35" y="1298157"/>
            <a:ext cx="7940329" cy="37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5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Formulation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97" y="1400796"/>
            <a:ext cx="70008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67970"/>
      </p:ext>
    </p:extLst>
  </p:cSld>
  <p:clrMapOvr>
    <a:masterClrMapping/>
  </p:clrMapOvr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43248</TotalTime>
  <Words>1031</Words>
  <Application>Microsoft Macintosh PowerPoint</Application>
  <PresentationFormat>On-screen Show (16:9)</PresentationFormat>
  <Paragraphs>247</Paragraphs>
  <Slides>36</Slides>
  <Notes>4</Notes>
  <HiddenSlides>8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1" baseType="lpstr">
      <vt:lpstr>Bitstream Vera Sans</vt:lpstr>
      <vt:lpstr>ＭＳ Ｐゴシック</vt:lpstr>
      <vt:lpstr>Arial</vt:lpstr>
      <vt:lpstr>Calibri</vt:lpstr>
      <vt:lpstr>Cambria Math</vt:lpstr>
      <vt:lpstr>Georgia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Equation</vt:lpstr>
      <vt:lpstr>NLP</vt:lpstr>
      <vt:lpstr>Introduction to NLP</vt:lpstr>
      <vt:lpstr>Classification</vt:lpstr>
      <vt:lpstr>Variants of Problem Formulation</vt:lpstr>
      <vt:lpstr>Hierarchical Classification</vt:lpstr>
      <vt:lpstr>Borges’s Classification</vt:lpstr>
      <vt:lpstr>Hand-coded Rules</vt:lpstr>
      <vt:lpstr>Mathematical Formulation</vt:lpstr>
      <vt:lpstr>Mathematical Formulation</vt:lpstr>
      <vt:lpstr>Mathematical Formulation</vt:lpstr>
      <vt:lpstr>Mathematical Formulation</vt:lpstr>
      <vt:lpstr>Spam Recognition</vt:lpstr>
      <vt:lpstr>SpamAssassin</vt:lpstr>
      <vt:lpstr>Features for Classification</vt:lpstr>
      <vt:lpstr>Classification in NLP</vt:lpstr>
      <vt:lpstr>Introduction to NLP</vt:lpstr>
      <vt:lpstr>Vector Space Classification</vt:lpstr>
      <vt:lpstr>Decision surfaces</vt:lpstr>
      <vt:lpstr>Decision trees</vt:lpstr>
      <vt:lpstr>Classification Using Centroids</vt:lpstr>
      <vt:lpstr>Linear boundary</vt:lpstr>
      <vt:lpstr>Classification Using Centroids</vt:lpstr>
      <vt:lpstr>Introduction to NLP</vt:lpstr>
      <vt:lpstr>Decision Boundary</vt:lpstr>
      <vt:lpstr>Decision Boundary</vt:lpstr>
      <vt:lpstr>Decision Boundary</vt:lpstr>
      <vt:lpstr>Decision Boundary</vt:lpstr>
      <vt:lpstr>Decision Boundary</vt:lpstr>
      <vt:lpstr>Linear Separators</vt:lpstr>
      <vt:lpstr>Example</vt:lpstr>
      <vt:lpstr>How to Find the Linear Boundary?</vt:lpstr>
      <vt:lpstr>General Training Idea</vt:lpstr>
      <vt:lpstr>PowerPoint Presentation</vt:lpstr>
      <vt:lpstr>Example with Interpolation</vt:lpstr>
      <vt:lpstr>Naïve Bayes</vt:lpstr>
      <vt:lpstr>NLP</vt:lpstr>
    </vt:vector>
  </TitlesOfParts>
  <Company>University of Michigan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Fan Feng</cp:lastModifiedBy>
  <cp:revision>513</cp:revision>
  <dcterms:created xsi:type="dcterms:W3CDTF">2014-05-29T18:54:38Z</dcterms:created>
  <dcterms:modified xsi:type="dcterms:W3CDTF">2019-02-05T19:16:38Z</dcterms:modified>
</cp:coreProperties>
</file>