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7"/>
  </p:notesMasterIdLst>
  <p:sldIdLst>
    <p:sldId id="842" r:id="rId3"/>
    <p:sldId id="894" r:id="rId4"/>
    <p:sldId id="895" r:id="rId5"/>
    <p:sldId id="896" r:id="rId6"/>
    <p:sldId id="90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5" r:id="rId15"/>
    <p:sldId id="89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58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90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leepyheads.jp/apps/knn/kn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(n=1)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42387" y="4826172"/>
            <a:ext cx="32473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http://scott.fortmann-roe.com/docs/BiasVariance.html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04" y="977270"/>
            <a:ext cx="5596025" cy="371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575" y="4649267"/>
            <a:ext cx="5790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 small </a:t>
            </a:r>
            <a:r>
              <a:rPr lang="en-US" i="1" dirty="0"/>
              <a:t>k</a:t>
            </a:r>
            <a:r>
              <a:rPr lang="en-US" dirty="0"/>
              <a:t>'s the jaggedness and islands are signs of variance. </a:t>
            </a:r>
          </a:p>
        </p:txBody>
      </p:sp>
    </p:spTree>
    <p:extLst>
      <p:ext uri="{BB962C8B-B14F-4D97-AF65-F5344CB8AC3E}">
        <p14:creationId xmlns:p14="http://schemas.microsoft.com/office/powerpoint/2010/main" val="25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(n=15)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84" y="1013724"/>
            <a:ext cx="5430241" cy="362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0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(n=65)</a:t>
            </a:r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017" y="1002667"/>
            <a:ext cx="5544921" cy="370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05452"/>
            <a:ext cx="5290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increasing k will decrease variance and increase bias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2387" y="4826172"/>
            <a:ext cx="32473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http://scott.fortmann-roe.com/docs/BiasVariance.html</a:t>
            </a:r>
          </a:p>
        </p:txBody>
      </p:sp>
    </p:spTree>
    <p:extLst>
      <p:ext uri="{BB962C8B-B14F-4D97-AF65-F5344CB8AC3E}">
        <p14:creationId xmlns:p14="http://schemas.microsoft.com/office/powerpoint/2010/main" val="13083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ＭＳ Ｐゴシック" charset="-128"/>
              </a:rPr>
              <a:t>K-Nearest Neighbor Classifier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1367"/>
            <a:ext cx="8229600" cy="3482036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ea typeface="ＭＳ Ｐゴシック" charset="-128"/>
              </a:rPr>
              <a:t>Advantages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No training needed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Can be applied to any distance measure and document representation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Empirically effective</a:t>
            </a:r>
          </a:p>
          <a:p>
            <a:r>
              <a:rPr lang="en-US" altLang="ja-JP" sz="2400" dirty="0" smtClean="0">
                <a:ea typeface="ＭＳ Ｐゴシック" charset="-128"/>
              </a:rPr>
              <a:t>Disadvantages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Finding nearest neighbors has high time complexity</a:t>
            </a:r>
          </a:p>
          <a:p>
            <a:pPr lvl="1"/>
            <a:r>
              <a:rPr lang="en-US" altLang="ja-JP" sz="2000" dirty="0" smtClean="0">
                <a:ea typeface="ＭＳ Ｐゴシック" charset="-128"/>
              </a:rPr>
              <a:t>Imprecise when the number of examples is small, which is often true in high-dimensional spaces (neighbors cannot be trusted)</a:t>
            </a:r>
          </a:p>
        </p:txBody>
      </p:sp>
    </p:spTree>
    <p:extLst>
      <p:ext uri="{BB962C8B-B14F-4D97-AF65-F5344CB8AC3E}">
        <p14:creationId xmlns:p14="http://schemas.microsoft.com/office/powerpoint/2010/main" val="335216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K-Nearest Neighbors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 smtClean="0">
                <a:ea typeface="ＭＳ Ｐゴシック" charset="-128"/>
              </a:rPr>
              <a:t>K-Nearest Neighbor Classifier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24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ＭＳ Ｐゴシック" charset="-128"/>
              </a:rPr>
              <a:t>Non-parametric classifier</a:t>
            </a: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ＭＳ Ｐゴシック" charset="-128"/>
              </a:rPr>
              <a:t>Keeps </a:t>
            </a:r>
            <a:r>
              <a:rPr lang="en-US" altLang="ja-JP" sz="2400" b="0" dirty="0" smtClean="0">
                <a:ea typeface="ＭＳ Ｐゴシック" charset="-128"/>
              </a:rPr>
              <a:t>all training examples</a:t>
            </a: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ＭＳ Ｐゴシック" charset="-128"/>
              </a:rPr>
              <a:t>Find k examples that are most similar to the new document (“neighbor” documents)</a:t>
            </a: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ＭＳ Ｐゴシック" charset="-128"/>
              </a:rPr>
              <a:t>Assign the category that is most common in these neighbor documents (neighbors vote for the category)</a:t>
            </a:r>
          </a:p>
          <a:p>
            <a:pPr>
              <a:lnSpc>
                <a:spcPct val="110000"/>
              </a:lnSpc>
            </a:pPr>
            <a:r>
              <a:rPr lang="en-US" altLang="ja-JP" sz="2400" b="0" dirty="0" smtClean="0">
                <a:ea typeface="ＭＳ Ｐゴシック" charset="-128"/>
              </a:rPr>
              <a:t>Can be improved by considering the distance of a neighbor ( A closer neighbor has more influence)</a:t>
            </a:r>
          </a:p>
          <a:p>
            <a:pPr lvl="1">
              <a:lnSpc>
                <a:spcPct val="110000"/>
              </a:lnSpc>
              <a:buFont typeface="Symbol" pitchFamily="18" charset="2"/>
              <a:buNone/>
            </a:pPr>
            <a:endParaRPr lang="en-US" altLang="ja-JP" sz="2000" b="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8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857250"/>
          </a:xfrm>
        </p:spPr>
        <p:txBody>
          <a:bodyPr/>
          <a:lstStyle/>
          <a:p>
            <a:r>
              <a:rPr lang="en-US" altLang="ja-JP" sz="3600" smtClean="0">
                <a:ea typeface="ＭＳ Ｐゴシック" charset="-128"/>
              </a:rPr>
              <a:t>Example of K-NN Classifier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4267200" y="2571750"/>
            <a:ext cx="198438" cy="163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200" dirty="0" smtClean="0">
                <a:solidFill>
                  <a:prstClr val="black"/>
                </a:solidFill>
              </a:rPr>
              <a:t>?</a:t>
            </a:r>
            <a:endParaRPr lang="en-US" sz="1200" dirty="0">
              <a:solidFill>
                <a:prstClr val="black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600200"/>
            <a:ext cx="5638800" cy="2286000"/>
            <a:chOff x="1152" y="1344"/>
            <a:chExt cx="3552" cy="1920"/>
          </a:xfrm>
        </p:grpSpPr>
        <p:sp>
          <p:nvSpPr>
            <p:cNvPr id="16400" name="Oval 5"/>
            <p:cNvSpPr>
              <a:spLocks noChangeArrowheads="1"/>
            </p:cNvSpPr>
            <p:nvPr/>
          </p:nvSpPr>
          <p:spPr bwMode="auto">
            <a:xfrm>
              <a:off x="1152" y="1344"/>
              <a:ext cx="3552" cy="19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1" name="Rectangle 6"/>
            <p:cNvSpPr>
              <a:spLocks noChangeArrowheads="1"/>
            </p:cNvSpPr>
            <p:nvPr/>
          </p:nvSpPr>
          <p:spPr bwMode="auto">
            <a:xfrm>
              <a:off x="158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2" name="Rectangle 7"/>
            <p:cNvSpPr>
              <a:spLocks noChangeArrowheads="1"/>
            </p:cNvSpPr>
            <p:nvPr/>
          </p:nvSpPr>
          <p:spPr bwMode="auto">
            <a:xfrm>
              <a:off x="2976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3" name="Rectangle 8"/>
            <p:cNvSpPr>
              <a:spLocks noChangeArrowheads="1"/>
            </p:cNvSpPr>
            <p:nvPr/>
          </p:nvSpPr>
          <p:spPr bwMode="auto">
            <a:xfrm>
              <a:off x="1632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4" name="Rectangle 9"/>
            <p:cNvSpPr>
              <a:spLocks noChangeArrowheads="1"/>
            </p:cNvSpPr>
            <p:nvPr/>
          </p:nvSpPr>
          <p:spPr bwMode="auto">
            <a:xfrm>
              <a:off x="201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5" name="Rectangle 10"/>
            <p:cNvSpPr>
              <a:spLocks noChangeArrowheads="1"/>
            </p:cNvSpPr>
            <p:nvPr/>
          </p:nvSpPr>
          <p:spPr bwMode="auto">
            <a:xfrm>
              <a:off x="2304" y="153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6" name="Rectangle 11"/>
            <p:cNvSpPr>
              <a:spLocks noChangeArrowheads="1"/>
            </p:cNvSpPr>
            <p:nvPr/>
          </p:nvSpPr>
          <p:spPr bwMode="auto">
            <a:xfrm>
              <a:off x="1824" y="235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7" name="Rectangle 12"/>
            <p:cNvSpPr>
              <a:spLocks noChangeArrowheads="1"/>
            </p:cNvSpPr>
            <p:nvPr/>
          </p:nvSpPr>
          <p:spPr bwMode="auto">
            <a:xfrm>
              <a:off x="2544" y="139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8" name="Rectangle 13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09" name="Rectangle 14"/>
            <p:cNvSpPr>
              <a:spLocks noChangeArrowheads="1"/>
            </p:cNvSpPr>
            <p:nvPr/>
          </p:nvSpPr>
          <p:spPr bwMode="auto">
            <a:xfrm>
              <a:off x="2448" y="172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0" name="Rectangle 15"/>
            <p:cNvSpPr>
              <a:spLocks noChangeArrowheads="1"/>
            </p:cNvSpPr>
            <p:nvPr/>
          </p:nvSpPr>
          <p:spPr bwMode="auto">
            <a:xfrm>
              <a:off x="321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1" name="Rectangle 16"/>
            <p:cNvSpPr>
              <a:spLocks noChangeArrowheads="1"/>
            </p:cNvSpPr>
            <p:nvPr/>
          </p:nvSpPr>
          <p:spPr bwMode="auto">
            <a:xfrm>
              <a:off x="3024" y="249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2" name="Rectangle 17"/>
            <p:cNvSpPr>
              <a:spLocks noChangeArrowheads="1"/>
            </p:cNvSpPr>
            <p:nvPr/>
          </p:nvSpPr>
          <p:spPr bwMode="auto">
            <a:xfrm>
              <a:off x="3408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3" name="Rectangle 18"/>
            <p:cNvSpPr>
              <a:spLocks noChangeArrowheads="1"/>
            </p:cNvSpPr>
            <p:nvPr/>
          </p:nvSpPr>
          <p:spPr bwMode="auto">
            <a:xfrm>
              <a:off x="3408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4" name="Rectangle 19"/>
            <p:cNvSpPr>
              <a:spLocks noChangeArrowheads="1"/>
            </p:cNvSpPr>
            <p:nvPr/>
          </p:nvSpPr>
          <p:spPr bwMode="auto">
            <a:xfrm>
              <a:off x="3072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5" name="Rectangle 2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6" name="Rectangle 21"/>
            <p:cNvSpPr>
              <a:spLocks noChangeArrowheads="1"/>
            </p:cNvSpPr>
            <p:nvPr/>
          </p:nvSpPr>
          <p:spPr bwMode="auto">
            <a:xfrm>
              <a:off x="1680" y="244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7" name="Rectangle 22"/>
            <p:cNvSpPr>
              <a:spLocks noChangeArrowheads="1"/>
            </p:cNvSpPr>
            <p:nvPr/>
          </p:nvSpPr>
          <p:spPr bwMode="auto">
            <a:xfrm>
              <a:off x="1728" y="2688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8" name="Rectangle 23"/>
            <p:cNvSpPr>
              <a:spLocks noChangeArrowheads="1"/>
            </p:cNvSpPr>
            <p:nvPr/>
          </p:nvSpPr>
          <p:spPr bwMode="auto">
            <a:xfrm>
              <a:off x="2112" y="264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19" name="Rectangle 24"/>
            <p:cNvSpPr>
              <a:spLocks noChangeArrowheads="1"/>
            </p:cNvSpPr>
            <p:nvPr/>
          </p:nvSpPr>
          <p:spPr bwMode="auto">
            <a:xfrm>
              <a:off x="2016" y="225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0" name="Rectangle 25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1" name="Rectangle 26"/>
            <p:cNvSpPr>
              <a:spLocks noChangeArrowheads="1"/>
            </p:cNvSpPr>
            <p:nvPr/>
          </p:nvSpPr>
          <p:spPr bwMode="auto">
            <a:xfrm>
              <a:off x="1776" y="254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2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3" name="Rectangle 28"/>
            <p:cNvSpPr>
              <a:spLocks noChangeArrowheads="1"/>
            </p:cNvSpPr>
            <p:nvPr/>
          </p:nvSpPr>
          <p:spPr bwMode="auto">
            <a:xfrm>
              <a:off x="2208" y="2736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4" name="Rectangle 29"/>
            <p:cNvSpPr>
              <a:spLocks noChangeArrowheads="1"/>
            </p:cNvSpPr>
            <p:nvPr/>
          </p:nvSpPr>
          <p:spPr bwMode="auto">
            <a:xfrm>
              <a:off x="2736" y="2592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5" name="Rectangle 30"/>
            <p:cNvSpPr>
              <a:spLocks noChangeArrowheads="1"/>
            </p:cNvSpPr>
            <p:nvPr/>
          </p:nvSpPr>
          <p:spPr bwMode="auto">
            <a:xfrm>
              <a:off x="1920" y="2880"/>
              <a:ext cx="125" cy="1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6" name="Rectangle 31"/>
            <p:cNvSpPr>
              <a:spLocks noChangeArrowheads="1"/>
            </p:cNvSpPr>
            <p:nvPr/>
          </p:nvSpPr>
          <p:spPr bwMode="auto">
            <a:xfrm>
              <a:off x="2400" y="1632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7" name="Rectangle 32"/>
            <p:cNvSpPr>
              <a:spLocks noChangeArrowheads="1"/>
            </p:cNvSpPr>
            <p:nvPr/>
          </p:nvSpPr>
          <p:spPr bwMode="auto">
            <a:xfrm>
              <a:off x="2880" y="148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8" name="Rectangle 33"/>
            <p:cNvSpPr>
              <a:spLocks noChangeArrowheads="1"/>
            </p:cNvSpPr>
            <p:nvPr/>
          </p:nvSpPr>
          <p:spPr bwMode="auto">
            <a:xfrm>
              <a:off x="2501" y="1968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29" name="Rectangle 34"/>
            <p:cNvSpPr>
              <a:spLocks noChangeArrowheads="1"/>
            </p:cNvSpPr>
            <p:nvPr/>
          </p:nvSpPr>
          <p:spPr bwMode="auto">
            <a:xfrm>
              <a:off x="312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0" name="Rectangle 35"/>
            <p:cNvSpPr>
              <a:spLocks noChangeArrowheads="1"/>
            </p:cNvSpPr>
            <p:nvPr/>
          </p:nvSpPr>
          <p:spPr bwMode="auto">
            <a:xfrm>
              <a:off x="2832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1" name="Rectangle 36"/>
            <p:cNvSpPr>
              <a:spLocks noChangeArrowheads="1"/>
            </p:cNvSpPr>
            <p:nvPr/>
          </p:nvSpPr>
          <p:spPr bwMode="auto">
            <a:xfrm>
              <a:off x="2640" y="158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2" name="Rectangle 37"/>
            <p:cNvSpPr>
              <a:spLocks noChangeArrowheads="1"/>
            </p:cNvSpPr>
            <p:nvPr/>
          </p:nvSpPr>
          <p:spPr bwMode="auto">
            <a:xfrm>
              <a:off x="2688" y="1776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3" name="Rectangle 38"/>
            <p:cNvSpPr>
              <a:spLocks noChangeArrowheads="1"/>
            </p:cNvSpPr>
            <p:nvPr/>
          </p:nvSpPr>
          <p:spPr bwMode="auto">
            <a:xfrm>
              <a:off x="2496" y="216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4" name="Rectangle 39"/>
            <p:cNvSpPr>
              <a:spLocks noChangeArrowheads="1"/>
            </p:cNvSpPr>
            <p:nvPr/>
          </p:nvSpPr>
          <p:spPr bwMode="auto">
            <a:xfrm>
              <a:off x="3312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5" name="Rectangle 40"/>
            <p:cNvSpPr>
              <a:spLocks noChangeArrowheads="1"/>
            </p:cNvSpPr>
            <p:nvPr/>
          </p:nvSpPr>
          <p:spPr bwMode="auto">
            <a:xfrm>
              <a:off x="3504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6" name="Rectangle 41"/>
            <p:cNvSpPr>
              <a:spLocks noChangeArrowheads="1"/>
            </p:cNvSpPr>
            <p:nvPr/>
          </p:nvSpPr>
          <p:spPr bwMode="auto">
            <a:xfrm>
              <a:off x="3504" y="225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7" name="Rectangle 42"/>
            <p:cNvSpPr>
              <a:spLocks noChangeArrowheads="1"/>
            </p:cNvSpPr>
            <p:nvPr/>
          </p:nvSpPr>
          <p:spPr bwMode="auto">
            <a:xfrm>
              <a:off x="3168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8" name="Rectangle 43"/>
            <p:cNvSpPr>
              <a:spLocks noChangeArrowheads="1"/>
            </p:cNvSpPr>
            <p:nvPr/>
          </p:nvSpPr>
          <p:spPr bwMode="auto">
            <a:xfrm>
              <a:off x="3600" y="2544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39" name="Rectangle 44"/>
            <p:cNvSpPr>
              <a:spLocks noChangeArrowheads="1"/>
            </p:cNvSpPr>
            <p:nvPr/>
          </p:nvSpPr>
          <p:spPr bwMode="auto">
            <a:xfrm>
              <a:off x="2640" y="2400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0" name="Rectangle 45"/>
            <p:cNvSpPr>
              <a:spLocks noChangeArrowheads="1"/>
            </p:cNvSpPr>
            <p:nvPr/>
          </p:nvSpPr>
          <p:spPr bwMode="auto">
            <a:xfrm>
              <a:off x="3216" y="259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1" name="Rectangle 46"/>
            <p:cNvSpPr>
              <a:spLocks noChangeArrowheads="1"/>
            </p:cNvSpPr>
            <p:nvPr/>
          </p:nvSpPr>
          <p:spPr bwMode="auto">
            <a:xfrm>
              <a:off x="355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2" name="Rectangle 47"/>
            <p:cNvSpPr>
              <a:spLocks noChangeArrowheads="1"/>
            </p:cNvSpPr>
            <p:nvPr/>
          </p:nvSpPr>
          <p:spPr bwMode="auto">
            <a:xfrm>
              <a:off x="3600" y="235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3" name="Rectangle 48"/>
            <p:cNvSpPr>
              <a:spLocks noChangeArrowheads="1"/>
            </p:cNvSpPr>
            <p:nvPr/>
          </p:nvSpPr>
          <p:spPr bwMode="auto">
            <a:xfrm>
              <a:off x="3264" y="2832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4" name="Rectangle 49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5" name="Rectangle 50"/>
            <p:cNvSpPr>
              <a:spLocks noChangeArrowheads="1"/>
            </p:cNvSpPr>
            <p:nvPr/>
          </p:nvSpPr>
          <p:spPr bwMode="auto">
            <a:xfrm>
              <a:off x="2880" y="1975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6" name="Rectangle 51"/>
            <p:cNvSpPr>
              <a:spLocks noChangeArrowheads="1"/>
            </p:cNvSpPr>
            <p:nvPr/>
          </p:nvSpPr>
          <p:spPr bwMode="auto">
            <a:xfrm>
              <a:off x="3312" y="268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7" name="Rectangle 52"/>
            <p:cNvSpPr>
              <a:spLocks noChangeArrowheads="1"/>
            </p:cNvSpPr>
            <p:nvPr/>
          </p:nvSpPr>
          <p:spPr bwMode="auto">
            <a:xfrm>
              <a:off x="3696" y="264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8" name="Rectangle 53"/>
            <p:cNvSpPr>
              <a:spLocks noChangeArrowheads="1"/>
            </p:cNvSpPr>
            <p:nvPr/>
          </p:nvSpPr>
          <p:spPr bwMode="auto">
            <a:xfrm>
              <a:off x="3696" y="2448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49" name="Rectangle 54"/>
            <p:cNvSpPr>
              <a:spLocks noChangeArrowheads="1"/>
            </p:cNvSpPr>
            <p:nvPr/>
          </p:nvSpPr>
          <p:spPr bwMode="auto">
            <a:xfrm>
              <a:off x="3504" y="2880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50" name="Rectangle 55"/>
            <p:cNvSpPr>
              <a:spLocks noChangeArrowheads="1"/>
            </p:cNvSpPr>
            <p:nvPr/>
          </p:nvSpPr>
          <p:spPr bwMode="auto">
            <a:xfrm>
              <a:off x="3792" y="2736"/>
              <a:ext cx="125" cy="137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51" name="Rectangle 56"/>
            <p:cNvSpPr>
              <a:spLocks noChangeArrowheads="1"/>
            </p:cNvSpPr>
            <p:nvPr/>
          </p:nvSpPr>
          <p:spPr bwMode="auto">
            <a:xfrm>
              <a:off x="3168" y="2304"/>
              <a:ext cx="125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03513" name="Rectangle 57"/>
          <p:cNvSpPr>
            <a:spLocks noChangeArrowheads="1"/>
          </p:cNvSpPr>
          <p:nvPr/>
        </p:nvSpPr>
        <p:spPr bwMode="auto">
          <a:xfrm>
            <a:off x="1752600" y="1543050"/>
            <a:ext cx="228600" cy="163116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03514" name="Rectangle 58"/>
          <p:cNvSpPr>
            <a:spLocks noChangeArrowheads="1"/>
          </p:cNvSpPr>
          <p:nvPr/>
        </p:nvSpPr>
        <p:spPr bwMode="auto">
          <a:xfrm>
            <a:off x="6858002" y="1473400"/>
            <a:ext cx="198438" cy="16311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898525" y="1158478"/>
            <a:ext cx="3643313" cy="1641872"/>
            <a:chOff x="566" y="973"/>
            <a:chExt cx="2295" cy="1379"/>
          </a:xfrm>
        </p:grpSpPr>
        <p:sp>
          <p:nvSpPr>
            <p:cNvPr id="16397" name="Oval 60"/>
            <p:cNvSpPr>
              <a:spLocks noChangeArrowheads="1"/>
            </p:cNvSpPr>
            <p:nvPr/>
          </p:nvSpPr>
          <p:spPr bwMode="auto">
            <a:xfrm>
              <a:off x="2448" y="2105"/>
              <a:ext cx="413" cy="2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8" name="Text Box 61"/>
            <p:cNvSpPr txBox="1">
              <a:spLocks noChangeArrowheads="1"/>
            </p:cNvSpPr>
            <p:nvPr/>
          </p:nvSpPr>
          <p:spPr bwMode="auto">
            <a:xfrm>
              <a:off x="566" y="973"/>
              <a:ext cx="549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ja-JP" sz="2400" b="0">
                <a:solidFill>
                  <a:prstClr val="black"/>
                </a:solidFill>
                <a:latin typeface="Times New Roman" pitchFamily="18" charset="0"/>
                <a:ea typeface="ＭＳ Ｐゴシック" charset="-128"/>
              </a:endParaRPr>
            </a:p>
            <a:p>
              <a:pPr>
                <a:spcBef>
                  <a:spcPct val="0"/>
                </a:spcBef>
              </a:pPr>
              <a:r>
                <a:rPr lang="en-US" altLang="ja-JP" sz="2400" b="0">
                  <a:solidFill>
                    <a:prstClr val="black"/>
                  </a:solidFill>
                  <a:latin typeface="Times New Roman" pitchFamily="18" charset="0"/>
                  <a:ea typeface="ＭＳ Ｐゴシック" charset="-128"/>
                </a:rPr>
                <a:t>(k=1)</a:t>
              </a:r>
            </a:p>
            <a:p>
              <a:pPr>
                <a:spcBef>
                  <a:spcPct val="0"/>
                </a:spcBef>
              </a:pPr>
              <a:endParaRPr lang="en-US" altLang="ja-JP" sz="2400" b="0">
                <a:solidFill>
                  <a:prstClr val="black"/>
                </a:solidFill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6399" name="Line 62"/>
            <p:cNvSpPr>
              <a:spLocks noChangeShapeType="1"/>
            </p:cNvSpPr>
            <p:nvPr/>
          </p:nvSpPr>
          <p:spPr bwMode="auto">
            <a:xfrm>
              <a:off x="1134" y="1536"/>
              <a:ext cx="1314" cy="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3743326" y="703661"/>
            <a:ext cx="3694113" cy="2340770"/>
            <a:chOff x="2358" y="591"/>
            <a:chExt cx="2327" cy="1966"/>
          </a:xfrm>
        </p:grpSpPr>
        <p:sp>
          <p:nvSpPr>
            <p:cNvPr id="16394" name="Oval 64"/>
            <p:cNvSpPr>
              <a:spLocks noChangeArrowheads="1"/>
            </p:cNvSpPr>
            <p:nvPr/>
          </p:nvSpPr>
          <p:spPr bwMode="auto">
            <a:xfrm>
              <a:off x="2358" y="1900"/>
              <a:ext cx="810" cy="6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auto">
            <a:xfrm>
              <a:off x="4088" y="591"/>
              <a:ext cx="59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ja-JP" sz="2400" b="0" dirty="0">
                <a:solidFill>
                  <a:prstClr val="black"/>
                </a:solidFill>
                <a:latin typeface="Times New Roman" pitchFamily="18" charset="0"/>
                <a:ea typeface="ＭＳ Ｐゴシック" charset="-128"/>
              </a:endParaRPr>
            </a:p>
            <a:p>
              <a:pPr>
                <a:spcBef>
                  <a:spcPct val="0"/>
                </a:spcBef>
              </a:pPr>
              <a:r>
                <a:rPr lang="en-US" altLang="ja-JP" sz="2400" b="0" dirty="0">
                  <a:solidFill>
                    <a:prstClr val="black"/>
                  </a:solidFill>
                  <a:latin typeface="Times New Roman" pitchFamily="18" charset="0"/>
                  <a:ea typeface="ＭＳ Ｐゴシック" charset="-128"/>
                </a:rPr>
                <a:t>(k=4) </a:t>
              </a:r>
            </a:p>
            <a:p>
              <a:pPr>
                <a:spcBef>
                  <a:spcPct val="0"/>
                </a:spcBef>
              </a:pPr>
              <a:endParaRPr lang="en-US" altLang="ja-JP" sz="2400" b="0" dirty="0">
                <a:solidFill>
                  <a:prstClr val="black"/>
                </a:solidFill>
                <a:latin typeface="Times New Roman" pitchFamily="18" charset="0"/>
                <a:ea typeface="ＭＳ Ｐゴシック" charset="-128"/>
              </a:endParaRPr>
            </a:p>
          </p:txBody>
        </p:sp>
        <p:sp>
          <p:nvSpPr>
            <p:cNvPr id="16396" name="Line 66"/>
            <p:cNvSpPr>
              <a:spLocks noChangeShapeType="1"/>
            </p:cNvSpPr>
            <p:nvPr/>
          </p:nvSpPr>
          <p:spPr bwMode="auto">
            <a:xfrm flipH="1">
              <a:off x="3168" y="1268"/>
              <a:ext cx="989" cy="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66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nimBg="1"/>
      <p:bldP spid="403513" grpId="0" animBg="1"/>
      <p:bldP spid="4035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http://sleepyheads.jp/apps/knn/knn.html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10" y="1094314"/>
            <a:ext cx="3130650" cy="3517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838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67" y="901068"/>
            <a:ext cx="6175144" cy="37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841" y="1061655"/>
            <a:ext cx="5459845" cy="363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5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51453" y="4695434"/>
            <a:ext cx="51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http://scott.fortmann-roe.com/docs/BiasVariance.html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95" y="1064129"/>
            <a:ext cx="5451531" cy="363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85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39593</TotalTime>
  <Words>193</Words>
  <Application>Microsoft Office PowerPoint</Application>
  <PresentationFormat>On-screen Show (16:9)</PresentationFormat>
  <Paragraphs>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ＭＳ Ｐゴシック</vt:lpstr>
      <vt:lpstr>Arial</vt:lpstr>
      <vt:lpstr>Calibri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K-Nearest Neighbor Classifier</vt:lpstr>
      <vt:lpstr>Example of K-NN Classifier</vt:lpstr>
      <vt:lpstr>k-NN Demo</vt:lpstr>
      <vt:lpstr>Bias-Variance Tradeoff</vt:lpstr>
      <vt:lpstr>Example</vt:lpstr>
      <vt:lpstr>Example</vt:lpstr>
      <vt:lpstr>Example</vt:lpstr>
      <vt:lpstr>Example (n=1)</vt:lpstr>
      <vt:lpstr>Example (n=15)</vt:lpstr>
      <vt:lpstr>Example (n=65)</vt:lpstr>
      <vt:lpstr>K-Nearest Neighbor Classifier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473</cp:revision>
  <dcterms:created xsi:type="dcterms:W3CDTF">2014-05-29T18:54:38Z</dcterms:created>
  <dcterms:modified xsi:type="dcterms:W3CDTF">2019-02-07T16:57:05Z</dcterms:modified>
</cp:coreProperties>
</file>