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 id="2147483723" r:id="rId3"/>
  </p:sldMasterIdLst>
  <p:notesMasterIdLst>
    <p:notesMasterId r:id="rId90"/>
  </p:notesMasterIdLst>
  <p:sldIdLst>
    <p:sldId id="616" r:id="rId4"/>
    <p:sldId id="799" r:id="rId5"/>
    <p:sldId id="1070" r:id="rId6"/>
    <p:sldId id="800" r:id="rId7"/>
    <p:sldId id="801" r:id="rId8"/>
    <p:sldId id="802" r:id="rId9"/>
    <p:sldId id="803" r:id="rId10"/>
    <p:sldId id="804" r:id="rId11"/>
    <p:sldId id="805" r:id="rId12"/>
    <p:sldId id="806" r:id="rId13"/>
    <p:sldId id="807" r:id="rId14"/>
    <p:sldId id="808" r:id="rId15"/>
    <p:sldId id="809" r:id="rId16"/>
    <p:sldId id="810" r:id="rId17"/>
    <p:sldId id="811" r:id="rId18"/>
    <p:sldId id="812" r:id="rId19"/>
    <p:sldId id="815" r:id="rId20"/>
    <p:sldId id="816" r:id="rId21"/>
    <p:sldId id="823" r:id="rId22"/>
    <p:sldId id="824" r:id="rId23"/>
    <p:sldId id="825" r:id="rId24"/>
    <p:sldId id="826" r:id="rId25"/>
    <p:sldId id="827" r:id="rId26"/>
    <p:sldId id="828" r:id="rId27"/>
    <p:sldId id="829" r:id="rId28"/>
    <p:sldId id="830" r:id="rId29"/>
    <p:sldId id="831" r:id="rId30"/>
    <p:sldId id="832" r:id="rId31"/>
    <p:sldId id="833" r:id="rId32"/>
    <p:sldId id="834" r:id="rId33"/>
    <p:sldId id="835" r:id="rId34"/>
    <p:sldId id="836" r:id="rId35"/>
    <p:sldId id="837" r:id="rId36"/>
    <p:sldId id="839" r:id="rId37"/>
    <p:sldId id="840" r:id="rId38"/>
    <p:sldId id="841" r:id="rId39"/>
    <p:sldId id="842" r:id="rId40"/>
    <p:sldId id="843" r:id="rId41"/>
    <p:sldId id="844" r:id="rId42"/>
    <p:sldId id="845" r:id="rId43"/>
    <p:sldId id="846" r:id="rId44"/>
    <p:sldId id="847" r:id="rId45"/>
    <p:sldId id="848" r:id="rId46"/>
    <p:sldId id="849" r:id="rId47"/>
    <p:sldId id="850" r:id="rId48"/>
    <p:sldId id="851" r:id="rId49"/>
    <p:sldId id="852" r:id="rId50"/>
    <p:sldId id="853" r:id="rId51"/>
    <p:sldId id="854" r:id="rId52"/>
    <p:sldId id="855" r:id="rId53"/>
    <p:sldId id="856" r:id="rId54"/>
    <p:sldId id="857" r:id="rId55"/>
    <p:sldId id="858" r:id="rId56"/>
    <p:sldId id="859" r:id="rId57"/>
    <p:sldId id="863" r:id="rId58"/>
    <p:sldId id="864" r:id="rId59"/>
    <p:sldId id="865" r:id="rId60"/>
    <p:sldId id="866" r:id="rId61"/>
    <p:sldId id="867" r:id="rId62"/>
    <p:sldId id="868" r:id="rId63"/>
    <p:sldId id="869" r:id="rId64"/>
    <p:sldId id="870" r:id="rId65"/>
    <p:sldId id="871" r:id="rId66"/>
    <p:sldId id="872" r:id="rId67"/>
    <p:sldId id="873" r:id="rId68"/>
    <p:sldId id="874" r:id="rId69"/>
    <p:sldId id="881" r:id="rId70"/>
    <p:sldId id="882" r:id="rId71"/>
    <p:sldId id="883" r:id="rId72"/>
    <p:sldId id="884" r:id="rId73"/>
    <p:sldId id="885" r:id="rId74"/>
    <p:sldId id="886" r:id="rId75"/>
    <p:sldId id="900" r:id="rId76"/>
    <p:sldId id="901" r:id="rId77"/>
    <p:sldId id="902" r:id="rId78"/>
    <p:sldId id="903" r:id="rId79"/>
    <p:sldId id="904" r:id="rId80"/>
    <p:sldId id="905" r:id="rId81"/>
    <p:sldId id="906" r:id="rId82"/>
    <p:sldId id="907" r:id="rId83"/>
    <p:sldId id="908" r:id="rId84"/>
    <p:sldId id="1066" r:id="rId85"/>
    <p:sldId id="1067" r:id="rId86"/>
    <p:sldId id="1068" r:id="rId87"/>
    <p:sldId id="1069" r:id="rId88"/>
    <p:sldId id="798" r:id="rId8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399" autoAdjust="0"/>
  </p:normalViewPr>
  <p:slideViewPr>
    <p:cSldViewPr snapToGrid="0" snapToObjects="1">
      <p:cViewPr varScale="1">
        <p:scale>
          <a:sx n="169" d="100"/>
          <a:sy n="169" d="100"/>
        </p:scale>
        <p:origin x="132" y="210"/>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e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4/17/2019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16DD601-4550-4CF6-A567-63BAF32FEA3D}" type="slidenum">
              <a:rPr lang="en-US" altLang="en-US">
                <a:solidFill>
                  <a:prstClr val="black"/>
                </a:solidFill>
              </a:rPr>
              <a:pPr eaLnBrk="1" hangingPunct="1">
                <a:spcBef>
                  <a:spcPct val="0"/>
                </a:spcBef>
              </a:pPr>
              <a:t>13</a:t>
            </a:fld>
            <a:endParaRPr lang="en-US" altLang="en-US">
              <a:solidFill>
                <a:prstClr val="black"/>
              </a:solidFill>
            </a:endParaRPr>
          </a:p>
        </p:txBody>
      </p:sp>
      <p:sp>
        <p:nvSpPr>
          <p:cNvPr id="211971" name="Rectangle 2"/>
          <p:cNvSpPr>
            <a:spLocks noGrp="1" noRot="1" noChangeAspect="1" noChangeArrowheads="1" noTextEdit="1"/>
          </p:cNvSpPr>
          <p:nvPr>
            <p:ph type="sldImg"/>
          </p:nvPr>
        </p:nvSpPr>
        <p:spPr>
          <a:xfrm>
            <a:off x="381000" y="685800"/>
            <a:ext cx="6096000" cy="342900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REPLACE!!!</a:t>
            </a:r>
          </a:p>
        </p:txBody>
      </p:sp>
    </p:spTree>
    <p:extLst>
      <p:ext uri="{BB962C8B-B14F-4D97-AF65-F5344CB8AC3E}">
        <p14:creationId xmlns:p14="http://schemas.microsoft.com/office/powerpoint/2010/main" val="262746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16DD601-4550-4CF6-A567-63BAF32FEA3D}" type="slidenum">
              <a:rPr lang="en-US" altLang="en-US">
                <a:solidFill>
                  <a:prstClr val="black"/>
                </a:solidFill>
              </a:rPr>
              <a:pPr eaLnBrk="1" hangingPunct="1">
                <a:spcBef>
                  <a:spcPct val="0"/>
                </a:spcBef>
              </a:pPr>
              <a:t>14</a:t>
            </a:fld>
            <a:endParaRPr lang="en-US" altLang="en-US">
              <a:solidFill>
                <a:prstClr val="black"/>
              </a:solidFill>
            </a:endParaRPr>
          </a:p>
        </p:txBody>
      </p:sp>
      <p:sp>
        <p:nvSpPr>
          <p:cNvPr id="211971" name="Rectangle 2"/>
          <p:cNvSpPr>
            <a:spLocks noGrp="1" noRot="1" noChangeAspect="1" noChangeArrowheads="1" noTextEdit="1"/>
          </p:cNvSpPr>
          <p:nvPr>
            <p:ph type="sldImg"/>
          </p:nvPr>
        </p:nvSpPr>
        <p:spPr>
          <a:xfrm>
            <a:off x="381000" y="685800"/>
            <a:ext cx="6096000" cy="342900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REPLACE!!!</a:t>
            </a:r>
          </a:p>
        </p:txBody>
      </p:sp>
    </p:spTree>
    <p:extLst>
      <p:ext uri="{BB962C8B-B14F-4D97-AF65-F5344CB8AC3E}">
        <p14:creationId xmlns:p14="http://schemas.microsoft.com/office/powerpoint/2010/main" val="179888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A976FBB-A95A-4C3A-82F0-C08431140976}" type="slidenum">
              <a:rPr lang="en-US" altLang="en-US">
                <a:solidFill>
                  <a:prstClr val="black"/>
                </a:solidFill>
              </a:rPr>
              <a:pPr eaLnBrk="1" hangingPunct="1">
                <a:spcBef>
                  <a:spcPct val="0"/>
                </a:spcBef>
              </a:pPr>
              <a:t>24</a:t>
            </a:fld>
            <a:endParaRPr lang="en-US" altLang="en-US">
              <a:solidFill>
                <a:prstClr val="black"/>
              </a:solidFill>
            </a:endParaRPr>
          </a:p>
        </p:txBody>
      </p:sp>
      <p:sp>
        <p:nvSpPr>
          <p:cNvPr id="214019"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4020" name="Rectangle 3"/>
          <p:cNvSpPr>
            <a:spLocks noGrp="1" noChangeArrowheads="1"/>
          </p:cNvSpPr>
          <p:nvPr>
            <p:ph type="body" idx="1"/>
          </p:nvPr>
        </p:nvSpPr>
        <p:spPr>
          <a:xfrm>
            <a:off x="915343" y="4344134"/>
            <a:ext cx="5027316"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r>
              <a:rPr lang="en-US" altLang="en-US" smtClean="0"/>
              <a:t>25 slots</a:t>
            </a:r>
          </a:p>
          <a:p>
            <a:endParaRPr lang="en-US" altLang="en-US" smtClean="0"/>
          </a:p>
          <a:p>
            <a:r>
              <a:rPr lang="en-US" altLang="en-US" smtClean="0"/>
              <a:t>We add four more slots: for primary and secondary sources of the information.</a:t>
            </a:r>
          </a:p>
        </p:txBody>
      </p:sp>
    </p:spTree>
    <p:extLst>
      <p:ext uri="{BB962C8B-B14F-4D97-AF65-F5344CB8AC3E}">
        <p14:creationId xmlns:p14="http://schemas.microsoft.com/office/powerpoint/2010/main" val="260796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BAFD14E-161D-4704-8083-06104C174A53}" type="slidenum">
              <a:rPr lang="en-US" altLang="en-US">
                <a:solidFill>
                  <a:prstClr val="black"/>
                </a:solidFill>
              </a:rPr>
              <a:pPr eaLnBrk="1" hangingPunct="1">
                <a:spcBef>
                  <a:spcPct val="0"/>
                </a:spcBef>
              </a:pPr>
              <a:t>26</a:t>
            </a:fld>
            <a:endParaRPr lang="en-US" altLang="en-US">
              <a:solidFill>
                <a:prstClr val="black"/>
              </a:solidFill>
            </a:endParaRPr>
          </a:p>
        </p:txBody>
      </p:sp>
      <p:sp>
        <p:nvSpPr>
          <p:cNvPr id="217091"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7092" name="Rectangle 3"/>
          <p:cNvSpPr>
            <a:spLocks noGrp="1" noChangeArrowheads="1"/>
          </p:cNvSpPr>
          <p:nvPr>
            <p:ph type="body" idx="1"/>
          </p:nvPr>
        </p:nvSpPr>
        <p:spPr>
          <a:xfrm>
            <a:off x="915343" y="4344134"/>
            <a:ext cx="5027316"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endParaRPr lang="en-US" altLang="en-US" smtClean="0"/>
          </a:p>
        </p:txBody>
      </p:sp>
    </p:spTree>
    <p:extLst>
      <p:ext uri="{BB962C8B-B14F-4D97-AF65-F5344CB8AC3E}">
        <p14:creationId xmlns:p14="http://schemas.microsoft.com/office/powerpoint/2010/main" val="3498782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64EBDFC-DADA-46AA-9E79-C441910A2817}" type="slidenum">
              <a:rPr lang="en-US" altLang="en-US">
                <a:solidFill>
                  <a:prstClr val="black"/>
                </a:solidFill>
              </a:rPr>
              <a:pPr eaLnBrk="1" hangingPunct="1">
                <a:spcBef>
                  <a:spcPct val="0"/>
                </a:spcBef>
              </a:pPr>
              <a:t>29</a:t>
            </a:fld>
            <a:endParaRPr lang="en-US" altLang="en-US">
              <a:solidFill>
                <a:prstClr val="black"/>
              </a:solidFill>
            </a:endParaRPr>
          </a:p>
        </p:txBody>
      </p:sp>
      <p:sp>
        <p:nvSpPr>
          <p:cNvPr id="218115"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8116" name="Rectangle 3"/>
          <p:cNvSpPr>
            <a:spLocks noGrp="1" noChangeArrowheads="1"/>
          </p:cNvSpPr>
          <p:nvPr>
            <p:ph type="body" idx="1"/>
          </p:nvPr>
        </p:nvSpPr>
        <p:spPr>
          <a:xfrm>
            <a:off x="915343" y="4344134"/>
            <a:ext cx="5027316"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pPr defTabSz="913039"/>
            <a:r>
              <a:rPr lang="en-US" altLang="en-US" smtClean="0"/>
              <a:t>Other operators: generalization, addition…</a:t>
            </a:r>
          </a:p>
          <a:p>
            <a:pPr defTabSz="913039"/>
            <a:r>
              <a:rPr lang="en-US" altLang="en-US" smtClean="0"/>
              <a:t>Future work: operators for including non-textual information and for generating updates</a:t>
            </a:r>
          </a:p>
          <a:p>
            <a:pPr defTabSz="913039"/>
            <a:endParaRPr lang="en-US" altLang="en-US" smtClean="0"/>
          </a:p>
        </p:txBody>
      </p:sp>
    </p:spTree>
    <p:extLst>
      <p:ext uri="{BB962C8B-B14F-4D97-AF65-F5344CB8AC3E}">
        <p14:creationId xmlns:p14="http://schemas.microsoft.com/office/powerpoint/2010/main" val="3893617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FA2A52B-A5F6-4EE9-81F2-05B81BA7CC8C}" type="slidenum">
              <a:rPr lang="en-US" altLang="en-US">
                <a:solidFill>
                  <a:prstClr val="black"/>
                </a:solidFill>
              </a:rPr>
              <a:pPr eaLnBrk="1" hangingPunct="1">
                <a:spcBef>
                  <a:spcPct val="0"/>
                </a:spcBef>
              </a:pPr>
              <a:t>30</a:t>
            </a:fld>
            <a:endParaRPr lang="en-US" altLang="en-US">
              <a:solidFill>
                <a:prstClr val="black"/>
              </a:solidFill>
            </a:endParaRPr>
          </a:p>
        </p:txBody>
      </p:sp>
      <p:sp>
        <p:nvSpPr>
          <p:cNvPr id="219139"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9140" name="Rectangle 3"/>
          <p:cNvSpPr>
            <a:spLocks noGrp="1" noChangeArrowheads="1"/>
          </p:cNvSpPr>
          <p:nvPr>
            <p:ph type="body" idx="1"/>
          </p:nvPr>
        </p:nvSpPr>
        <p:spPr>
          <a:xfrm>
            <a:off x="915343" y="4344134"/>
            <a:ext cx="5027316"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pPr defTabSz="913039"/>
            <a:r>
              <a:rPr lang="en-US" altLang="en-US" smtClean="0"/>
              <a:t>Other operators: generalization, addition…</a:t>
            </a:r>
          </a:p>
          <a:p>
            <a:pPr defTabSz="913039"/>
            <a:r>
              <a:rPr lang="en-US" altLang="en-US" smtClean="0"/>
              <a:t>Future work: operators for including non-textual information and for generating updates</a:t>
            </a:r>
          </a:p>
          <a:p>
            <a:pPr defTabSz="913039"/>
            <a:endParaRPr lang="en-US" altLang="en-US" smtClean="0"/>
          </a:p>
        </p:txBody>
      </p:sp>
    </p:spTree>
    <p:extLst>
      <p:ext uri="{BB962C8B-B14F-4D97-AF65-F5344CB8AC3E}">
        <p14:creationId xmlns:p14="http://schemas.microsoft.com/office/powerpoint/2010/main" val="80343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ECF2A8A-94A9-4E5F-A4EC-854C6FAE3750}" type="slidenum">
              <a:rPr lang="en-US" altLang="en-US">
                <a:solidFill>
                  <a:prstClr val="black"/>
                </a:solidFill>
              </a:rPr>
              <a:pPr eaLnBrk="1" hangingPunct="1">
                <a:spcBef>
                  <a:spcPct val="0"/>
                </a:spcBef>
              </a:pPr>
              <a:t>31</a:t>
            </a:fld>
            <a:endParaRPr lang="en-US" altLang="en-US">
              <a:solidFill>
                <a:prstClr val="black"/>
              </a:solidFill>
            </a:endParaRPr>
          </a:p>
        </p:txBody>
      </p:sp>
      <p:sp>
        <p:nvSpPr>
          <p:cNvPr id="220163"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20164" name="Rectangle 3"/>
          <p:cNvSpPr>
            <a:spLocks noGrp="1" noChangeArrowheads="1"/>
          </p:cNvSpPr>
          <p:nvPr>
            <p:ph type="body" idx="1"/>
          </p:nvPr>
        </p:nvSpPr>
        <p:spPr>
          <a:xfrm>
            <a:off x="915343" y="4344134"/>
            <a:ext cx="5027316"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r>
              <a:rPr lang="en-US" altLang="en-US" smtClean="0"/>
              <a:t>Other operators: generalization, addition…</a:t>
            </a:r>
          </a:p>
          <a:p>
            <a:r>
              <a:rPr lang="en-US" altLang="en-US" smtClean="0"/>
              <a:t>Future work: operators for including non-textual information and for generating updates</a:t>
            </a:r>
          </a:p>
          <a:p>
            <a:endParaRPr lang="en-US" altLang="en-US" smtClean="0"/>
          </a:p>
        </p:txBody>
      </p:sp>
    </p:spTree>
    <p:extLst>
      <p:ext uri="{BB962C8B-B14F-4D97-AF65-F5344CB8AC3E}">
        <p14:creationId xmlns:p14="http://schemas.microsoft.com/office/powerpoint/2010/main" val="1931293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0155A309-BBD6-458F-A2FD-FA6E51097D05}" type="slidenum">
              <a:rPr lang="en-US" altLang="en-US">
                <a:solidFill>
                  <a:prstClr val="black"/>
                </a:solidFill>
              </a:rPr>
              <a:pPr eaLnBrk="1" hangingPunct="1">
                <a:spcBef>
                  <a:spcPct val="0"/>
                </a:spcBef>
              </a:pPr>
              <a:t>32</a:t>
            </a:fld>
            <a:endParaRPr lang="en-US" altLang="en-US">
              <a:solidFill>
                <a:prstClr val="black"/>
              </a:solidFill>
            </a:endParaRPr>
          </a:p>
        </p:txBody>
      </p:sp>
      <p:sp>
        <p:nvSpPr>
          <p:cNvPr id="221187"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21188" name="Rectangle 3"/>
          <p:cNvSpPr>
            <a:spLocks noGrp="1" noChangeArrowheads="1"/>
          </p:cNvSpPr>
          <p:nvPr>
            <p:ph type="body" idx="1"/>
          </p:nvPr>
        </p:nvSpPr>
        <p:spPr>
          <a:xfrm>
            <a:off x="915343" y="4344134"/>
            <a:ext cx="5027316"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r>
              <a:rPr lang="en-US" altLang="en-US" smtClean="0"/>
              <a:t>Other operators: generalization, addition…</a:t>
            </a:r>
          </a:p>
          <a:p>
            <a:r>
              <a:rPr lang="en-US" altLang="en-US" smtClean="0"/>
              <a:t>Future work: operators for including non-textual information and for generating updates</a:t>
            </a:r>
          </a:p>
          <a:p>
            <a:endParaRPr lang="en-US" altLang="en-US" smtClean="0"/>
          </a:p>
        </p:txBody>
      </p:sp>
    </p:spTree>
    <p:extLst>
      <p:ext uri="{BB962C8B-B14F-4D97-AF65-F5344CB8AC3E}">
        <p14:creationId xmlns:p14="http://schemas.microsoft.com/office/powerpoint/2010/main" val="82575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931" eaLnBrk="0" hangingPunct="0">
              <a:spcBef>
                <a:spcPct val="30000"/>
              </a:spcBef>
              <a:defRPr sz="1200">
                <a:solidFill>
                  <a:schemeClr val="tx1"/>
                </a:solidFill>
                <a:latin typeface="Times New Roman" pitchFamily="18" charset="0"/>
              </a:defRPr>
            </a:lvl1pPr>
            <a:lvl2pPr marL="729498" indent="-279978" defTabSz="881931" eaLnBrk="0" hangingPunct="0">
              <a:spcBef>
                <a:spcPct val="30000"/>
              </a:spcBef>
              <a:defRPr sz="1200">
                <a:solidFill>
                  <a:schemeClr val="tx1"/>
                </a:solidFill>
                <a:latin typeface="Times New Roman" pitchFamily="18" charset="0"/>
              </a:defRPr>
            </a:lvl2pPr>
            <a:lvl3pPr marL="1123022" indent="-223982" defTabSz="881931" eaLnBrk="0" hangingPunct="0">
              <a:spcBef>
                <a:spcPct val="30000"/>
              </a:spcBef>
              <a:defRPr sz="1200">
                <a:solidFill>
                  <a:schemeClr val="tx1"/>
                </a:solidFill>
                <a:latin typeface="Times New Roman" pitchFamily="18" charset="0"/>
              </a:defRPr>
            </a:lvl3pPr>
            <a:lvl4pPr marL="1572543" indent="-223982" defTabSz="881931" eaLnBrk="0" hangingPunct="0">
              <a:spcBef>
                <a:spcPct val="30000"/>
              </a:spcBef>
              <a:defRPr sz="1200">
                <a:solidFill>
                  <a:schemeClr val="tx1"/>
                </a:solidFill>
                <a:latin typeface="Times New Roman" pitchFamily="18" charset="0"/>
              </a:defRPr>
            </a:lvl4pPr>
            <a:lvl5pPr marL="2022062" indent="-223982" defTabSz="881931" eaLnBrk="0" hangingPunct="0">
              <a:spcBef>
                <a:spcPct val="30000"/>
              </a:spcBef>
              <a:defRPr sz="1200">
                <a:solidFill>
                  <a:schemeClr val="tx1"/>
                </a:solidFill>
                <a:latin typeface="Times New Roman" pitchFamily="18" charset="0"/>
              </a:defRPr>
            </a:lvl5pPr>
            <a:lvl6pPr marL="2470027" indent="-223982" defTabSz="881931" eaLnBrk="0" fontAlgn="base" hangingPunct="0">
              <a:spcBef>
                <a:spcPct val="30000"/>
              </a:spcBef>
              <a:spcAft>
                <a:spcPct val="0"/>
              </a:spcAft>
              <a:defRPr sz="1200">
                <a:solidFill>
                  <a:schemeClr val="tx1"/>
                </a:solidFill>
                <a:latin typeface="Times New Roman" pitchFamily="18" charset="0"/>
              </a:defRPr>
            </a:lvl6pPr>
            <a:lvl7pPr marL="2917991" indent="-223982" defTabSz="881931" eaLnBrk="0" fontAlgn="base" hangingPunct="0">
              <a:spcBef>
                <a:spcPct val="30000"/>
              </a:spcBef>
              <a:spcAft>
                <a:spcPct val="0"/>
              </a:spcAft>
              <a:defRPr sz="1200">
                <a:solidFill>
                  <a:schemeClr val="tx1"/>
                </a:solidFill>
                <a:latin typeface="Times New Roman" pitchFamily="18" charset="0"/>
              </a:defRPr>
            </a:lvl7pPr>
            <a:lvl8pPr marL="3365956" indent="-223982" defTabSz="881931" eaLnBrk="0" fontAlgn="base" hangingPunct="0">
              <a:spcBef>
                <a:spcPct val="30000"/>
              </a:spcBef>
              <a:spcAft>
                <a:spcPct val="0"/>
              </a:spcAft>
              <a:defRPr sz="1200">
                <a:solidFill>
                  <a:schemeClr val="tx1"/>
                </a:solidFill>
                <a:latin typeface="Times New Roman" pitchFamily="18" charset="0"/>
              </a:defRPr>
            </a:lvl8pPr>
            <a:lvl9pPr marL="3813920" indent="-223982" defTabSz="881931"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E5A9811-C756-4169-A9E7-0657EDDD577F}" type="slidenum">
              <a:rPr lang="en-US" altLang="en-US">
                <a:solidFill>
                  <a:prstClr val="black"/>
                </a:solidFill>
              </a:rPr>
              <a:pPr eaLnBrk="1" hangingPunct="1">
                <a:spcBef>
                  <a:spcPct val="0"/>
                </a:spcBef>
              </a:pPr>
              <a:t>49</a:t>
            </a:fld>
            <a:endParaRPr lang="en-US" altLang="en-US">
              <a:solidFill>
                <a:prstClr val="black"/>
              </a:solidFill>
            </a:endParaRPr>
          </a:p>
        </p:txBody>
      </p:sp>
      <p:sp>
        <p:nvSpPr>
          <p:cNvPr id="223235" name="Rectangle 2"/>
          <p:cNvSpPr>
            <a:spLocks noGrp="1" noRot="1" noChangeAspect="1" noChangeArrowheads="1" noTextEdit="1"/>
          </p:cNvSpPr>
          <p:nvPr>
            <p:ph type="sldImg"/>
          </p:nvPr>
        </p:nvSpPr>
        <p:spPr>
          <a:xfrm>
            <a:off x="382588" y="685800"/>
            <a:ext cx="6092825" cy="3427413"/>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800"/>
          </a:p>
        </p:txBody>
      </p:sp>
    </p:spTree>
    <p:extLst>
      <p:ext uri="{BB962C8B-B14F-4D97-AF65-F5344CB8AC3E}">
        <p14:creationId xmlns:p14="http://schemas.microsoft.com/office/powerpoint/2010/main" val="2719937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8" y="1163103"/>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3"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2993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1" y="392472"/>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4"/>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5660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1226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511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4"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665890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583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5"/>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Tree>
    <p:extLst>
      <p:ext uri="{BB962C8B-B14F-4D97-AF65-F5344CB8AC3E}">
        <p14:creationId xmlns:p14="http://schemas.microsoft.com/office/powerpoint/2010/main" val="337866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3"/>
            <a:ext cx="5486400" cy="603647"/>
          </a:xfrm>
        </p:spPr>
        <p:txBody>
          <a:bodyPr/>
          <a:lstStyle>
            <a:lvl1pPr marL="0" indent="0">
              <a:buNone/>
              <a:defRPr sz="1400" b="0" i="0">
                <a:solidFill>
                  <a:srgbClr val="7F7F7F"/>
                </a:solidFill>
                <a:latin typeface="Lucida Grande"/>
                <a:cs typeface="Lucida Grande"/>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Tree>
    <p:extLst>
      <p:ext uri="{BB962C8B-B14F-4D97-AF65-F5344CB8AC3E}">
        <p14:creationId xmlns:p14="http://schemas.microsoft.com/office/powerpoint/2010/main" val="325433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81748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p:timing>
    <p:tnLst>
      <p:par>
        <p:cTn id="1" dur="indefinite" restart="never" nodeType="tmRoot"/>
      </p:par>
    </p:tnLst>
  </p:timing>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457189"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31" indent="-285743" algn="l" defTabSz="457189"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2972" indent="-228594" algn="l" defTabSz="457189"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160" indent="-228594" algn="l" defTabSz="457189"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348" indent="-228594" algn="l" defTabSz="457189"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summarization.com/mea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rinkworks.com/bookaminute/"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7.bin"/><Relationship Id="rId10" Type="http://schemas.openxmlformats.org/officeDocument/2006/relationships/image" Target="../media/image25.wmf"/><Relationship Id="rId4" Type="http://schemas.openxmlformats.org/officeDocument/2006/relationships/image" Target="../media/image22.emf"/><Relationship Id="rId9" Type="http://schemas.openxmlformats.org/officeDocument/2006/relationships/oleObject" Target="../embeddings/oleObject9.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openxmlformats.org/officeDocument/2006/relationships/hyperlink" Target="http://www.nist.gov/tac/" TargetMode="External"/><Relationship Id="rId2" Type="http://schemas.openxmlformats.org/officeDocument/2006/relationships/hyperlink" Target="http://duc.nist.gov/" TargetMode="External"/><Relationship Id="rId1" Type="http://schemas.openxmlformats.org/officeDocument/2006/relationships/slideLayout" Target="../slideLayouts/slideLayout2.xml"/><Relationship Id="rId4" Type="http://schemas.openxmlformats.org/officeDocument/2006/relationships/hyperlink" Target="http://www.summarization.com/summbank"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en.wikipedia.org/wiki/List_of_United_Kingdom_Labour_Party_leaders" TargetMode="External"/><Relationship Id="rId13" Type="http://schemas.openxmlformats.org/officeDocument/2006/relationships/hyperlink" Target="http://en.wikipedia.org/wiki/Centrism" TargetMode="External"/><Relationship Id="rId18" Type="http://schemas.openxmlformats.org/officeDocument/2006/relationships/hyperlink" Target="http://en.wikipedia.org/wiki/Human_Rights_Act_1998" TargetMode="External"/><Relationship Id="rId26" Type="http://schemas.openxmlformats.org/officeDocument/2006/relationships/hyperlink" Target="http://en.wikipedia.org/wiki/George_W._Bush" TargetMode="External"/><Relationship Id="rId3" Type="http://schemas.openxmlformats.org/officeDocument/2006/relationships/hyperlink" Target="http://en.wikipedia.org/wiki/United_Kingdom" TargetMode="External"/><Relationship Id="rId21" Type="http://schemas.openxmlformats.org/officeDocument/2006/relationships/hyperlink" Target="http://en.wikipedia.org/wiki/National_Assembly_for_Wales" TargetMode="External"/><Relationship Id="rId34" Type="http://schemas.openxmlformats.org/officeDocument/2006/relationships/hyperlink" Target="http://en.wikipedia.org/wiki/National_University_of_Singapore" TargetMode="External"/><Relationship Id="rId7" Type="http://schemas.openxmlformats.org/officeDocument/2006/relationships/hyperlink" Target="http://en.wikipedia.org/wiki/Sedgefield_(UK_Parliament_constituency)" TargetMode="External"/><Relationship Id="rId12" Type="http://schemas.openxmlformats.org/officeDocument/2006/relationships/hyperlink" Target="http://en.wikipedia.org/wiki/Left_wing" TargetMode="External"/><Relationship Id="rId17" Type="http://schemas.openxmlformats.org/officeDocument/2006/relationships/hyperlink" Target="http://en.wikipedia.org/wiki/National_Minimum_Wage_Act_1998" TargetMode="External"/><Relationship Id="rId25" Type="http://schemas.openxmlformats.org/officeDocument/2006/relationships/hyperlink" Target="http://en.wikipedia.org/wiki/War_on_Terror" TargetMode="External"/><Relationship Id="rId33" Type="http://schemas.openxmlformats.org/officeDocument/2006/relationships/hyperlink" Target="http://en.wikipedia.org/wiki/Durham_University" TargetMode="External"/><Relationship Id="rId2" Type="http://schemas.openxmlformats.org/officeDocument/2006/relationships/hyperlink" Target="http://en.wikipedia.org/wiki/Tony_Blair" TargetMode="External"/><Relationship Id="rId16" Type="http://schemas.openxmlformats.org/officeDocument/2006/relationships/hyperlink" Target="http://en.wikipedia.org/wiki/New_Labour,_New_Life_For_Britain" TargetMode="External"/><Relationship Id="rId20" Type="http://schemas.openxmlformats.org/officeDocument/2006/relationships/hyperlink" Target="http://en.wikipedia.org/wiki/Scottish_Parliament" TargetMode="External"/><Relationship Id="rId29" Type="http://schemas.openxmlformats.org/officeDocument/2006/relationships/hyperlink" Target="http://en.wikipedia.org/wiki/Gordon_Brown" TargetMode="External"/><Relationship Id="rId1" Type="http://schemas.openxmlformats.org/officeDocument/2006/relationships/slideLayout" Target="../slideLayouts/slideLayout2.xml"/><Relationship Id="rId6" Type="http://schemas.openxmlformats.org/officeDocument/2006/relationships/hyperlink" Target="http://en.wikipedia.org/wiki/Member_of_Parliament" TargetMode="External"/><Relationship Id="rId11" Type="http://schemas.openxmlformats.org/officeDocument/2006/relationships/hyperlink" Target="http://en.wikipedia.org/wiki/New_Labour" TargetMode="External"/><Relationship Id="rId24" Type="http://schemas.openxmlformats.org/officeDocument/2006/relationships/hyperlink" Target="http://en.wikipedia.org/wiki/Good_Friday_Agreement" TargetMode="External"/><Relationship Id="rId32" Type="http://schemas.openxmlformats.org/officeDocument/2006/relationships/hyperlink" Target="http://en.wikipedia.org/wiki/Faith_and_Globalisation_initiative" TargetMode="External"/><Relationship Id="rId5" Type="http://schemas.openxmlformats.org/officeDocument/2006/relationships/hyperlink" Target="http://en.wikipedia.org/wiki/Prime_Minister_of_the_United_Kingdom" TargetMode="External"/><Relationship Id="rId15" Type="http://schemas.openxmlformats.org/officeDocument/2006/relationships/hyperlink" Target="http://en.wikipedia.org/wiki/Robert_Jenkinson,_2nd_Earl_of_Liverpool" TargetMode="External"/><Relationship Id="rId23" Type="http://schemas.openxmlformats.org/officeDocument/2006/relationships/hyperlink" Target="http://en.wikipedia.org/wiki/Northern_Ireland" TargetMode="External"/><Relationship Id="rId28" Type="http://schemas.openxmlformats.org/officeDocument/2006/relationships/hyperlink" Target="http://en.wikipedia.org/wiki/2003_invasion_of_Iraq" TargetMode="External"/><Relationship Id="rId10" Type="http://schemas.openxmlformats.org/officeDocument/2006/relationships/hyperlink" Target="http://en.wikipedia.org/wiki/John_Smith_(Labour_Party_leader)" TargetMode="External"/><Relationship Id="rId19" Type="http://schemas.openxmlformats.org/officeDocument/2006/relationships/hyperlink" Target="http://en.wikipedia.org/wiki/Freedom_of_Information_Act_2000" TargetMode="External"/><Relationship Id="rId31" Type="http://schemas.openxmlformats.org/officeDocument/2006/relationships/hyperlink" Target="http://en.wikipedia.org/wiki/Tony_Blair_Faith_Foundation" TargetMode="External"/><Relationship Id="rId4" Type="http://schemas.openxmlformats.org/officeDocument/2006/relationships/hyperlink" Target="http://en.wikipedia.org/wiki/Labour_Party_(UK)" TargetMode="External"/><Relationship Id="rId9" Type="http://schemas.openxmlformats.org/officeDocument/2006/relationships/hyperlink" Target="http://en.wikipedia.org/wiki/Labour_Party_(UK)_leadership_election,_1994" TargetMode="External"/><Relationship Id="rId14" Type="http://schemas.openxmlformats.org/officeDocument/2006/relationships/hyperlink" Target="http://en.wikipedia.org/wiki/United_Kingdom_general_election,_1997" TargetMode="External"/><Relationship Id="rId22" Type="http://schemas.openxmlformats.org/officeDocument/2006/relationships/hyperlink" Target="http://en.wikipedia.org/wiki/Northern_Ireland_Assembly" TargetMode="External"/><Relationship Id="rId27" Type="http://schemas.openxmlformats.org/officeDocument/2006/relationships/hyperlink" Target="http://en.wikipedia.org/wiki/War_in_Afghanistan_(2001%E2%80%93present)" TargetMode="External"/><Relationship Id="rId30" Type="http://schemas.openxmlformats.org/officeDocument/2006/relationships/hyperlink" Target="http://en.wikipedia.org/wiki/Quartet_on_the_Middle_East"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imple.wikipedia.org/wiki/United_Kingdom_general_election,_1997" TargetMode="External"/><Relationship Id="rId13" Type="http://schemas.openxmlformats.org/officeDocument/2006/relationships/hyperlink" Target="http://simple.wikipedia.org/wiki/Tony_blair" TargetMode="External"/><Relationship Id="rId18" Type="http://schemas.openxmlformats.org/officeDocument/2006/relationships/hyperlink" Target="http://simple.wikipedia.org/wiki/Alastair_Campbell" TargetMode="External"/><Relationship Id="rId3" Type="http://schemas.openxmlformats.org/officeDocument/2006/relationships/hyperlink" Target="http://simple.wikipedia.org/wiki/United_Kingdom" TargetMode="External"/><Relationship Id="rId21" Type="http://schemas.openxmlformats.org/officeDocument/2006/relationships/hyperlink" Target="http://simple.wikipedia.org/wiki/Prime_Ministers_Questions" TargetMode="External"/><Relationship Id="rId7" Type="http://schemas.openxmlformats.org/officeDocument/2006/relationships/hyperlink" Target="http://simple.wikipedia.org/wiki/Election" TargetMode="External"/><Relationship Id="rId12" Type="http://schemas.openxmlformats.org/officeDocument/2006/relationships/hyperlink" Target="http://simple.wikipedia.org/w/index.php?title=Double-decker_bus&amp;action=edit&amp;redlink=1" TargetMode="External"/><Relationship Id="rId17" Type="http://schemas.openxmlformats.org/officeDocument/2006/relationships/hyperlink" Target="http://simple.wikipedia.org/w/index.php?title=Grant-maintained&amp;action=edit&amp;redlink=1" TargetMode="External"/><Relationship Id="rId2" Type="http://schemas.openxmlformats.org/officeDocument/2006/relationships/hyperlink" Target="http://simple.wikipedia.org/wiki/Prime_Minister_of_the_United_Kingdom" TargetMode="External"/><Relationship Id="rId16" Type="http://schemas.openxmlformats.org/officeDocument/2006/relationships/hyperlink" Target="http://simple.wikipedia.org/wiki/Oxford_University" TargetMode="External"/><Relationship Id="rId20" Type="http://schemas.openxmlformats.org/officeDocument/2006/relationships/hyperlink" Target="http://simple.wikipedia.org/w/index.php?title=Lucky_brogues&amp;action=edit&amp;redlink=1" TargetMode="External"/><Relationship Id="rId1" Type="http://schemas.openxmlformats.org/officeDocument/2006/relationships/slideLayout" Target="../slideLayouts/slideLayout2.xml"/><Relationship Id="rId6" Type="http://schemas.openxmlformats.org/officeDocument/2006/relationships/hyperlink" Target="http://simple.wikipedia.org/wiki/Gordon_Brown" TargetMode="External"/><Relationship Id="rId11" Type="http://schemas.openxmlformats.org/officeDocument/2006/relationships/hyperlink" Target="http://simple.wikipedia.org/wiki/Cherie_Blair" TargetMode="External"/><Relationship Id="rId5" Type="http://schemas.openxmlformats.org/officeDocument/2006/relationships/hyperlink" Target="http://simple.wikipedia.org/wiki/Chancellor_of_the_Exchequer" TargetMode="External"/><Relationship Id="rId15" Type="http://schemas.openxmlformats.org/officeDocument/2006/relationships/hyperlink" Target="http://simple.wikipedia.org/wiki/London_School_of_Economics" TargetMode="External"/><Relationship Id="rId10" Type="http://schemas.openxmlformats.org/officeDocument/2006/relationships/hyperlink" Target="http://simple.wikipedia.org/w/index.php?title=United_Kingdom_general_election,_2005&amp;action=edit&amp;redlink=1" TargetMode="External"/><Relationship Id="rId19" Type="http://schemas.openxmlformats.org/officeDocument/2006/relationships/hyperlink" Target="http://simple.wikipedia.org/wiki/Daily_Mail" TargetMode="External"/><Relationship Id="rId4" Type="http://schemas.openxmlformats.org/officeDocument/2006/relationships/hyperlink" Target="http://simple.wikipedia.org/wiki/Edinburgh" TargetMode="External"/><Relationship Id="rId9" Type="http://schemas.openxmlformats.org/officeDocument/2006/relationships/hyperlink" Target="http://simple.wikipedia.org/w/index.php?title=United_Kingdom_general_election,_2001&amp;action=edit&amp;redlink=1" TargetMode="External"/><Relationship Id="rId14" Type="http://schemas.openxmlformats.org/officeDocument/2006/relationships/hyperlink" Target="http://simple.wikipedia.org/wiki/Lawy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551624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Genres of Summaries</a:t>
            </a:r>
          </a:p>
        </p:txBody>
      </p:sp>
      <p:sp>
        <p:nvSpPr>
          <p:cNvPr id="15363" name="Rectangle 3"/>
          <p:cNvSpPr>
            <a:spLocks noGrp="1" noChangeArrowheads="1"/>
          </p:cNvSpPr>
          <p:nvPr>
            <p:ph idx="1"/>
          </p:nvPr>
        </p:nvSpPr>
        <p:spPr>
          <a:xfrm>
            <a:off x="549798" y="1094314"/>
            <a:ext cx="8229600" cy="2702991"/>
          </a:xfrm>
        </p:spPr>
        <p:txBody>
          <a:bodyPr>
            <a:noAutofit/>
          </a:bodyPr>
          <a:lstStyle/>
          <a:p>
            <a:r>
              <a:rPr lang="en-US" altLang="en-US" sz="2400" dirty="0" smtClean="0"/>
              <a:t>headlines</a:t>
            </a:r>
          </a:p>
          <a:p>
            <a:r>
              <a:rPr lang="en-US" altLang="en-US" sz="2400" dirty="0" smtClean="0"/>
              <a:t>outlines</a:t>
            </a:r>
          </a:p>
          <a:p>
            <a:r>
              <a:rPr lang="en-US" altLang="en-US" sz="2400" dirty="0" smtClean="0"/>
              <a:t>minutes</a:t>
            </a:r>
          </a:p>
          <a:p>
            <a:r>
              <a:rPr lang="en-US" altLang="en-US" sz="2400" dirty="0" smtClean="0"/>
              <a:t>biographies</a:t>
            </a:r>
          </a:p>
          <a:p>
            <a:r>
              <a:rPr lang="en-US" altLang="en-US" sz="2400" dirty="0" smtClean="0"/>
              <a:t>abridgments</a:t>
            </a:r>
          </a:p>
          <a:p>
            <a:r>
              <a:rPr lang="en-US" altLang="en-US" sz="2400" dirty="0" smtClean="0"/>
              <a:t>sound bites</a:t>
            </a:r>
          </a:p>
          <a:p>
            <a:r>
              <a:rPr lang="en-US" altLang="en-US" sz="2400" dirty="0" smtClean="0"/>
              <a:t>movie summaries</a:t>
            </a:r>
          </a:p>
          <a:p>
            <a:r>
              <a:rPr lang="en-US" altLang="en-US" sz="2400" dirty="0" smtClean="0"/>
              <a:t>chronologies, etc.</a:t>
            </a:r>
          </a:p>
        </p:txBody>
      </p:sp>
      <p:sp>
        <p:nvSpPr>
          <p:cNvPr id="15364" name="Text Box 4"/>
          <p:cNvSpPr txBox="1">
            <a:spLocks noChangeArrowheads="1"/>
          </p:cNvSpPr>
          <p:nvPr/>
        </p:nvSpPr>
        <p:spPr bwMode="auto">
          <a:xfrm>
            <a:off x="5791200" y="4400550"/>
            <a:ext cx="2514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600" dirty="0" smtClean="0">
                <a:solidFill>
                  <a:srgbClr val="000000"/>
                </a:solidFill>
                <a:latin typeface="Arial" pitchFamily="34" charset="0"/>
              </a:rPr>
              <a:t>[Mani and </a:t>
            </a:r>
            <a:r>
              <a:rPr lang="en-US" altLang="en-US" sz="1600" dirty="0" err="1" smtClean="0">
                <a:solidFill>
                  <a:srgbClr val="000000"/>
                </a:solidFill>
                <a:latin typeface="Arial" pitchFamily="34" charset="0"/>
              </a:rPr>
              <a:t>Maybury</a:t>
            </a:r>
            <a:r>
              <a:rPr lang="en-US" altLang="en-US" sz="1600" dirty="0" smtClean="0">
                <a:solidFill>
                  <a:srgbClr val="000000"/>
                </a:solidFill>
                <a:latin typeface="Arial" pitchFamily="34" charset="0"/>
              </a:rPr>
              <a:t> 1999]</a:t>
            </a:r>
          </a:p>
        </p:txBody>
      </p:sp>
    </p:spTree>
    <p:extLst>
      <p:ext uri="{BB962C8B-B14F-4D97-AF65-F5344CB8AC3E}">
        <p14:creationId xmlns:p14="http://schemas.microsoft.com/office/powerpoint/2010/main" val="9434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Types of Summaries</a:t>
            </a:r>
          </a:p>
        </p:txBody>
      </p:sp>
      <p:sp>
        <p:nvSpPr>
          <p:cNvPr id="14339" name="Rectangle 3"/>
          <p:cNvSpPr>
            <a:spLocks noGrp="1" noChangeArrowheads="1"/>
          </p:cNvSpPr>
          <p:nvPr>
            <p:ph idx="1"/>
          </p:nvPr>
        </p:nvSpPr>
        <p:spPr>
          <a:xfrm>
            <a:off x="457200" y="1094314"/>
            <a:ext cx="8229600" cy="3755477"/>
          </a:xfrm>
        </p:spPr>
        <p:txBody>
          <a:bodyPr>
            <a:normAutofit fontScale="62500" lnSpcReduction="20000"/>
          </a:bodyPr>
          <a:lstStyle/>
          <a:p>
            <a:pPr>
              <a:lnSpc>
                <a:spcPct val="120000"/>
              </a:lnSpc>
            </a:pPr>
            <a:r>
              <a:rPr lang="en-US" altLang="en-US" sz="2800" dirty="0" smtClean="0"/>
              <a:t>Input</a:t>
            </a:r>
          </a:p>
          <a:p>
            <a:pPr>
              <a:lnSpc>
                <a:spcPct val="120000"/>
              </a:lnSpc>
            </a:pPr>
            <a:r>
              <a:rPr lang="en-US" altLang="en-US" sz="2800" dirty="0" smtClean="0"/>
              <a:t>Output</a:t>
            </a:r>
          </a:p>
          <a:p>
            <a:pPr>
              <a:lnSpc>
                <a:spcPct val="120000"/>
              </a:lnSpc>
            </a:pPr>
            <a:r>
              <a:rPr lang="en-US" altLang="en-US" sz="2800" dirty="0" smtClean="0"/>
              <a:t>Purpose</a:t>
            </a:r>
          </a:p>
          <a:p>
            <a:pPr lvl="1">
              <a:lnSpc>
                <a:spcPct val="120000"/>
              </a:lnSpc>
            </a:pPr>
            <a:r>
              <a:rPr lang="en-US" altLang="en-US" sz="2400" dirty="0" smtClean="0"/>
              <a:t>Indicative, informative, and critical summaries</a:t>
            </a:r>
          </a:p>
          <a:p>
            <a:pPr>
              <a:lnSpc>
                <a:spcPct val="120000"/>
              </a:lnSpc>
            </a:pPr>
            <a:r>
              <a:rPr lang="en-US" altLang="en-US" sz="2800" dirty="0" smtClean="0"/>
              <a:t>Form</a:t>
            </a:r>
          </a:p>
          <a:p>
            <a:pPr lvl="1">
              <a:lnSpc>
                <a:spcPct val="120000"/>
              </a:lnSpc>
            </a:pPr>
            <a:r>
              <a:rPr lang="en-US" altLang="en-US" sz="2400" dirty="0" smtClean="0"/>
              <a:t>Extracts (representative paragraphs/sentences/phrases)</a:t>
            </a:r>
          </a:p>
          <a:p>
            <a:pPr lvl="1">
              <a:lnSpc>
                <a:spcPct val="120000"/>
              </a:lnSpc>
            </a:pPr>
            <a:r>
              <a:rPr lang="en-US" altLang="en-US" sz="2400" dirty="0" smtClean="0"/>
              <a:t>Abstracts: “a concise summary of the central subject matter of a document” [Paice90].</a:t>
            </a:r>
          </a:p>
          <a:p>
            <a:pPr>
              <a:lnSpc>
                <a:spcPct val="120000"/>
              </a:lnSpc>
            </a:pPr>
            <a:r>
              <a:rPr lang="en-US" altLang="en-US" sz="2800" dirty="0" smtClean="0"/>
              <a:t>Dimensions</a:t>
            </a:r>
          </a:p>
          <a:p>
            <a:pPr lvl="1">
              <a:lnSpc>
                <a:spcPct val="120000"/>
              </a:lnSpc>
            </a:pPr>
            <a:r>
              <a:rPr lang="en-US" altLang="en-US" sz="2400" dirty="0" smtClean="0"/>
              <a:t>Single-document vs. multi-document</a:t>
            </a:r>
          </a:p>
          <a:p>
            <a:pPr>
              <a:lnSpc>
                <a:spcPct val="120000"/>
              </a:lnSpc>
            </a:pPr>
            <a:r>
              <a:rPr lang="en-US" altLang="en-US" sz="2800" dirty="0" smtClean="0"/>
              <a:t>Context</a:t>
            </a:r>
          </a:p>
          <a:p>
            <a:pPr lvl="1">
              <a:lnSpc>
                <a:spcPct val="120000"/>
              </a:lnSpc>
            </a:pPr>
            <a:r>
              <a:rPr lang="en-US" altLang="en-US" sz="2400" dirty="0" smtClean="0"/>
              <a:t>Query-specific vs. generic</a:t>
            </a:r>
          </a:p>
        </p:txBody>
      </p:sp>
    </p:spTree>
    <p:extLst>
      <p:ext uri="{BB962C8B-B14F-4D97-AF65-F5344CB8AC3E}">
        <p14:creationId xmlns:p14="http://schemas.microsoft.com/office/powerpoint/2010/main" val="2416017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Stages of Summarization</a:t>
            </a:r>
          </a:p>
        </p:txBody>
      </p:sp>
      <p:sp>
        <p:nvSpPr>
          <p:cNvPr id="16387" name="Rectangle 3"/>
          <p:cNvSpPr>
            <a:spLocks noGrp="1" noChangeArrowheads="1"/>
          </p:cNvSpPr>
          <p:nvPr>
            <p:ph idx="1"/>
          </p:nvPr>
        </p:nvSpPr>
        <p:spPr/>
        <p:txBody>
          <a:bodyPr/>
          <a:lstStyle/>
          <a:p>
            <a:r>
              <a:rPr lang="en-US" altLang="en-US" dirty="0" smtClean="0"/>
              <a:t>Three stages (typically)</a:t>
            </a:r>
          </a:p>
          <a:p>
            <a:pPr lvl="1"/>
            <a:r>
              <a:rPr lang="en-US" altLang="en-US" dirty="0" smtClean="0"/>
              <a:t>content identification</a:t>
            </a:r>
          </a:p>
          <a:p>
            <a:pPr lvl="1"/>
            <a:r>
              <a:rPr lang="en-US" altLang="en-US" dirty="0" smtClean="0"/>
              <a:t>conceptual organization</a:t>
            </a:r>
          </a:p>
          <a:p>
            <a:pPr lvl="1"/>
            <a:r>
              <a:rPr lang="en-US" altLang="en-US" dirty="0" smtClean="0"/>
              <a:t>realization</a:t>
            </a:r>
          </a:p>
        </p:txBody>
      </p:sp>
    </p:spTree>
    <p:extLst>
      <p:ext uri="{BB962C8B-B14F-4D97-AF65-F5344CB8AC3E}">
        <p14:creationId xmlns:p14="http://schemas.microsoft.com/office/powerpoint/2010/main" val="3201131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43123" y="571510"/>
            <a:ext cx="8848477"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ctr" hangingPunct="1">
              <a:spcBef>
                <a:spcPct val="50000"/>
              </a:spcBef>
              <a:spcAft>
                <a:spcPct val="0"/>
              </a:spcAft>
              <a:buFontTx/>
              <a:buNone/>
            </a:pPr>
            <a:r>
              <a:rPr lang="en-US" altLang="en-US" sz="1400" b="1" dirty="0" smtClean="0">
                <a:solidFill>
                  <a:srgbClr val="000000"/>
                </a:solidFill>
                <a:latin typeface="Arial" pitchFamily="34" charset="0"/>
                <a:cs typeface="Arial" pitchFamily="34" charset="0"/>
              </a:rPr>
              <a:t>BAGHDAD, Iraq (CNN) 6 July 2004  -- </a:t>
            </a:r>
            <a:r>
              <a:rPr lang="en-US" altLang="en-US" sz="1400" dirty="0" smtClean="0">
                <a:solidFill>
                  <a:srgbClr val="000000"/>
                </a:solidFill>
                <a:latin typeface="Arial" pitchFamily="34" charset="0"/>
                <a:cs typeface="Arial" pitchFamily="34" charset="0"/>
              </a:rPr>
              <a:t>Three U.S. Marines have died in al Anbar Province west of Baghdad, the Coalition Public Information Center said Tuesday.</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According to CPIC, "Two Marines assigned to [1st] Marine Expeditionary Force were killed in action and one Marine died of wounds received in action Monday in the Al Anbar Province while conducting security and stability operations.“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Al Anbar Province -- a hotbed for Iraqi insurgents -- includes the restive cities of Ramadi and Fallujah and runs to the Syrian and Jordanian borders.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Meanwhile, officials said eight people died Monday in a U.S. air raid on a house in Fallujah that American commanders said was used to harbor Islamic militants.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 senior U.S. military official told CNN the target was a group of people suspected of planning suicide attacks using vehicles.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The strike was the latest in a series of raids on the city to target what U.S. military spokesmen have called </a:t>
            </a:r>
            <a:r>
              <a:rPr lang="en-US" altLang="en-US" sz="1400" dirty="0" err="1" smtClean="0">
                <a:solidFill>
                  <a:srgbClr val="000000"/>
                </a:solidFill>
                <a:latin typeface="Arial" pitchFamily="34" charset="0"/>
                <a:cs typeface="Arial" pitchFamily="34" charset="0"/>
              </a:rPr>
              <a:t>safehouses</a:t>
            </a:r>
            <a:r>
              <a:rPr lang="en-US" altLang="en-US" sz="1400" dirty="0" smtClean="0">
                <a:solidFill>
                  <a:srgbClr val="000000"/>
                </a:solidFill>
                <a:latin typeface="Arial" pitchFamily="34" charset="0"/>
                <a:cs typeface="Arial" pitchFamily="34" charset="0"/>
              </a:rPr>
              <a:t> for the network led by fugitive Islamic militant leader Abu </a:t>
            </a:r>
            <a:r>
              <a:rPr lang="en-US" altLang="en-US" sz="1400" dirty="0" err="1" smtClean="0">
                <a:solidFill>
                  <a:srgbClr val="000000"/>
                </a:solidFill>
                <a:latin typeface="Arial" pitchFamily="34" charset="0"/>
                <a:cs typeface="Arial" pitchFamily="34" charset="0"/>
              </a:rPr>
              <a:t>Musab</a:t>
            </a:r>
            <a:r>
              <a:rPr lang="en-US" altLang="en-US" sz="1400" dirty="0" smtClean="0">
                <a:solidFill>
                  <a:srgbClr val="000000"/>
                </a:solidFill>
                <a:latin typeface="Arial" pitchFamily="34" charset="0"/>
                <a:cs typeface="Arial" pitchFamily="34" charset="0"/>
              </a:rPr>
              <a:t> al-Zarqawi.</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 statement from </a:t>
            </a:r>
            <a:r>
              <a:rPr lang="en-US" altLang="en-US" sz="1400" dirty="0" err="1" smtClean="0">
                <a:solidFill>
                  <a:srgbClr val="000000"/>
                </a:solidFill>
                <a:latin typeface="Arial" pitchFamily="34" charset="0"/>
                <a:cs typeface="Arial" pitchFamily="34" charset="0"/>
              </a:rPr>
              <a:t>Allawi</a:t>
            </a:r>
            <a:r>
              <a:rPr lang="en-US" altLang="en-US" sz="1400" dirty="0" smtClean="0">
                <a:solidFill>
                  <a:srgbClr val="000000"/>
                </a:solidFill>
                <a:latin typeface="Arial" pitchFamily="34" charset="0"/>
                <a:cs typeface="Arial" pitchFamily="34" charset="0"/>
              </a:rPr>
              <a:t> said: "The people of Iraq will not tolerate terrorist groups or those who collaborate with any other foreign fighters such as the Zarqawi network to continue their wicked ways.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"The sovereign nation of Iraq and our international partners are committed to stopping terrorism and will continue to hunt down these evil terrorists and weed them out, one by one. I call upon all Iraqis to close ranks and report to the authorities on the activities of these criminal cells.“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American planes dropped two 1,000-pound bombs and four 500-pound bombs on the house about 7:15 p.m. (11:15 a.m. ET), according to a statement from the U.S.-led Multi-National Force-Iraq.</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At least four previous air raids have targeted suspected Zarqawi </a:t>
            </a:r>
            <a:r>
              <a:rPr lang="en-US" altLang="en-US" sz="1400" dirty="0" err="1" smtClean="0">
                <a:solidFill>
                  <a:srgbClr val="000000"/>
                </a:solidFill>
                <a:latin typeface="Arial" pitchFamily="34" charset="0"/>
                <a:cs typeface="Arial" pitchFamily="34" charset="0"/>
              </a:rPr>
              <a:t>safehouses</a:t>
            </a:r>
            <a:r>
              <a:rPr lang="en-US" altLang="en-US" sz="1400" dirty="0" smtClean="0">
                <a:solidFill>
                  <a:srgbClr val="000000"/>
                </a:solidFill>
                <a:latin typeface="Arial" pitchFamily="34" charset="0"/>
                <a:cs typeface="Arial" pitchFamily="34" charset="0"/>
              </a:rPr>
              <a:t> in Fallujah.</a:t>
            </a:r>
          </a:p>
        </p:txBody>
      </p:sp>
    </p:spTree>
    <p:extLst>
      <p:ext uri="{BB962C8B-B14F-4D97-AF65-F5344CB8AC3E}">
        <p14:creationId xmlns:p14="http://schemas.microsoft.com/office/powerpoint/2010/main" val="338582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1075" y="571510"/>
            <a:ext cx="88405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ctr" hangingPunct="1">
              <a:spcBef>
                <a:spcPct val="50000"/>
              </a:spcBef>
              <a:spcAft>
                <a:spcPct val="0"/>
              </a:spcAft>
              <a:buFontTx/>
              <a:buNone/>
            </a:pPr>
            <a:r>
              <a:rPr lang="en-US" altLang="en-US" sz="1400" b="1" dirty="0" smtClean="0">
                <a:solidFill>
                  <a:srgbClr val="000000"/>
                </a:solidFill>
                <a:latin typeface="Arial" pitchFamily="34" charset="0"/>
                <a:cs typeface="Arial" pitchFamily="34" charset="0"/>
              </a:rPr>
              <a:t>BAGHDAD, Iraq (CNN) 6 July 2004  -- </a:t>
            </a:r>
            <a:r>
              <a:rPr lang="en-US" altLang="en-US" sz="1400" u="sng" dirty="0" smtClean="0">
                <a:solidFill>
                  <a:srgbClr val="FF0000"/>
                </a:solidFill>
                <a:latin typeface="Arial" pitchFamily="34" charset="0"/>
                <a:cs typeface="Arial" pitchFamily="34" charset="0"/>
              </a:rPr>
              <a:t>Three U.S. Marines have died in al Anbar Province west of Baghdad</a:t>
            </a:r>
            <a:r>
              <a:rPr lang="en-US" altLang="en-US" sz="1400" dirty="0" smtClean="0">
                <a:solidFill>
                  <a:srgbClr val="000000"/>
                </a:solidFill>
                <a:latin typeface="Arial" pitchFamily="34" charset="0"/>
                <a:cs typeface="Arial" pitchFamily="34" charset="0"/>
              </a:rPr>
              <a:t>, the Coalition Public Information Center said Tuesday.</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According to CPIC, "Two Marines assigned to [1st] Marine Expeditionary Force were killed in action and one Marine died of wounds received in action Monday in the Al Anbar Province while conducting security and stability operations.“</a:t>
            </a:r>
            <a:br>
              <a:rPr lang="en-US" altLang="en-US" sz="1400" dirty="0" smtClean="0">
                <a:solidFill>
                  <a:srgbClr val="000000"/>
                </a:solidFill>
                <a:latin typeface="Arial" pitchFamily="34" charset="0"/>
                <a:cs typeface="Arial" pitchFamily="34" charset="0"/>
              </a:rPr>
            </a:br>
            <a:r>
              <a:rPr lang="en-US" altLang="en-US" sz="1400" u="sng" dirty="0" smtClean="0">
                <a:solidFill>
                  <a:srgbClr val="FF0000"/>
                </a:solidFill>
                <a:latin typeface="Arial" pitchFamily="34" charset="0"/>
                <a:cs typeface="Arial" pitchFamily="34" charset="0"/>
              </a:rPr>
              <a:t>Al Anbar Province</a:t>
            </a:r>
            <a:r>
              <a:rPr lang="en-US" altLang="en-US" sz="1400" dirty="0" smtClean="0">
                <a:solidFill>
                  <a:srgbClr val="FF0000"/>
                </a:solidFill>
                <a:latin typeface="Arial" pitchFamily="34" charset="0"/>
                <a:cs typeface="Arial" pitchFamily="34" charset="0"/>
              </a:rPr>
              <a:t> </a:t>
            </a:r>
            <a:r>
              <a:rPr lang="en-US" altLang="en-US" sz="1400" dirty="0" smtClean="0">
                <a:solidFill>
                  <a:srgbClr val="000000"/>
                </a:solidFill>
                <a:latin typeface="Arial" pitchFamily="34" charset="0"/>
                <a:cs typeface="Arial" pitchFamily="34" charset="0"/>
              </a:rPr>
              <a:t>-- a hotbed for Iraqi insurgents -- includes the restive cities of Ramadi and Fallujah and </a:t>
            </a:r>
            <a:r>
              <a:rPr lang="en-US" altLang="en-US" sz="1400" u="sng" dirty="0" smtClean="0">
                <a:solidFill>
                  <a:srgbClr val="FF0000"/>
                </a:solidFill>
                <a:latin typeface="Arial" pitchFamily="34" charset="0"/>
                <a:cs typeface="Arial" pitchFamily="34" charset="0"/>
              </a:rPr>
              <a:t>runs to the Syrian and Jordanian borders</a:t>
            </a:r>
            <a:r>
              <a:rPr lang="en-US" altLang="en-US" sz="1400" u="sng" dirty="0" smtClean="0">
                <a:solidFill>
                  <a:srgbClr val="000000"/>
                </a:solidFill>
                <a:latin typeface="Arial" pitchFamily="34" charset="0"/>
                <a:cs typeface="Arial" pitchFamily="34" charset="0"/>
              </a:rPr>
              <a:t>.</a:t>
            </a:r>
            <a:br>
              <a:rPr lang="en-US" altLang="en-US" sz="1400" u="sng" dirty="0" smtClean="0">
                <a:solidFill>
                  <a:srgbClr val="000000"/>
                </a:solidFill>
                <a:latin typeface="Arial" pitchFamily="34" charset="0"/>
                <a:cs typeface="Arial" pitchFamily="34" charset="0"/>
              </a:rPr>
            </a:br>
            <a:r>
              <a:rPr lang="en-US" altLang="en-US" sz="1400" u="sng" dirty="0" smtClean="0">
                <a:solidFill>
                  <a:srgbClr val="FF0000"/>
                </a:solidFill>
                <a:latin typeface="Arial" pitchFamily="34" charset="0"/>
                <a:cs typeface="Arial" pitchFamily="34" charset="0"/>
              </a:rPr>
              <a:t>Meanwhile</a:t>
            </a:r>
            <a:r>
              <a:rPr lang="en-US" altLang="en-US" sz="1400" dirty="0" smtClean="0">
                <a:solidFill>
                  <a:srgbClr val="000000"/>
                </a:solidFill>
                <a:latin typeface="Arial" pitchFamily="34" charset="0"/>
                <a:cs typeface="Arial" pitchFamily="34" charset="0"/>
              </a:rPr>
              <a:t>, officials said </a:t>
            </a:r>
            <a:r>
              <a:rPr lang="en-US" altLang="en-US" sz="1400" u="sng" dirty="0" smtClean="0">
                <a:solidFill>
                  <a:srgbClr val="FF0000"/>
                </a:solidFill>
                <a:latin typeface="Arial" pitchFamily="34" charset="0"/>
                <a:cs typeface="Arial" pitchFamily="34" charset="0"/>
              </a:rPr>
              <a:t>eight people died Monday in a U.S. air raid on a house in Fallujah</a:t>
            </a:r>
            <a:r>
              <a:rPr lang="en-US" altLang="en-US" sz="1400" dirty="0" smtClean="0">
                <a:solidFill>
                  <a:srgbClr val="000000"/>
                </a:solidFill>
                <a:latin typeface="Arial" pitchFamily="34" charset="0"/>
                <a:cs typeface="Arial" pitchFamily="34" charset="0"/>
              </a:rPr>
              <a:t> that American commanders said was used to harbor Islamic militants.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 senior U.S. military official told CNN the target was a group of people suspected of planning suicide attacks using vehicles.</a:t>
            </a:r>
            <a:br>
              <a:rPr lang="en-US" altLang="en-US" sz="1400" dirty="0" smtClean="0">
                <a:solidFill>
                  <a:srgbClr val="000000"/>
                </a:solidFill>
                <a:latin typeface="Arial" pitchFamily="34" charset="0"/>
                <a:cs typeface="Arial" pitchFamily="34" charset="0"/>
              </a:rPr>
            </a:br>
            <a:r>
              <a:rPr lang="en-US" altLang="en-US" sz="1400" u="sng" dirty="0" smtClean="0">
                <a:solidFill>
                  <a:srgbClr val="FF0000"/>
                </a:solidFill>
                <a:latin typeface="Arial" pitchFamily="34" charset="0"/>
                <a:cs typeface="Arial" pitchFamily="34" charset="0"/>
              </a:rPr>
              <a:t>The strike was the latest in a series of raids on the city</a:t>
            </a:r>
            <a:r>
              <a:rPr lang="en-US" altLang="en-US" sz="1400" dirty="0" smtClean="0">
                <a:solidFill>
                  <a:srgbClr val="FF0000"/>
                </a:solidFill>
                <a:latin typeface="Arial" pitchFamily="34" charset="0"/>
                <a:cs typeface="Arial" pitchFamily="34" charset="0"/>
              </a:rPr>
              <a:t> </a:t>
            </a:r>
            <a:r>
              <a:rPr lang="en-US" altLang="en-US" sz="1400" dirty="0" smtClean="0">
                <a:solidFill>
                  <a:srgbClr val="000000"/>
                </a:solidFill>
                <a:latin typeface="Arial" pitchFamily="34" charset="0"/>
                <a:cs typeface="Arial" pitchFamily="34" charset="0"/>
              </a:rPr>
              <a:t>to target what U.S. military spokesmen have called </a:t>
            </a:r>
            <a:r>
              <a:rPr lang="en-US" altLang="en-US" sz="1400" dirty="0" err="1" smtClean="0">
                <a:solidFill>
                  <a:srgbClr val="000000"/>
                </a:solidFill>
                <a:latin typeface="Arial" pitchFamily="34" charset="0"/>
                <a:cs typeface="Arial" pitchFamily="34" charset="0"/>
              </a:rPr>
              <a:t>safehouses</a:t>
            </a:r>
            <a:r>
              <a:rPr lang="en-US" altLang="en-US" sz="1400" dirty="0" smtClean="0">
                <a:solidFill>
                  <a:srgbClr val="000000"/>
                </a:solidFill>
                <a:latin typeface="Arial" pitchFamily="34" charset="0"/>
                <a:cs typeface="Arial" pitchFamily="34" charset="0"/>
              </a:rPr>
              <a:t> for the network led by fugitive Islamic militant leader Abu </a:t>
            </a:r>
            <a:r>
              <a:rPr lang="en-US" altLang="en-US" sz="1400" dirty="0" err="1" smtClean="0">
                <a:solidFill>
                  <a:srgbClr val="000000"/>
                </a:solidFill>
                <a:latin typeface="Arial" pitchFamily="34" charset="0"/>
                <a:cs typeface="Arial" pitchFamily="34" charset="0"/>
              </a:rPr>
              <a:t>Musab</a:t>
            </a:r>
            <a:r>
              <a:rPr lang="en-US" altLang="en-US" sz="1400" dirty="0" smtClean="0">
                <a:solidFill>
                  <a:srgbClr val="000000"/>
                </a:solidFill>
                <a:latin typeface="Arial" pitchFamily="34" charset="0"/>
                <a:cs typeface="Arial" pitchFamily="34" charset="0"/>
              </a:rPr>
              <a:t> al-Zarqawi.</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 statement from </a:t>
            </a:r>
            <a:r>
              <a:rPr lang="en-US" altLang="en-US" sz="1400" dirty="0" err="1" smtClean="0">
                <a:solidFill>
                  <a:srgbClr val="000000"/>
                </a:solidFill>
                <a:latin typeface="Arial" pitchFamily="34" charset="0"/>
                <a:cs typeface="Arial" pitchFamily="34" charset="0"/>
              </a:rPr>
              <a:t>Allawi</a:t>
            </a:r>
            <a:r>
              <a:rPr lang="en-US" altLang="en-US" sz="1400" dirty="0" smtClean="0">
                <a:solidFill>
                  <a:srgbClr val="000000"/>
                </a:solidFill>
                <a:latin typeface="Arial" pitchFamily="34" charset="0"/>
                <a:cs typeface="Arial" pitchFamily="34" charset="0"/>
              </a:rPr>
              <a:t> said: "The people of Iraq will not tolerate terrorist groups or those who collaborate with any other foreign fighters such as the Zarqawi network to continue their wicked ways.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"The sovereign nation of Iraq and our international partners are committed to stopping terrorism and will continue to hunt down these evil terrorists and weed them out, one by one. I call upon all Iraqis to close ranks and report to the authorities on the activities of these criminal cells.“</a:t>
            </a:r>
            <a:br>
              <a:rPr lang="en-US" altLang="en-US" sz="1400" dirty="0" smtClean="0">
                <a:solidFill>
                  <a:srgbClr val="000000"/>
                </a:solidFill>
                <a:latin typeface="Arial" pitchFamily="34" charset="0"/>
                <a:cs typeface="Arial" pitchFamily="34" charset="0"/>
              </a:rPr>
            </a:br>
            <a:r>
              <a:rPr lang="en-US" altLang="en-US" sz="1400" dirty="0" smtClean="0">
                <a:solidFill>
                  <a:srgbClr val="000000"/>
                </a:solidFill>
                <a:latin typeface="Arial" pitchFamily="34" charset="0"/>
                <a:cs typeface="Arial" pitchFamily="34" charset="0"/>
              </a:rPr>
              <a:t>American planes dropped two 1,000-pound bombs and four 500-pound bombs on the house about 7:15 p.m. (11:15 a.m. ET), according to a statement from the U.S.-led Multi-National Force-Iraq.</a:t>
            </a:r>
            <a:br>
              <a:rPr lang="en-US" altLang="en-US" sz="1400" dirty="0" smtClean="0">
                <a:solidFill>
                  <a:srgbClr val="000000"/>
                </a:solidFill>
                <a:latin typeface="Arial" pitchFamily="34" charset="0"/>
                <a:cs typeface="Arial" pitchFamily="34" charset="0"/>
              </a:rPr>
            </a:br>
            <a:r>
              <a:rPr lang="en-US" altLang="en-US" sz="1400" u="sng" dirty="0" smtClean="0">
                <a:solidFill>
                  <a:srgbClr val="FF0000"/>
                </a:solidFill>
                <a:latin typeface="Arial" pitchFamily="34" charset="0"/>
                <a:cs typeface="Arial" pitchFamily="34" charset="0"/>
              </a:rPr>
              <a:t>At least four previous air raids have targeted suspected Zarqawi </a:t>
            </a:r>
            <a:r>
              <a:rPr lang="en-US" altLang="en-US" sz="1400" u="sng" dirty="0" err="1" smtClean="0">
                <a:solidFill>
                  <a:srgbClr val="FF0000"/>
                </a:solidFill>
                <a:latin typeface="Arial" pitchFamily="34" charset="0"/>
                <a:cs typeface="Arial" pitchFamily="34" charset="0"/>
              </a:rPr>
              <a:t>safehouses</a:t>
            </a:r>
            <a:r>
              <a:rPr lang="en-US" altLang="en-US" sz="1400" u="sng" dirty="0" smtClean="0">
                <a:solidFill>
                  <a:srgbClr val="FF0000"/>
                </a:solidFill>
                <a:latin typeface="Arial" pitchFamily="34" charset="0"/>
                <a:cs typeface="Arial" pitchFamily="34" charset="0"/>
              </a:rPr>
              <a:t> in Fallujah</a:t>
            </a:r>
            <a:r>
              <a:rPr lang="en-US" altLang="en-US" sz="1400" dirty="0" smtClean="0">
                <a:solidFill>
                  <a:srgbClr val="000000"/>
                </a:solidFill>
                <a:latin typeface="Arial" pitchFamily="34" charset="0"/>
                <a:cs typeface="Arial" pitchFamily="34" charset="0"/>
              </a:rPr>
              <a:t>.</a:t>
            </a:r>
          </a:p>
        </p:txBody>
      </p:sp>
    </p:spTree>
    <p:extLst>
      <p:ext uri="{BB962C8B-B14F-4D97-AF65-F5344CB8AC3E}">
        <p14:creationId xmlns:p14="http://schemas.microsoft.com/office/powerpoint/2010/main" val="2759929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8989" y="681839"/>
            <a:ext cx="8895283" cy="701843"/>
          </a:xfrm>
        </p:spPr>
        <p:txBody>
          <a:bodyPr rtlCol="0">
            <a:normAutofit fontScale="90000"/>
          </a:bodyPr>
          <a:lstStyle/>
          <a:p>
            <a:pPr fontAlgn="auto">
              <a:spcAft>
                <a:spcPts val="0"/>
              </a:spcAft>
              <a:defRPr/>
            </a:pPr>
            <a:r>
              <a:rPr lang="en-US" altLang="en-US" dirty="0" smtClean="0"/>
              <a:t>Human Summarization and Abstracting</a:t>
            </a:r>
          </a:p>
        </p:txBody>
      </p:sp>
      <p:sp>
        <p:nvSpPr>
          <p:cNvPr id="21507" name="Rectangle 3"/>
          <p:cNvSpPr>
            <a:spLocks noGrp="1" noChangeArrowheads="1"/>
          </p:cNvSpPr>
          <p:nvPr>
            <p:ph idx="1"/>
          </p:nvPr>
        </p:nvSpPr>
        <p:spPr/>
        <p:txBody>
          <a:bodyPr/>
          <a:lstStyle/>
          <a:p>
            <a:r>
              <a:rPr lang="en-US" altLang="en-US" dirty="0" smtClean="0"/>
              <a:t>What professional abstractors do</a:t>
            </a:r>
          </a:p>
          <a:p>
            <a:r>
              <a:rPr lang="en-US" altLang="en-US" dirty="0" smtClean="0"/>
              <a:t>Ashworth (1973):</a:t>
            </a:r>
          </a:p>
          <a:p>
            <a:pPr lvl="2"/>
            <a:r>
              <a:rPr lang="en-US" altLang="en-US" dirty="0" smtClean="0"/>
              <a:t>“To take an original article, understand it and pack it neatly into a nutshell without loss of substance or clarity presents a challenge which many have felt worth taking up for the joys of achievement alone. These are the characteristics of an </a:t>
            </a:r>
            <a:r>
              <a:rPr lang="en-US" altLang="en-US" b="1" dirty="0" smtClean="0"/>
              <a:t>art form</a:t>
            </a:r>
            <a:r>
              <a:rPr lang="en-US" altLang="en-US" dirty="0" smtClean="0"/>
              <a:t>”.</a:t>
            </a:r>
          </a:p>
        </p:txBody>
      </p:sp>
    </p:spTree>
    <p:extLst>
      <p:ext uri="{BB962C8B-B14F-4D97-AF65-F5344CB8AC3E}">
        <p14:creationId xmlns:p14="http://schemas.microsoft.com/office/powerpoint/2010/main" val="39428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Extractive Summarization</a:t>
            </a:r>
            <a:endParaRPr lang="en-US" dirty="0"/>
          </a:p>
        </p:txBody>
      </p:sp>
      <p:sp>
        <p:nvSpPr>
          <p:cNvPr id="3" name="Content Placeholder 2"/>
          <p:cNvSpPr>
            <a:spLocks noGrp="1"/>
          </p:cNvSpPr>
          <p:nvPr>
            <p:ph idx="1"/>
          </p:nvPr>
        </p:nvSpPr>
        <p:spPr/>
        <p:txBody>
          <a:bodyPr/>
          <a:lstStyle/>
          <a:p>
            <a:r>
              <a:rPr lang="en-US" dirty="0" smtClean="0"/>
              <a:t>Selecting units of the original text</a:t>
            </a:r>
          </a:p>
          <a:p>
            <a:pPr lvl="1"/>
            <a:r>
              <a:rPr lang="en-US" dirty="0" smtClean="0"/>
              <a:t>Usually sentences</a:t>
            </a:r>
          </a:p>
          <a:p>
            <a:pPr lvl="1"/>
            <a:r>
              <a:rPr lang="en-US" dirty="0" smtClean="0"/>
              <a:t>No simplification</a:t>
            </a:r>
          </a:p>
          <a:p>
            <a:pPr lvl="1"/>
            <a:r>
              <a:rPr lang="en-US" dirty="0" smtClean="0"/>
              <a:t>No rewriting</a:t>
            </a:r>
          </a:p>
          <a:p>
            <a:r>
              <a:rPr lang="en-US" dirty="0" smtClean="0"/>
              <a:t>Baseline</a:t>
            </a:r>
          </a:p>
          <a:p>
            <a:pPr lvl="1"/>
            <a:r>
              <a:rPr lang="en-US" dirty="0" smtClean="0"/>
              <a:t>Extract the first few sentences</a:t>
            </a:r>
            <a:endParaRPr lang="en-US" dirty="0"/>
          </a:p>
        </p:txBody>
      </p:sp>
    </p:spTree>
    <p:extLst>
      <p:ext uri="{BB962C8B-B14F-4D97-AF65-F5344CB8AC3E}">
        <p14:creationId xmlns:p14="http://schemas.microsoft.com/office/powerpoint/2010/main" val="18059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Luhn</a:t>
            </a:r>
            <a:r>
              <a:rPr lang="en-US" altLang="en-US" dirty="0" smtClean="0"/>
              <a:t> (1958)</a:t>
            </a:r>
          </a:p>
        </p:txBody>
      </p:sp>
      <p:sp>
        <p:nvSpPr>
          <p:cNvPr id="16387" name="Rectangle 3"/>
          <p:cNvSpPr>
            <a:spLocks noGrp="1" noChangeArrowheads="1"/>
          </p:cNvSpPr>
          <p:nvPr>
            <p:ph idx="1"/>
          </p:nvPr>
        </p:nvSpPr>
        <p:spPr>
          <a:xfrm>
            <a:off x="457200" y="1891631"/>
            <a:ext cx="4524451" cy="2702991"/>
          </a:xfrm>
        </p:spPr>
        <p:txBody>
          <a:bodyPr/>
          <a:lstStyle/>
          <a:p>
            <a:r>
              <a:rPr lang="en-US" altLang="en-US" dirty="0" smtClean="0"/>
              <a:t>Technical documents</a:t>
            </a:r>
          </a:p>
          <a:p>
            <a:r>
              <a:rPr lang="en-US" altLang="en-US" dirty="0" smtClean="0"/>
              <a:t>Stemming</a:t>
            </a:r>
          </a:p>
          <a:p>
            <a:r>
              <a:rPr lang="en-US" altLang="en-US" dirty="0" smtClean="0"/>
              <a:t>Stop words are removed</a:t>
            </a:r>
          </a:p>
          <a:p>
            <a:r>
              <a:rPr lang="en-US" altLang="en-US" dirty="0"/>
              <a:t>Frequency of content </a:t>
            </a:r>
            <a:r>
              <a:rPr lang="en-US" altLang="en-US" dirty="0" smtClean="0"/>
              <a:t>terms</a:t>
            </a:r>
            <a:endParaRPr lang="en-US" altLang="en-US" dirty="0"/>
          </a:p>
        </p:txBody>
      </p:sp>
      <p:grpSp>
        <p:nvGrpSpPr>
          <p:cNvPr id="5" name="Group 4"/>
          <p:cNvGrpSpPr/>
          <p:nvPr/>
        </p:nvGrpSpPr>
        <p:grpSpPr>
          <a:xfrm>
            <a:off x="5140147" y="1508522"/>
            <a:ext cx="3810000" cy="3086100"/>
            <a:chOff x="5181600" y="1314450"/>
            <a:chExt cx="3810000" cy="3086100"/>
          </a:xfrm>
        </p:grpSpPr>
        <p:sp>
          <p:nvSpPr>
            <p:cNvPr id="6" name="Line 1030"/>
            <p:cNvSpPr>
              <a:spLocks noChangeShapeType="1"/>
            </p:cNvSpPr>
            <p:nvPr/>
          </p:nvSpPr>
          <p:spPr bwMode="auto">
            <a:xfrm>
              <a:off x="5638800" y="1714500"/>
              <a:ext cx="0" cy="2286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7" name="Line 1031"/>
            <p:cNvSpPr>
              <a:spLocks noChangeShapeType="1"/>
            </p:cNvSpPr>
            <p:nvPr/>
          </p:nvSpPr>
          <p:spPr bwMode="auto">
            <a:xfrm>
              <a:off x="5410200" y="3886200"/>
              <a:ext cx="3505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8" name="Line 1032"/>
            <p:cNvSpPr>
              <a:spLocks noChangeShapeType="1"/>
            </p:cNvSpPr>
            <p:nvPr/>
          </p:nvSpPr>
          <p:spPr bwMode="auto">
            <a:xfrm>
              <a:off x="6172200" y="1714500"/>
              <a:ext cx="0" cy="2171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9" name="Line 1033"/>
            <p:cNvSpPr>
              <a:spLocks noChangeShapeType="1"/>
            </p:cNvSpPr>
            <p:nvPr/>
          </p:nvSpPr>
          <p:spPr bwMode="auto">
            <a:xfrm>
              <a:off x="7391400" y="1714500"/>
              <a:ext cx="0" cy="2171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0" name="Freeform 1034"/>
            <p:cNvSpPr>
              <a:spLocks/>
            </p:cNvSpPr>
            <p:nvPr/>
          </p:nvSpPr>
          <p:spPr bwMode="auto">
            <a:xfrm>
              <a:off x="5638800" y="1943100"/>
              <a:ext cx="3200400" cy="1828800"/>
            </a:xfrm>
            <a:custGeom>
              <a:avLst/>
              <a:gdLst>
                <a:gd name="T0" fmla="*/ 0 w 2016"/>
                <a:gd name="T1" fmla="*/ 0 h 1536"/>
                <a:gd name="T2" fmla="*/ 2147483647 w 2016"/>
                <a:gd name="T3" fmla="*/ 2147483647 h 1536"/>
                <a:gd name="T4" fmla="*/ 2147483647 w 2016"/>
                <a:gd name="T5" fmla="*/ 2147483647 h 1536"/>
                <a:gd name="T6" fmla="*/ 2147483647 w 2016"/>
                <a:gd name="T7" fmla="*/ 2147483647 h 1536"/>
                <a:gd name="T8" fmla="*/ 2147483647 w 2016"/>
                <a:gd name="T9" fmla="*/ 2147483647 h 1536"/>
                <a:gd name="T10" fmla="*/ 2147483647 w 2016"/>
                <a:gd name="T11" fmla="*/ 2147483647 h 15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6" h="1536">
                  <a:moveTo>
                    <a:pt x="0" y="0"/>
                  </a:moveTo>
                  <a:cubicBezTo>
                    <a:pt x="12" y="140"/>
                    <a:pt x="24" y="280"/>
                    <a:pt x="48" y="384"/>
                  </a:cubicBezTo>
                  <a:cubicBezTo>
                    <a:pt x="72" y="488"/>
                    <a:pt x="56" y="488"/>
                    <a:pt x="144" y="624"/>
                  </a:cubicBezTo>
                  <a:cubicBezTo>
                    <a:pt x="232" y="760"/>
                    <a:pt x="392" y="1064"/>
                    <a:pt x="576" y="1200"/>
                  </a:cubicBezTo>
                  <a:cubicBezTo>
                    <a:pt x="760" y="1336"/>
                    <a:pt x="1008" y="1384"/>
                    <a:pt x="1248" y="1440"/>
                  </a:cubicBezTo>
                  <a:cubicBezTo>
                    <a:pt x="1488" y="1496"/>
                    <a:pt x="1888" y="1520"/>
                    <a:pt x="2016" y="1536"/>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1" name="Line 1036"/>
            <p:cNvSpPr>
              <a:spLocks noChangeShapeType="1"/>
            </p:cNvSpPr>
            <p:nvPr/>
          </p:nvSpPr>
          <p:spPr bwMode="auto">
            <a:xfrm>
              <a:off x="6248400" y="3143250"/>
              <a:ext cx="0" cy="742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2" name="Line 1037"/>
            <p:cNvSpPr>
              <a:spLocks noChangeShapeType="1"/>
            </p:cNvSpPr>
            <p:nvPr/>
          </p:nvSpPr>
          <p:spPr bwMode="auto">
            <a:xfrm>
              <a:off x="6400800" y="3257550"/>
              <a:ext cx="0" cy="628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3" name="Line 1038"/>
            <p:cNvSpPr>
              <a:spLocks noChangeShapeType="1"/>
            </p:cNvSpPr>
            <p:nvPr/>
          </p:nvSpPr>
          <p:spPr bwMode="auto">
            <a:xfrm>
              <a:off x="6553200" y="3371850"/>
              <a:ext cx="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4" name="Line 1039"/>
            <p:cNvSpPr>
              <a:spLocks noChangeShapeType="1"/>
            </p:cNvSpPr>
            <p:nvPr/>
          </p:nvSpPr>
          <p:spPr bwMode="auto">
            <a:xfrm>
              <a:off x="6705600"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5" name="Line 1040"/>
            <p:cNvSpPr>
              <a:spLocks noChangeShapeType="1"/>
            </p:cNvSpPr>
            <p:nvPr/>
          </p:nvSpPr>
          <p:spPr bwMode="auto">
            <a:xfrm>
              <a:off x="6858000" y="3486150"/>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6" name="Line 1041"/>
            <p:cNvSpPr>
              <a:spLocks noChangeShapeType="1"/>
            </p:cNvSpPr>
            <p:nvPr/>
          </p:nvSpPr>
          <p:spPr bwMode="auto">
            <a:xfrm>
              <a:off x="7010400" y="3543300"/>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7" name="Line 1042"/>
            <p:cNvSpPr>
              <a:spLocks noChangeShapeType="1"/>
            </p:cNvSpPr>
            <p:nvPr/>
          </p:nvSpPr>
          <p:spPr bwMode="auto">
            <a:xfrm>
              <a:off x="7162800" y="3600450"/>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8" name="Line 1043"/>
            <p:cNvSpPr>
              <a:spLocks noChangeShapeType="1"/>
            </p:cNvSpPr>
            <p:nvPr/>
          </p:nvSpPr>
          <p:spPr bwMode="auto">
            <a:xfrm>
              <a:off x="7315200" y="3600450"/>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9" name="Line 1044"/>
            <p:cNvSpPr>
              <a:spLocks noChangeShapeType="1"/>
            </p:cNvSpPr>
            <p:nvPr/>
          </p:nvSpPr>
          <p:spPr bwMode="auto">
            <a:xfrm>
              <a:off x="6324600" y="3200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0" name="Line 1045"/>
            <p:cNvSpPr>
              <a:spLocks noChangeShapeType="1"/>
            </p:cNvSpPr>
            <p:nvPr/>
          </p:nvSpPr>
          <p:spPr bwMode="auto">
            <a:xfrm>
              <a:off x="6477000" y="3314700"/>
              <a:ext cx="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1" name="Line 1046"/>
            <p:cNvSpPr>
              <a:spLocks noChangeShapeType="1"/>
            </p:cNvSpPr>
            <p:nvPr/>
          </p:nvSpPr>
          <p:spPr bwMode="auto">
            <a:xfrm>
              <a:off x="6629400"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2" name="Line 1047"/>
            <p:cNvSpPr>
              <a:spLocks noChangeShapeType="1"/>
            </p:cNvSpPr>
            <p:nvPr/>
          </p:nvSpPr>
          <p:spPr bwMode="auto">
            <a:xfrm>
              <a:off x="6781800" y="3486150"/>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3" name="Line 1049"/>
            <p:cNvSpPr>
              <a:spLocks noChangeShapeType="1"/>
            </p:cNvSpPr>
            <p:nvPr/>
          </p:nvSpPr>
          <p:spPr bwMode="auto">
            <a:xfrm>
              <a:off x="7086600" y="3543300"/>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 name="Line 1050"/>
            <p:cNvSpPr>
              <a:spLocks noChangeShapeType="1"/>
            </p:cNvSpPr>
            <p:nvPr/>
          </p:nvSpPr>
          <p:spPr bwMode="auto">
            <a:xfrm>
              <a:off x="7239000" y="3600450"/>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5" name="Line 1051"/>
            <p:cNvSpPr>
              <a:spLocks noChangeShapeType="1"/>
            </p:cNvSpPr>
            <p:nvPr/>
          </p:nvSpPr>
          <p:spPr bwMode="auto">
            <a:xfrm>
              <a:off x="7391400" y="3600450"/>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6" name="Line 1052"/>
            <p:cNvSpPr>
              <a:spLocks noChangeShapeType="1"/>
            </p:cNvSpPr>
            <p:nvPr/>
          </p:nvSpPr>
          <p:spPr bwMode="auto">
            <a:xfrm>
              <a:off x="6934200" y="3543300"/>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7" name="Freeform 1056"/>
            <p:cNvSpPr>
              <a:spLocks/>
            </p:cNvSpPr>
            <p:nvPr/>
          </p:nvSpPr>
          <p:spPr bwMode="auto">
            <a:xfrm>
              <a:off x="6737350" y="2955132"/>
              <a:ext cx="1111250" cy="883444"/>
            </a:xfrm>
            <a:custGeom>
              <a:avLst/>
              <a:gdLst>
                <a:gd name="T0" fmla="*/ 0 w 700"/>
                <a:gd name="T1" fmla="*/ 0 h 742"/>
                <a:gd name="T2" fmla="*/ 2147483647 w 700"/>
                <a:gd name="T3" fmla="*/ 2147483647 h 742"/>
                <a:gd name="T4" fmla="*/ 2147483647 w 700"/>
                <a:gd name="T5" fmla="*/ 2147483647 h 742"/>
                <a:gd name="T6" fmla="*/ 2147483647 w 700"/>
                <a:gd name="T7" fmla="*/ 2147483647 h 742"/>
                <a:gd name="T8" fmla="*/ 2147483647 w 700"/>
                <a:gd name="T9" fmla="*/ 2147483647 h 742"/>
                <a:gd name="T10" fmla="*/ 2147483647 w 700"/>
                <a:gd name="T11" fmla="*/ 2147483647 h 742"/>
                <a:gd name="T12" fmla="*/ 2147483647 w 700"/>
                <a:gd name="T13" fmla="*/ 2147483647 h 742"/>
                <a:gd name="T14" fmla="*/ 2147483647 w 700"/>
                <a:gd name="T15" fmla="*/ 2147483647 h 742"/>
                <a:gd name="T16" fmla="*/ 2147483647 w 700"/>
                <a:gd name="T17" fmla="*/ 2147483647 h 7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0" h="742">
                  <a:moveTo>
                    <a:pt x="0" y="0"/>
                  </a:moveTo>
                  <a:cubicBezTo>
                    <a:pt x="20" y="2"/>
                    <a:pt x="87" y="4"/>
                    <a:pt x="124" y="14"/>
                  </a:cubicBezTo>
                  <a:cubicBezTo>
                    <a:pt x="161" y="24"/>
                    <a:pt x="196" y="38"/>
                    <a:pt x="220" y="62"/>
                  </a:cubicBezTo>
                  <a:cubicBezTo>
                    <a:pt x="244" y="86"/>
                    <a:pt x="252" y="118"/>
                    <a:pt x="268" y="158"/>
                  </a:cubicBezTo>
                  <a:cubicBezTo>
                    <a:pt x="284" y="198"/>
                    <a:pt x="292" y="238"/>
                    <a:pt x="316" y="302"/>
                  </a:cubicBezTo>
                  <a:cubicBezTo>
                    <a:pt x="340" y="366"/>
                    <a:pt x="380" y="478"/>
                    <a:pt x="412" y="542"/>
                  </a:cubicBezTo>
                  <a:cubicBezTo>
                    <a:pt x="444" y="606"/>
                    <a:pt x="476" y="654"/>
                    <a:pt x="508" y="686"/>
                  </a:cubicBezTo>
                  <a:cubicBezTo>
                    <a:pt x="540" y="718"/>
                    <a:pt x="572" y="726"/>
                    <a:pt x="604" y="734"/>
                  </a:cubicBezTo>
                  <a:cubicBezTo>
                    <a:pt x="636" y="742"/>
                    <a:pt x="668" y="726"/>
                    <a:pt x="700" y="7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8" name="Freeform 1057"/>
            <p:cNvSpPr>
              <a:spLocks/>
            </p:cNvSpPr>
            <p:nvPr/>
          </p:nvSpPr>
          <p:spPr bwMode="auto">
            <a:xfrm>
              <a:off x="5715000" y="2955148"/>
              <a:ext cx="1093788" cy="892969"/>
            </a:xfrm>
            <a:custGeom>
              <a:avLst/>
              <a:gdLst>
                <a:gd name="T0" fmla="*/ 2147483647 w 689"/>
                <a:gd name="T1" fmla="*/ 0 h 750"/>
                <a:gd name="T2" fmla="*/ 2147483647 w 689"/>
                <a:gd name="T3" fmla="*/ 2147483647 h 750"/>
                <a:gd name="T4" fmla="*/ 2147483647 w 689"/>
                <a:gd name="T5" fmla="*/ 2147483647 h 750"/>
                <a:gd name="T6" fmla="*/ 2147483647 w 689"/>
                <a:gd name="T7" fmla="*/ 2147483647 h 750"/>
                <a:gd name="T8" fmla="*/ 2147483647 w 689"/>
                <a:gd name="T9" fmla="*/ 2147483647 h 750"/>
                <a:gd name="T10" fmla="*/ 2147483647 w 689"/>
                <a:gd name="T11" fmla="*/ 2147483647 h 750"/>
                <a:gd name="T12" fmla="*/ 2147483647 w 689"/>
                <a:gd name="T13" fmla="*/ 2147483647 h 750"/>
                <a:gd name="T14" fmla="*/ 2147483647 w 689"/>
                <a:gd name="T15" fmla="*/ 2147483647 h 750"/>
                <a:gd name="T16" fmla="*/ 0 w 689"/>
                <a:gd name="T17" fmla="*/ 2147483647 h 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9" h="750">
                  <a:moveTo>
                    <a:pt x="689" y="0"/>
                  </a:moveTo>
                  <a:cubicBezTo>
                    <a:pt x="670" y="5"/>
                    <a:pt x="611" y="10"/>
                    <a:pt x="576" y="22"/>
                  </a:cubicBezTo>
                  <a:cubicBezTo>
                    <a:pt x="541" y="34"/>
                    <a:pt x="504" y="46"/>
                    <a:pt x="480" y="70"/>
                  </a:cubicBezTo>
                  <a:cubicBezTo>
                    <a:pt x="456" y="94"/>
                    <a:pt x="448" y="126"/>
                    <a:pt x="432" y="166"/>
                  </a:cubicBezTo>
                  <a:cubicBezTo>
                    <a:pt x="416" y="206"/>
                    <a:pt x="408" y="246"/>
                    <a:pt x="384" y="310"/>
                  </a:cubicBezTo>
                  <a:cubicBezTo>
                    <a:pt x="360" y="374"/>
                    <a:pt x="320" y="486"/>
                    <a:pt x="288" y="550"/>
                  </a:cubicBezTo>
                  <a:cubicBezTo>
                    <a:pt x="256" y="614"/>
                    <a:pt x="224" y="662"/>
                    <a:pt x="192" y="694"/>
                  </a:cubicBezTo>
                  <a:cubicBezTo>
                    <a:pt x="160" y="726"/>
                    <a:pt x="128" y="734"/>
                    <a:pt x="96" y="742"/>
                  </a:cubicBezTo>
                  <a:cubicBezTo>
                    <a:pt x="64" y="750"/>
                    <a:pt x="32" y="734"/>
                    <a:pt x="0" y="74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9" name="Text Box 1076"/>
            <p:cNvSpPr txBox="1">
              <a:spLocks noChangeArrowheads="1"/>
            </p:cNvSpPr>
            <p:nvPr/>
          </p:nvSpPr>
          <p:spPr bwMode="auto">
            <a:xfrm>
              <a:off x="5638800" y="3886216"/>
              <a:ext cx="838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itchFamily="34" charset="0"/>
                </a:rPr>
                <a:t>WORDS</a:t>
              </a:r>
            </a:p>
          </p:txBody>
        </p:sp>
        <p:sp>
          <p:nvSpPr>
            <p:cNvPr id="30" name="Text Box 1077"/>
            <p:cNvSpPr txBox="1">
              <a:spLocks noChangeArrowheads="1"/>
            </p:cNvSpPr>
            <p:nvPr/>
          </p:nvSpPr>
          <p:spPr bwMode="auto">
            <a:xfrm rot="16200000">
              <a:off x="4836596" y="3082830"/>
              <a:ext cx="13297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dirty="0" smtClean="0">
                  <a:solidFill>
                    <a:srgbClr val="000000"/>
                  </a:solidFill>
                  <a:latin typeface="Arial" pitchFamily="34" charset="0"/>
                </a:rPr>
                <a:t>FREQUENCY</a:t>
              </a:r>
            </a:p>
          </p:txBody>
        </p:sp>
        <p:sp>
          <p:nvSpPr>
            <p:cNvPr id="31" name="Text Box 1078"/>
            <p:cNvSpPr txBox="1">
              <a:spLocks noChangeArrowheads="1"/>
            </p:cNvSpPr>
            <p:nvPr/>
          </p:nvSpPr>
          <p:spPr bwMode="auto">
            <a:xfrm>
              <a:off x="6629400" y="2743216"/>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itchFamily="34" charset="0"/>
                </a:rPr>
                <a:t>E</a:t>
              </a:r>
            </a:p>
          </p:txBody>
        </p:sp>
        <p:sp>
          <p:nvSpPr>
            <p:cNvPr id="32" name="Rectangle 1080"/>
            <p:cNvSpPr>
              <a:spLocks noChangeArrowheads="1"/>
            </p:cNvSpPr>
            <p:nvPr/>
          </p:nvSpPr>
          <p:spPr bwMode="auto">
            <a:xfrm>
              <a:off x="5181600" y="1314450"/>
              <a:ext cx="3810000" cy="3086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spTree>
    <p:extLst>
      <p:ext uri="{BB962C8B-B14F-4D97-AF65-F5344CB8AC3E}">
        <p14:creationId xmlns:p14="http://schemas.microsoft.com/office/powerpoint/2010/main" val="1522201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Luhn</a:t>
            </a:r>
            <a:r>
              <a:rPr lang="en-US" altLang="en-US" dirty="0" smtClean="0"/>
              <a:t> (1958)</a:t>
            </a:r>
          </a:p>
        </p:txBody>
      </p:sp>
      <p:sp>
        <p:nvSpPr>
          <p:cNvPr id="16387" name="Rectangle 3"/>
          <p:cNvSpPr>
            <a:spLocks noGrp="1" noChangeArrowheads="1"/>
          </p:cNvSpPr>
          <p:nvPr>
            <p:ph idx="1"/>
          </p:nvPr>
        </p:nvSpPr>
        <p:spPr>
          <a:xfrm>
            <a:off x="115100" y="1891631"/>
            <a:ext cx="4866552" cy="2702991"/>
          </a:xfrm>
        </p:spPr>
        <p:txBody>
          <a:bodyPr/>
          <a:lstStyle/>
          <a:p>
            <a:r>
              <a:rPr lang="en-US" altLang="en-US" dirty="0" smtClean="0"/>
              <a:t>Sentence-level significance factor</a:t>
            </a:r>
          </a:p>
          <a:p>
            <a:r>
              <a:rPr lang="en-US" altLang="en-US" dirty="0" smtClean="0"/>
              <a:t>Look for concentrations of salient content terms</a:t>
            </a:r>
          </a:p>
        </p:txBody>
      </p:sp>
      <p:grpSp>
        <p:nvGrpSpPr>
          <p:cNvPr id="33" name="Group 32"/>
          <p:cNvGrpSpPr/>
          <p:nvPr/>
        </p:nvGrpSpPr>
        <p:grpSpPr>
          <a:xfrm>
            <a:off x="5181600" y="1314450"/>
            <a:ext cx="3810000" cy="3086100"/>
            <a:chOff x="5181600" y="1314450"/>
            <a:chExt cx="3810000" cy="3086100"/>
          </a:xfrm>
        </p:grpSpPr>
        <p:sp>
          <p:nvSpPr>
            <p:cNvPr id="34" name="Line 31"/>
            <p:cNvSpPr>
              <a:spLocks noChangeShapeType="1"/>
            </p:cNvSpPr>
            <p:nvPr/>
          </p:nvSpPr>
          <p:spPr bwMode="auto">
            <a:xfrm>
              <a:off x="54864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5" name="Line 32"/>
            <p:cNvSpPr>
              <a:spLocks noChangeShapeType="1"/>
            </p:cNvSpPr>
            <p:nvPr/>
          </p:nvSpPr>
          <p:spPr bwMode="auto">
            <a:xfrm>
              <a:off x="57912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6" name="Line 33"/>
            <p:cNvSpPr>
              <a:spLocks noChangeShapeType="1"/>
            </p:cNvSpPr>
            <p:nvPr/>
          </p:nvSpPr>
          <p:spPr bwMode="auto">
            <a:xfrm>
              <a:off x="60960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7" name="Line 34"/>
            <p:cNvSpPr>
              <a:spLocks noChangeShapeType="1"/>
            </p:cNvSpPr>
            <p:nvPr/>
          </p:nvSpPr>
          <p:spPr bwMode="auto">
            <a:xfrm>
              <a:off x="64008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8" name="Line 35"/>
            <p:cNvSpPr>
              <a:spLocks noChangeShapeType="1"/>
            </p:cNvSpPr>
            <p:nvPr/>
          </p:nvSpPr>
          <p:spPr bwMode="auto">
            <a:xfrm>
              <a:off x="67056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9" name="Line 36"/>
            <p:cNvSpPr>
              <a:spLocks noChangeShapeType="1"/>
            </p:cNvSpPr>
            <p:nvPr/>
          </p:nvSpPr>
          <p:spPr bwMode="auto">
            <a:xfrm>
              <a:off x="70104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0" name="Line 37"/>
            <p:cNvSpPr>
              <a:spLocks noChangeShapeType="1"/>
            </p:cNvSpPr>
            <p:nvPr/>
          </p:nvSpPr>
          <p:spPr bwMode="auto">
            <a:xfrm>
              <a:off x="73152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1" name="Line 38"/>
            <p:cNvSpPr>
              <a:spLocks noChangeShapeType="1"/>
            </p:cNvSpPr>
            <p:nvPr/>
          </p:nvSpPr>
          <p:spPr bwMode="auto">
            <a:xfrm>
              <a:off x="76200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2" name="Line 39"/>
            <p:cNvSpPr>
              <a:spLocks noChangeShapeType="1"/>
            </p:cNvSpPr>
            <p:nvPr/>
          </p:nvSpPr>
          <p:spPr bwMode="auto">
            <a:xfrm>
              <a:off x="79248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3" name="Line 40"/>
            <p:cNvSpPr>
              <a:spLocks noChangeShapeType="1"/>
            </p:cNvSpPr>
            <p:nvPr/>
          </p:nvSpPr>
          <p:spPr bwMode="auto">
            <a:xfrm>
              <a:off x="82296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4" name="Line 41"/>
            <p:cNvSpPr>
              <a:spLocks noChangeShapeType="1"/>
            </p:cNvSpPr>
            <p:nvPr/>
          </p:nvSpPr>
          <p:spPr bwMode="auto">
            <a:xfrm>
              <a:off x="8534400" y="18859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5" name="Line 42"/>
            <p:cNvSpPr>
              <a:spLocks noChangeShapeType="1"/>
            </p:cNvSpPr>
            <p:nvPr/>
          </p:nvSpPr>
          <p:spPr bwMode="auto">
            <a:xfrm>
              <a:off x="54864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6" name="Line 43"/>
            <p:cNvSpPr>
              <a:spLocks noChangeShapeType="1"/>
            </p:cNvSpPr>
            <p:nvPr/>
          </p:nvSpPr>
          <p:spPr bwMode="auto">
            <a:xfrm>
              <a:off x="5791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7" name="Line 45"/>
            <p:cNvSpPr>
              <a:spLocks noChangeShapeType="1"/>
            </p:cNvSpPr>
            <p:nvPr/>
          </p:nvSpPr>
          <p:spPr bwMode="auto">
            <a:xfrm>
              <a:off x="64008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8" name="Line 48"/>
            <p:cNvSpPr>
              <a:spLocks noChangeShapeType="1"/>
            </p:cNvSpPr>
            <p:nvPr/>
          </p:nvSpPr>
          <p:spPr bwMode="auto">
            <a:xfrm>
              <a:off x="7315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9" name="Line 49"/>
            <p:cNvSpPr>
              <a:spLocks noChangeShapeType="1"/>
            </p:cNvSpPr>
            <p:nvPr/>
          </p:nvSpPr>
          <p:spPr bwMode="auto">
            <a:xfrm>
              <a:off x="7620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0" name="Line 51"/>
            <p:cNvSpPr>
              <a:spLocks noChangeShapeType="1"/>
            </p:cNvSpPr>
            <p:nvPr/>
          </p:nvSpPr>
          <p:spPr bwMode="auto">
            <a:xfrm>
              <a:off x="82296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1" name="Line 52"/>
            <p:cNvSpPr>
              <a:spLocks noChangeShapeType="1"/>
            </p:cNvSpPr>
            <p:nvPr/>
          </p:nvSpPr>
          <p:spPr bwMode="auto">
            <a:xfrm>
              <a:off x="85344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2" name="AutoShape 53"/>
            <p:cNvSpPr>
              <a:spLocks noChangeArrowheads="1"/>
            </p:cNvSpPr>
            <p:nvPr/>
          </p:nvSpPr>
          <p:spPr bwMode="auto">
            <a:xfrm>
              <a:off x="6096000" y="2343150"/>
              <a:ext cx="2057400" cy="97155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53" name="Text Box 54"/>
            <p:cNvSpPr txBox="1">
              <a:spLocks noChangeArrowheads="1"/>
            </p:cNvSpPr>
            <p:nvPr/>
          </p:nvSpPr>
          <p:spPr bwMode="auto">
            <a:xfrm>
              <a:off x="6248400" y="2343166"/>
              <a:ext cx="1905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itchFamily="34" charset="0"/>
                </a:rPr>
                <a:t>SIGNIFICANT WORDS</a:t>
              </a:r>
            </a:p>
          </p:txBody>
        </p:sp>
        <p:sp>
          <p:nvSpPr>
            <p:cNvPr id="54" name="Text Box 56"/>
            <p:cNvSpPr txBox="1">
              <a:spLocks noChangeArrowheads="1"/>
            </p:cNvSpPr>
            <p:nvPr/>
          </p:nvSpPr>
          <p:spPr bwMode="auto">
            <a:xfrm>
              <a:off x="6629400" y="3086116"/>
              <a:ext cx="1143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itchFamily="34" charset="0"/>
                </a:rPr>
                <a:t>ALL WORDS</a:t>
              </a:r>
            </a:p>
          </p:txBody>
        </p:sp>
        <p:sp>
          <p:nvSpPr>
            <p:cNvPr id="55" name="Rectangle 58"/>
            <p:cNvSpPr>
              <a:spLocks noChangeArrowheads="1"/>
            </p:cNvSpPr>
            <p:nvPr/>
          </p:nvSpPr>
          <p:spPr bwMode="auto">
            <a:xfrm>
              <a:off x="60960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itchFamily="34" charset="0"/>
                </a:rPr>
                <a:t>*</a:t>
              </a:r>
            </a:p>
          </p:txBody>
        </p:sp>
        <p:sp>
          <p:nvSpPr>
            <p:cNvPr id="56" name="Rectangle 59"/>
            <p:cNvSpPr>
              <a:spLocks noChangeArrowheads="1"/>
            </p:cNvSpPr>
            <p:nvPr/>
          </p:nvSpPr>
          <p:spPr bwMode="auto">
            <a:xfrm>
              <a:off x="67056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itchFamily="34" charset="0"/>
                </a:rPr>
                <a:t>*</a:t>
              </a:r>
            </a:p>
          </p:txBody>
        </p:sp>
        <p:sp>
          <p:nvSpPr>
            <p:cNvPr id="57" name="Rectangle 60"/>
            <p:cNvSpPr>
              <a:spLocks noChangeArrowheads="1"/>
            </p:cNvSpPr>
            <p:nvPr/>
          </p:nvSpPr>
          <p:spPr bwMode="auto">
            <a:xfrm>
              <a:off x="70104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itchFamily="34" charset="0"/>
                </a:rPr>
                <a:t>*</a:t>
              </a:r>
            </a:p>
          </p:txBody>
        </p:sp>
        <p:sp>
          <p:nvSpPr>
            <p:cNvPr id="58" name="Rectangle 61"/>
            <p:cNvSpPr>
              <a:spLocks noChangeArrowheads="1"/>
            </p:cNvSpPr>
            <p:nvPr/>
          </p:nvSpPr>
          <p:spPr bwMode="auto">
            <a:xfrm>
              <a:off x="79248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itchFamily="34" charset="0"/>
                </a:rPr>
                <a:t>*</a:t>
              </a:r>
            </a:p>
          </p:txBody>
        </p:sp>
        <p:sp>
          <p:nvSpPr>
            <p:cNvPr id="59" name="Text Box 63"/>
            <p:cNvSpPr txBox="1">
              <a:spLocks noChangeArrowheads="1"/>
            </p:cNvSpPr>
            <p:nvPr/>
          </p:nvSpPr>
          <p:spPr bwMode="auto">
            <a:xfrm>
              <a:off x="6096000" y="2800366"/>
              <a:ext cx="2133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itchFamily="34" charset="0"/>
                </a:rPr>
                <a:t> 1     2     3     4     5     6     7</a:t>
              </a:r>
            </a:p>
          </p:txBody>
        </p:sp>
        <p:sp>
          <p:nvSpPr>
            <p:cNvPr id="60" name="Text Box 64"/>
            <p:cNvSpPr txBox="1">
              <a:spLocks noChangeArrowheads="1"/>
            </p:cNvSpPr>
            <p:nvPr/>
          </p:nvSpPr>
          <p:spPr bwMode="auto">
            <a:xfrm>
              <a:off x="6629400" y="1622839"/>
              <a:ext cx="1066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itchFamily="34" charset="0"/>
                </a:rPr>
                <a:t>SENTENCE</a:t>
              </a:r>
            </a:p>
          </p:txBody>
        </p:sp>
        <p:sp>
          <p:nvSpPr>
            <p:cNvPr id="61" name="Text Box 65"/>
            <p:cNvSpPr txBox="1">
              <a:spLocks noChangeArrowheads="1"/>
            </p:cNvSpPr>
            <p:nvPr/>
          </p:nvSpPr>
          <p:spPr bwMode="auto">
            <a:xfrm>
              <a:off x="6019800" y="3668316"/>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800" smtClean="0">
                  <a:solidFill>
                    <a:srgbClr val="000000"/>
                  </a:solidFill>
                  <a:latin typeface="Arial" pitchFamily="34" charset="0"/>
                </a:rPr>
                <a:t>SCORE = 4</a:t>
              </a:r>
              <a:r>
                <a:rPr lang="en-US" altLang="en-US" sz="1800" baseline="30000" smtClean="0">
                  <a:solidFill>
                    <a:srgbClr val="000000"/>
                  </a:solidFill>
                  <a:latin typeface="Arial" pitchFamily="34" charset="0"/>
                </a:rPr>
                <a:t>2</a:t>
              </a:r>
              <a:r>
                <a:rPr lang="en-US" altLang="en-US" sz="1800" smtClean="0">
                  <a:solidFill>
                    <a:srgbClr val="000000"/>
                  </a:solidFill>
                  <a:latin typeface="Arial" pitchFamily="34" charset="0"/>
                </a:rPr>
                <a:t>/7 </a:t>
              </a:r>
              <a:r>
                <a:rPr lang="en-US" altLang="en-US" sz="1800" smtClean="0">
                  <a:solidFill>
                    <a:srgbClr val="000000"/>
                  </a:solidFill>
                  <a:latin typeface="Arial" pitchFamily="34" charset="0"/>
                  <a:sym typeface="Symbol" pitchFamily="18" charset="2"/>
                </a:rPr>
                <a:t></a:t>
              </a:r>
              <a:r>
                <a:rPr lang="en-US" altLang="en-US" sz="1800" smtClean="0">
                  <a:solidFill>
                    <a:srgbClr val="000000"/>
                  </a:solidFill>
                  <a:latin typeface="Arial" pitchFamily="34" charset="0"/>
                </a:rPr>
                <a:t> 2.3</a:t>
              </a:r>
            </a:p>
          </p:txBody>
        </p:sp>
        <p:sp>
          <p:nvSpPr>
            <p:cNvPr id="62" name="Rectangle 66"/>
            <p:cNvSpPr>
              <a:spLocks noChangeArrowheads="1"/>
            </p:cNvSpPr>
            <p:nvPr/>
          </p:nvSpPr>
          <p:spPr bwMode="auto">
            <a:xfrm>
              <a:off x="5181600" y="1314450"/>
              <a:ext cx="3810000" cy="3086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spTree>
    <p:extLst>
      <p:ext uri="{BB962C8B-B14F-4D97-AF65-F5344CB8AC3E}">
        <p14:creationId xmlns:p14="http://schemas.microsoft.com/office/powerpoint/2010/main" val="118189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Kupiec</a:t>
            </a:r>
            <a:r>
              <a:rPr lang="en-US" altLang="en-US" dirty="0" smtClean="0"/>
              <a:t> et al. (1995)</a:t>
            </a:r>
          </a:p>
        </p:txBody>
      </p:sp>
      <p:sp>
        <p:nvSpPr>
          <p:cNvPr id="16387" name="Rectangle 3"/>
          <p:cNvSpPr>
            <a:spLocks noGrp="1" noChangeArrowheads="1"/>
          </p:cNvSpPr>
          <p:nvPr>
            <p:ph idx="1"/>
          </p:nvPr>
        </p:nvSpPr>
        <p:spPr>
          <a:xfrm>
            <a:off x="457200" y="1278924"/>
            <a:ext cx="8229600" cy="3515497"/>
          </a:xfrm>
        </p:spPr>
        <p:txBody>
          <a:bodyPr>
            <a:normAutofit fontScale="92500" lnSpcReduction="10000"/>
          </a:bodyPr>
          <a:lstStyle/>
          <a:p>
            <a:r>
              <a:rPr lang="en-US" altLang="en-US" dirty="0" smtClean="0"/>
              <a:t>First trainable method</a:t>
            </a:r>
          </a:p>
          <a:p>
            <a:pPr lvl="1"/>
            <a:r>
              <a:rPr lang="en-US" altLang="en-US" dirty="0"/>
              <a:t>20% extract</a:t>
            </a:r>
          </a:p>
          <a:p>
            <a:pPr lvl="1"/>
            <a:r>
              <a:rPr lang="en-US" altLang="en-US" dirty="0"/>
              <a:t>188 documents from scientific journals</a:t>
            </a:r>
          </a:p>
          <a:p>
            <a:pPr lvl="1"/>
            <a:r>
              <a:rPr lang="en-US" altLang="en-US" dirty="0" smtClean="0"/>
              <a:t>Naïve Bayes classifier</a:t>
            </a:r>
          </a:p>
          <a:p>
            <a:r>
              <a:rPr lang="en-US" altLang="en-US" dirty="0" smtClean="0"/>
              <a:t>New features</a:t>
            </a:r>
          </a:p>
          <a:p>
            <a:pPr lvl="1"/>
            <a:r>
              <a:rPr lang="en-US" altLang="en-US" dirty="0" smtClean="0"/>
              <a:t>Sentence length (|S|&gt;5)</a:t>
            </a:r>
          </a:p>
          <a:p>
            <a:pPr lvl="1"/>
            <a:r>
              <a:rPr lang="en-US" altLang="en-US" dirty="0" smtClean="0"/>
              <a:t>Presence of uppercase words (except common acronyms)</a:t>
            </a:r>
          </a:p>
          <a:p>
            <a:pPr lvl="1"/>
            <a:r>
              <a:rPr lang="en-US" altLang="en-US" dirty="0" smtClean="0"/>
              <a:t>Thematic words</a:t>
            </a:r>
          </a:p>
          <a:p>
            <a:pPr lvl="1"/>
            <a:r>
              <a:rPr lang="en-US" altLang="en-US" dirty="0" smtClean="0"/>
              <a:t>Set of 26 manually fixed phrases</a:t>
            </a:r>
          </a:p>
          <a:p>
            <a:pPr lvl="1"/>
            <a:r>
              <a:rPr lang="en-US" altLang="en-US" dirty="0" smtClean="0"/>
              <a:t>Sentence position in paragraph</a:t>
            </a:r>
            <a:endParaRPr lang="en-US" altLang="en-US" dirty="0"/>
          </a:p>
        </p:txBody>
      </p:sp>
    </p:spTree>
    <p:extLst>
      <p:ext uri="{BB962C8B-B14F-4D97-AF65-F5344CB8AC3E}">
        <p14:creationId xmlns:p14="http://schemas.microsoft.com/office/powerpoint/2010/main" val="3485856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Summarization</a:t>
            </a:r>
            <a:endParaRPr lang="en-US" dirty="0"/>
          </a:p>
        </p:txBody>
      </p:sp>
    </p:spTree>
    <p:extLst>
      <p:ext uri="{BB962C8B-B14F-4D97-AF65-F5344CB8AC3E}">
        <p14:creationId xmlns:p14="http://schemas.microsoft.com/office/powerpoint/2010/main" val="2059291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altLang="en-US" dirty="0" err="1" smtClean="0"/>
              <a:t>Kupiec</a:t>
            </a:r>
            <a:r>
              <a:rPr lang="en-US" altLang="en-US" dirty="0" smtClean="0"/>
              <a:t> et al. (1995)</a:t>
            </a:r>
          </a:p>
        </p:txBody>
      </p:sp>
      <p:sp>
        <p:nvSpPr>
          <p:cNvPr id="37891" name="Rectangle 1029"/>
          <p:cNvSpPr>
            <a:spLocks noGrp="1" noChangeArrowheads="1"/>
          </p:cNvSpPr>
          <p:nvPr>
            <p:ph idx="1"/>
          </p:nvPr>
        </p:nvSpPr>
        <p:spPr/>
        <p:txBody>
          <a:bodyPr/>
          <a:lstStyle/>
          <a:p>
            <a:r>
              <a:rPr lang="en-US" altLang="en-US" dirty="0" smtClean="0"/>
              <a:t>Uses Naïve Bayes classifier</a:t>
            </a:r>
          </a:p>
          <a:p>
            <a:endParaRPr lang="en-US" altLang="en-US" dirty="0"/>
          </a:p>
          <a:p>
            <a:endParaRPr lang="en-US" altLang="en-US" dirty="0" smtClean="0"/>
          </a:p>
          <a:p>
            <a:r>
              <a:rPr lang="en-US" altLang="en-US" dirty="0"/>
              <a:t>Assuming statistical independence</a:t>
            </a:r>
          </a:p>
          <a:p>
            <a:endParaRPr lang="en-US" altLang="en-US" dirty="0" smtClean="0"/>
          </a:p>
        </p:txBody>
      </p:sp>
      <p:graphicFrame>
        <p:nvGraphicFramePr>
          <p:cNvPr id="37893" name="Object 1040"/>
          <p:cNvGraphicFramePr>
            <a:graphicFrameLocks noChangeAspect="1"/>
          </p:cNvGraphicFramePr>
          <p:nvPr>
            <p:extLst/>
          </p:nvPr>
        </p:nvGraphicFramePr>
        <p:xfrm>
          <a:off x="931863" y="3693206"/>
          <a:ext cx="6403350" cy="1133475"/>
        </p:xfrm>
        <a:graphic>
          <a:graphicData uri="http://schemas.openxmlformats.org/presentationml/2006/ole">
            <mc:AlternateContent xmlns:mc="http://schemas.openxmlformats.org/markup-compatibility/2006">
              <mc:Choice xmlns:v="urn:schemas-microsoft-com:vml" Requires="v">
                <p:oleObj spid="_x0000_s1052" name="Equation" r:id="rId3" imgW="3060700" imgH="609600" progId="Equation.3">
                  <p:embed/>
                </p:oleObj>
              </mc:Choice>
              <mc:Fallback>
                <p:oleObj name="Equation" r:id="rId3" imgW="30607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3693206"/>
                        <a:ext cx="6403350" cy="1133475"/>
                      </a:xfrm>
                      <a:prstGeom prst="rect">
                        <a:avLst/>
                      </a:prstGeom>
                      <a:noFill/>
                      <a:extLst/>
                    </p:spPr>
                  </p:pic>
                </p:oleObj>
              </mc:Fallback>
            </mc:AlternateContent>
          </a:graphicData>
        </a:graphic>
      </p:graphicFrame>
      <p:graphicFrame>
        <p:nvGraphicFramePr>
          <p:cNvPr id="37894" name="Object 1041"/>
          <p:cNvGraphicFramePr>
            <a:graphicFrameLocks noChangeAspect="1"/>
          </p:cNvGraphicFramePr>
          <p:nvPr>
            <p:extLst/>
          </p:nvPr>
        </p:nvGraphicFramePr>
        <p:xfrm>
          <a:off x="901075" y="2140733"/>
          <a:ext cx="6434138" cy="800100"/>
        </p:xfrm>
        <a:graphic>
          <a:graphicData uri="http://schemas.openxmlformats.org/presentationml/2006/ole">
            <mc:AlternateContent xmlns:mc="http://schemas.openxmlformats.org/markup-compatibility/2006">
              <mc:Choice xmlns:v="urn:schemas-microsoft-com:vml" Requires="v">
                <p:oleObj spid="_x0000_s1053" name="Equation" r:id="rId5" imgW="3213100" imgH="431800" progId="Equation.3">
                  <p:embed/>
                </p:oleObj>
              </mc:Choice>
              <mc:Fallback>
                <p:oleObj name="Equation" r:id="rId5" imgW="32131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75" y="2140733"/>
                        <a:ext cx="6434138" cy="800100"/>
                      </a:xfrm>
                      <a:prstGeom prst="rect">
                        <a:avLst/>
                      </a:prstGeom>
                      <a:noFill/>
                      <a:extLst/>
                    </p:spPr>
                  </p:pic>
                </p:oleObj>
              </mc:Fallback>
            </mc:AlternateContent>
          </a:graphicData>
        </a:graphic>
      </p:graphicFrame>
    </p:spTree>
    <p:extLst>
      <p:ext uri="{BB962C8B-B14F-4D97-AF65-F5344CB8AC3E}">
        <p14:creationId xmlns:p14="http://schemas.microsoft.com/office/powerpoint/2010/main" val="427571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r>
              <a:rPr lang="en-US" altLang="en-US" dirty="0" err="1" smtClean="0"/>
              <a:t>Kupiec</a:t>
            </a:r>
            <a:r>
              <a:rPr lang="en-US" altLang="en-US" dirty="0" smtClean="0"/>
              <a:t> et al. (1995)</a:t>
            </a:r>
          </a:p>
        </p:txBody>
      </p:sp>
      <p:sp>
        <p:nvSpPr>
          <p:cNvPr id="38915" name="Rectangle 7"/>
          <p:cNvSpPr>
            <a:spLocks noGrp="1" noChangeArrowheads="1"/>
          </p:cNvSpPr>
          <p:nvPr>
            <p:ph idx="1"/>
          </p:nvPr>
        </p:nvSpPr>
        <p:spPr/>
        <p:txBody>
          <a:bodyPr/>
          <a:lstStyle/>
          <a:p>
            <a:r>
              <a:rPr lang="en-US" altLang="en-US" dirty="0" smtClean="0"/>
              <a:t>Performance:</a:t>
            </a:r>
          </a:p>
          <a:p>
            <a:pPr lvl="1"/>
            <a:r>
              <a:rPr lang="en-US" altLang="en-US" dirty="0" smtClean="0"/>
              <a:t>For 25% summaries, 84% precision</a:t>
            </a:r>
          </a:p>
          <a:p>
            <a:pPr lvl="1"/>
            <a:r>
              <a:rPr lang="en-US" altLang="en-US" dirty="0" smtClean="0"/>
              <a:t>For smaller summaries, 74% improvement over Lead</a:t>
            </a:r>
          </a:p>
          <a:p>
            <a:pPr lvl="1"/>
            <a:endParaRPr lang="en-US" altLang="en-US" dirty="0" smtClean="0"/>
          </a:p>
        </p:txBody>
      </p:sp>
    </p:spTree>
    <p:extLst>
      <p:ext uri="{BB962C8B-B14F-4D97-AF65-F5344CB8AC3E}">
        <p14:creationId xmlns:p14="http://schemas.microsoft.com/office/powerpoint/2010/main" val="3364488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200" dirty="0" smtClean="0"/>
              <a:t>Summons (</a:t>
            </a:r>
            <a:r>
              <a:rPr lang="en-US" altLang="en-US" sz="3200" dirty="0" err="1" smtClean="0"/>
              <a:t>McKeown</a:t>
            </a:r>
            <a:r>
              <a:rPr lang="en-US" altLang="en-US" sz="3200" dirty="0" smtClean="0"/>
              <a:t> &amp; Radev 1995)</a:t>
            </a:r>
          </a:p>
        </p:txBody>
      </p:sp>
      <p:sp>
        <p:nvSpPr>
          <p:cNvPr id="16387" name="Rectangle 3"/>
          <p:cNvSpPr>
            <a:spLocks noGrp="1" noChangeArrowheads="1"/>
          </p:cNvSpPr>
          <p:nvPr>
            <p:ph idx="1"/>
          </p:nvPr>
        </p:nvSpPr>
        <p:spPr/>
        <p:txBody>
          <a:bodyPr/>
          <a:lstStyle/>
          <a:p>
            <a:r>
              <a:rPr lang="en-US" altLang="en-US" dirty="0"/>
              <a:t>First work on multi-document summarization</a:t>
            </a:r>
          </a:p>
          <a:p>
            <a:r>
              <a:rPr lang="en-US" altLang="en-US" dirty="0" smtClean="0"/>
              <a:t>Approach</a:t>
            </a:r>
          </a:p>
          <a:p>
            <a:pPr lvl="1"/>
            <a:r>
              <a:rPr lang="en-US" altLang="en-US" dirty="0" smtClean="0"/>
              <a:t>Knowledge-based</a:t>
            </a:r>
          </a:p>
          <a:p>
            <a:pPr lvl="1"/>
            <a:r>
              <a:rPr lang="en-US" altLang="en-US" dirty="0" smtClean="0"/>
              <a:t>Information extraction (MUC templates)</a:t>
            </a:r>
          </a:p>
          <a:p>
            <a:pPr lvl="1"/>
            <a:r>
              <a:rPr lang="en-US" altLang="en-US" dirty="0" smtClean="0"/>
              <a:t>Text generation</a:t>
            </a:r>
          </a:p>
        </p:txBody>
      </p:sp>
    </p:spTree>
    <p:extLst>
      <p:ext uri="{BB962C8B-B14F-4D97-AF65-F5344CB8AC3E}">
        <p14:creationId xmlns:p14="http://schemas.microsoft.com/office/powerpoint/2010/main" val="3744803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sz="3200" dirty="0" smtClean="0"/>
              <a:t>Summons (</a:t>
            </a:r>
            <a:r>
              <a:rPr lang="en-US" altLang="en-US" sz="3200" dirty="0" err="1" smtClean="0"/>
              <a:t>McKeown</a:t>
            </a:r>
            <a:r>
              <a:rPr lang="en-US" altLang="en-US" sz="3200" dirty="0" smtClean="0"/>
              <a:t> </a:t>
            </a:r>
            <a:r>
              <a:rPr lang="en-US" altLang="en-US" sz="3200" dirty="0"/>
              <a:t>and </a:t>
            </a:r>
            <a:r>
              <a:rPr lang="en-US" altLang="en-US" sz="3200" dirty="0" smtClean="0"/>
              <a:t>Radev 1995</a:t>
            </a:r>
            <a:r>
              <a:rPr lang="en-US" altLang="en-US" sz="3200" dirty="0"/>
              <a:t>)</a:t>
            </a:r>
          </a:p>
        </p:txBody>
      </p:sp>
      <p:sp>
        <p:nvSpPr>
          <p:cNvPr id="217094" name="Text Box 6"/>
          <p:cNvSpPr txBox="1">
            <a:spLocks noChangeArrowheads="1"/>
          </p:cNvSpPr>
          <p:nvPr/>
        </p:nvSpPr>
        <p:spPr bwMode="auto">
          <a:xfrm>
            <a:off x="835030" y="1846242"/>
            <a:ext cx="5899672" cy="135421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r>
              <a:rPr lang="en-US" altLang="en-US" sz="1600" dirty="0" smtClean="0">
                <a:solidFill>
                  <a:srgbClr val="000000"/>
                </a:solidFill>
              </a:rPr>
              <a:t>NICOSIA, Cyprus (AP) – </a:t>
            </a:r>
            <a:r>
              <a:rPr lang="en-US" altLang="en-US" sz="1600" dirty="0" smtClean="0">
                <a:solidFill>
                  <a:srgbClr val="618FFD"/>
                </a:solidFill>
              </a:rPr>
              <a:t>Two bombs exploded near government </a:t>
            </a:r>
          </a:p>
          <a:p>
            <a:pPr defTabSz="914400" eaLnBrk="0" fontAlgn="base" hangingPunct="0">
              <a:spcBef>
                <a:spcPct val="0"/>
              </a:spcBef>
              <a:spcAft>
                <a:spcPct val="0"/>
              </a:spcAft>
            </a:pPr>
            <a:r>
              <a:rPr lang="en-US" altLang="en-US" sz="1600" dirty="0" smtClean="0">
                <a:solidFill>
                  <a:srgbClr val="618FFD"/>
                </a:solidFill>
              </a:rPr>
              <a:t>ministries in Baghdad</a:t>
            </a:r>
            <a:r>
              <a:rPr lang="en-US" altLang="en-US" sz="1600" dirty="0" smtClean="0">
                <a:solidFill>
                  <a:srgbClr val="000000"/>
                </a:solidFill>
              </a:rPr>
              <a:t>, but there was no immediate word of any </a:t>
            </a:r>
          </a:p>
          <a:p>
            <a:pPr defTabSz="914400" eaLnBrk="0" fontAlgn="base" hangingPunct="0">
              <a:spcBef>
                <a:spcPct val="0"/>
              </a:spcBef>
              <a:spcAft>
                <a:spcPct val="0"/>
              </a:spcAft>
            </a:pPr>
            <a:r>
              <a:rPr lang="en-US" altLang="en-US" sz="1600" dirty="0" smtClean="0">
                <a:solidFill>
                  <a:srgbClr val="000000"/>
                </a:solidFill>
              </a:rPr>
              <a:t>casualties, </a:t>
            </a:r>
            <a:r>
              <a:rPr lang="en-US" altLang="en-US" sz="1600" dirty="0" smtClean="0">
                <a:solidFill>
                  <a:srgbClr val="00AE00"/>
                </a:solidFill>
              </a:rPr>
              <a:t>Iraqi dissidents reported Friday</a:t>
            </a:r>
            <a:r>
              <a:rPr lang="en-US" altLang="en-US" sz="1600" dirty="0" smtClean="0">
                <a:solidFill>
                  <a:srgbClr val="000000"/>
                </a:solidFill>
              </a:rPr>
              <a:t>. </a:t>
            </a:r>
            <a:r>
              <a:rPr lang="en-US" altLang="en-US" sz="1600" dirty="0" smtClean="0">
                <a:solidFill>
                  <a:srgbClr val="618FFD"/>
                </a:solidFill>
              </a:rPr>
              <a:t>There was no independent</a:t>
            </a:r>
          </a:p>
          <a:p>
            <a:pPr defTabSz="914400" eaLnBrk="0" fontAlgn="base" hangingPunct="0">
              <a:spcBef>
                <a:spcPct val="0"/>
              </a:spcBef>
              <a:spcAft>
                <a:spcPct val="0"/>
              </a:spcAft>
            </a:pPr>
            <a:r>
              <a:rPr lang="en-US" altLang="en-US" sz="1600" dirty="0" smtClean="0">
                <a:solidFill>
                  <a:srgbClr val="618FFD"/>
                </a:solidFill>
              </a:rPr>
              <a:t>confirmation of the claims</a:t>
            </a:r>
            <a:r>
              <a:rPr lang="en-US" altLang="en-US" sz="1600" dirty="0" smtClean="0">
                <a:solidFill>
                  <a:srgbClr val="000000"/>
                </a:solidFill>
              </a:rPr>
              <a:t> </a:t>
            </a:r>
            <a:r>
              <a:rPr lang="en-US" altLang="en-US" sz="1600" dirty="0" smtClean="0">
                <a:solidFill>
                  <a:srgbClr val="00AE00"/>
                </a:solidFill>
              </a:rPr>
              <a:t>by the Iraqi National Congress</a:t>
            </a:r>
            <a:r>
              <a:rPr lang="en-US" altLang="en-US" sz="1600" dirty="0" smtClean="0">
                <a:solidFill>
                  <a:srgbClr val="000000"/>
                </a:solidFill>
              </a:rPr>
              <a:t>. </a:t>
            </a:r>
            <a:r>
              <a:rPr lang="en-US" altLang="en-US" sz="1600" dirty="0" smtClean="0">
                <a:solidFill>
                  <a:srgbClr val="FC0128"/>
                </a:solidFill>
              </a:rPr>
              <a:t>Iraq’s</a:t>
            </a:r>
          </a:p>
          <a:p>
            <a:pPr defTabSz="914400" eaLnBrk="0" fontAlgn="base" hangingPunct="0">
              <a:spcBef>
                <a:spcPct val="0"/>
              </a:spcBef>
              <a:spcAft>
                <a:spcPct val="0"/>
              </a:spcAft>
            </a:pPr>
            <a:r>
              <a:rPr lang="en-US" altLang="en-US" sz="1600" dirty="0" smtClean="0">
                <a:solidFill>
                  <a:srgbClr val="FC0128"/>
                </a:solidFill>
              </a:rPr>
              <a:t>state-controlled media have not mentioned any bombings.</a:t>
            </a:r>
            <a:endParaRPr lang="en-US" altLang="en-US" sz="1600" dirty="0" smtClean="0">
              <a:solidFill>
                <a:srgbClr val="000000"/>
              </a:solidFill>
            </a:endParaRPr>
          </a:p>
        </p:txBody>
      </p:sp>
      <p:grpSp>
        <p:nvGrpSpPr>
          <p:cNvPr id="3" name="Group 2"/>
          <p:cNvGrpSpPr/>
          <p:nvPr/>
        </p:nvGrpSpPr>
        <p:grpSpPr>
          <a:xfrm>
            <a:off x="350758" y="2180452"/>
            <a:ext cx="5313442" cy="1866929"/>
            <a:chOff x="350758" y="2180452"/>
            <a:chExt cx="5313442" cy="1866929"/>
          </a:xfrm>
        </p:grpSpPr>
        <p:sp>
          <p:nvSpPr>
            <p:cNvPr id="217095" name="Text Box 7"/>
            <p:cNvSpPr txBox="1">
              <a:spLocks noChangeArrowheads="1"/>
            </p:cNvSpPr>
            <p:nvPr/>
          </p:nvSpPr>
          <p:spPr bwMode="auto">
            <a:xfrm>
              <a:off x="350758" y="3647271"/>
              <a:ext cx="3759362" cy="40011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00" eaLnBrk="0" fontAlgn="base" hangingPunct="0">
                <a:spcBef>
                  <a:spcPct val="0"/>
                </a:spcBef>
                <a:spcAft>
                  <a:spcPct val="0"/>
                </a:spcAft>
              </a:pPr>
              <a:r>
                <a:rPr lang="en-US" altLang="en-US" sz="2000" dirty="0" smtClean="0">
                  <a:solidFill>
                    <a:srgbClr val="00AE00"/>
                  </a:solidFill>
                </a:rPr>
                <a:t>Multiple sources</a:t>
              </a:r>
              <a:r>
                <a:rPr lang="en-US" altLang="en-US" sz="2000" dirty="0" smtClean="0">
                  <a:solidFill>
                    <a:srgbClr val="618FFD"/>
                  </a:solidFill>
                </a:rPr>
                <a:t> and disagreement</a:t>
              </a:r>
              <a:endParaRPr lang="en-US" altLang="en-US" sz="2000" dirty="0" smtClean="0">
                <a:solidFill>
                  <a:srgbClr val="000000"/>
                </a:solidFill>
              </a:endParaRPr>
            </a:p>
          </p:txBody>
        </p:sp>
        <p:sp>
          <p:nvSpPr>
            <p:cNvPr id="217101" name="Line 13"/>
            <p:cNvSpPr>
              <a:spLocks noChangeShapeType="1"/>
            </p:cNvSpPr>
            <p:nvPr/>
          </p:nvSpPr>
          <p:spPr bwMode="auto">
            <a:xfrm flipV="1">
              <a:off x="1346200" y="2647177"/>
              <a:ext cx="1460500" cy="1152525"/>
            </a:xfrm>
            <a:prstGeom prst="line">
              <a:avLst/>
            </a:prstGeom>
            <a:noFill/>
            <a:ln w="127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914400" eaLnBrk="0" fontAlgn="base" hangingPunct="0">
                <a:spcBef>
                  <a:spcPct val="0"/>
                </a:spcBef>
                <a:spcAft>
                  <a:spcPct val="0"/>
                </a:spcAft>
              </a:pPr>
              <a:endParaRPr lang="en-US" sz="2000" smtClean="0">
                <a:solidFill>
                  <a:srgbClr val="000000"/>
                </a:solidFill>
              </a:endParaRPr>
            </a:p>
          </p:txBody>
        </p:sp>
        <p:sp>
          <p:nvSpPr>
            <p:cNvPr id="217102" name="Line 14"/>
            <p:cNvSpPr>
              <a:spLocks noChangeShapeType="1"/>
            </p:cNvSpPr>
            <p:nvPr/>
          </p:nvSpPr>
          <p:spPr bwMode="auto">
            <a:xfrm flipV="1">
              <a:off x="1358900" y="2847200"/>
              <a:ext cx="3289300" cy="933450"/>
            </a:xfrm>
            <a:prstGeom prst="line">
              <a:avLst/>
            </a:prstGeom>
            <a:noFill/>
            <a:ln w="127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smtClean="0">
                <a:solidFill>
                  <a:srgbClr val="000000"/>
                </a:solidFill>
              </a:endParaRPr>
            </a:p>
          </p:txBody>
        </p:sp>
        <p:sp>
          <p:nvSpPr>
            <p:cNvPr id="217103" name="Line 15"/>
            <p:cNvSpPr>
              <a:spLocks noChangeShapeType="1"/>
            </p:cNvSpPr>
            <p:nvPr/>
          </p:nvSpPr>
          <p:spPr bwMode="auto">
            <a:xfrm flipV="1">
              <a:off x="3251200" y="2180452"/>
              <a:ext cx="812800" cy="1590675"/>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914400" eaLnBrk="0" fontAlgn="base" hangingPunct="0">
                <a:spcBef>
                  <a:spcPct val="0"/>
                </a:spcBef>
                <a:spcAft>
                  <a:spcPct val="0"/>
                </a:spcAft>
              </a:pPr>
              <a:endParaRPr lang="en-US" sz="2000" smtClean="0">
                <a:solidFill>
                  <a:srgbClr val="000000"/>
                </a:solidFill>
              </a:endParaRPr>
            </a:p>
          </p:txBody>
        </p:sp>
        <p:sp>
          <p:nvSpPr>
            <p:cNvPr id="217104" name="Line 16"/>
            <p:cNvSpPr>
              <a:spLocks noChangeShapeType="1"/>
            </p:cNvSpPr>
            <p:nvPr/>
          </p:nvSpPr>
          <p:spPr bwMode="auto">
            <a:xfrm flipV="1">
              <a:off x="3238500" y="2618601"/>
              <a:ext cx="2425700" cy="1152525"/>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smtClean="0">
                <a:solidFill>
                  <a:srgbClr val="000000"/>
                </a:solidFill>
              </a:endParaRPr>
            </a:p>
          </p:txBody>
        </p:sp>
      </p:grpSp>
      <p:grpSp>
        <p:nvGrpSpPr>
          <p:cNvPr id="4" name="Group 3"/>
          <p:cNvGrpSpPr/>
          <p:nvPr/>
        </p:nvGrpSpPr>
        <p:grpSpPr>
          <a:xfrm>
            <a:off x="4184650" y="3123425"/>
            <a:ext cx="4343400" cy="1347819"/>
            <a:chOff x="4184650" y="3123425"/>
            <a:chExt cx="4343400" cy="1347819"/>
          </a:xfrm>
        </p:grpSpPr>
        <p:sp>
          <p:nvSpPr>
            <p:cNvPr id="217105" name="Text Box 17"/>
            <p:cNvSpPr txBox="1">
              <a:spLocks noChangeArrowheads="1"/>
            </p:cNvSpPr>
            <p:nvPr/>
          </p:nvSpPr>
          <p:spPr bwMode="auto">
            <a:xfrm>
              <a:off x="4184650" y="4071134"/>
              <a:ext cx="4343400" cy="40011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00" eaLnBrk="0" fontAlgn="base" hangingPunct="0">
                <a:spcBef>
                  <a:spcPct val="0"/>
                </a:spcBef>
                <a:spcAft>
                  <a:spcPct val="0"/>
                </a:spcAft>
              </a:pPr>
              <a:r>
                <a:rPr lang="en-US" altLang="en-US" sz="2000" smtClean="0">
                  <a:solidFill>
                    <a:srgbClr val="FC0128"/>
                  </a:solidFill>
                </a:rPr>
                <a:t>Explicit mentioning of “no information”.</a:t>
              </a:r>
              <a:endParaRPr lang="en-US" altLang="en-US" sz="2000" smtClean="0">
                <a:solidFill>
                  <a:srgbClr val="000000"/>
                </a:solidFill>
              </a:endParaRPr>
            </a:p>
          </p:txBody>
        </p:sp>
        <p:sp>
          <p:nvSpPr>
            <p:cNvPr id="217106" name="Line 18"/>
            <p:cNvSpPr>
              <a:spLocks noChangeShapeType="1"/>
            </p:cNvSpPr>
            <p:nvPr/>
          </p:nvSpPr>
          <p:spPr bwMode="auto">
            <a:xfrm flipH="1" flipV="1">
              <a:off x="5143500" y="3123425"/>
              <a:ext cx="1435100" cy="9906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smtClean="0">
                <a:solidFill>
                  <a:srgbClr val="000000"/>
                </a:solidFill>
              </a:endParaRPr>
            </a:p>
          </p:txBody>
        </p:sp>
      </p:grpSp>
    </p:spTree>
    <p:extLst>
      <p:ext uri="{BB962C8B-B14F-4D97-AF65-F5344CB8AC3E}">
        <p14:creationId xmlns:p14="http://schemas.microsoft.com/office/powerpoint/2010/main" val="1529806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p>
        </p:txBody>
      </p:sp>
      <p:grpSp>
        <p:nvGrpSpPr>
          <p:cNvPr id="3" name="Group 2"/>
          <p:cNvGrpSpPr/>
          <p:nvPr/>
        </p:nvGrpSpPr>
        <p:grpSpPr>
          <a:xfrm>
            <a:off x="1663147" y="1247679"/>
            <a:ext cx="5922397" cy="3824262"/>
            <a:chOff x="1981200" y="1485914"/>
            <a:chExt cx="4984750" cy="3076563"/>
          </a:xfrm>
        </p:grpSpPr>
        <p:sp>
          <p:nvSpPr>
            <p:cNvPr id="64515" name="Rectangle 3"/>
            <p:cNvSpPr>
              <a:spLocks noChangeArrowheads="1"/>
            </p:cNvSpPr>
            <p:nvPr/>
          </p:nvSpPr>
          <p:spPr bwMode="auto">
            <a:xfrm>
              <a:off x="2133600" y="1657352"/>
              <a:ext cx="4787900" cy="2905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nvGrpSpPr>
            <p:cNvPr id="64516" name="Group 4"/>
            <p:cNvGrpSpPr>
              <a:grpSpLocks/>
            </p:cNvGrpSpPr>
            <p:nvPr/>
          </p:nvGrpSpPr>
          <p:grpSpPr bwMode="auto">
            <a:xfrm>
              <a:off x="1981200" y="1485914"/>
              <a:ext cx="4984750" cy="2983706"/>
              <a:chOff x="1248" y="912"/>
              <a:chExt cx="3140" cy="2506"/>
            </a:xfrm>
          </p:grpSpPr>
          <p:sp>
            <p:nvSpPr>
              <p:cNvPr id="64517" name="Rectangle 5"/>
              <p:cNvSpPr>
                <a:spLocks noChangeArrowheads="1"/>
              </p:cNvSpPr>
              <p:nvPr/>
            </p:nvSpPr>
            <p:spPr bwMode="auto">
              <a:xfrm>
                <a:off x="1248" y="916"/>
                <a:ext cx="3016" cy="24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4518" name="Rectangle 6"/>
              <p:cNvSpPr>
                <a:spLocks noChangeArrowheads="1"/>
              </p:cNvSpPr>
              <p:nvPr/>
            </p:nvSpPr>
            <p:spPr bwMode="auto">
              <a:xfrm>
                <a:off x="1364" y="912"/>
                <a:ext cx="3024" cy="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MESSAGE: ID		TST3-MUC4-0010 </a:t>
                </a:r>
                <a:br>
                  <a:rPr lang="en-US" altLang="en-US" sz="900" dirty="0" smtClean="0">
                    <a:solidFill>
                      <a:srgbClr val="000000"/>
                    </a:solidFill>
                  </a:rPr>
                </a:br>
                <a:r>
                  <a:rPr lang="en-US" altLang="en-US" sz="900" dirty="0" smtClean="0">
                    <a:solidFill>
                      <a:srgbClr val="000000"/>
                    </a:solidFill>
                  </a:rPr>
                  <a:t>MESSAGE: TEMPLATE	2 </a:t>
                </a:r>
                <a:br>
                  <a:rPr lang="en-US" altLang="en-US" sz="900" dirty="0" smtClean="0">
                    <a:solidFill>
                      <a:srgbClr val="000000"/>
                    </a:solidFill>
                  </a:rPr>
                </a:br>
                <a:r>
                  <a:rPr lang="en-US" altLang="en-US" sz="900" dirty="0" smtClean="0">
                    <a:solidFill>
                      <a:srgbClr val="000000"/>
                    </a:solidFill>
                  </a:rPr>
                  <a:t>INCIDENT: DATE		30 OCT 89 </a:t>
                </a:r>
                <a:br>
                  <a:rPr lang="en-US" altLang="en-US" sz="900" dirty="0" smtClean="0">
                    <a:solidFill>
                      <a:srgbClr val="000000"/>
                    </a:solidFill>
                  </a:rPr>
                </a:br>
                <a:r>
                  <a:rPr lang="en-US" altLang="en-US" sz="900" dirty="0" smtClean="0">
                    <a:solidFill>
                      <a:srgbClr val="000000"/>
                    </a:solidFill>
                  </a:rPr>
                  <a:t>INCIDENT: LOCATION	EL SALVADOR </a:t>
                </a:r>
                <a:br>
                  <a:rPr lang="en-US" altLang="en-US" sz="900" dirty="0" smtClean="0">
                    <a:solidFill>
                      <a:srgbClr val="000000"/>
                    </a:solidFill>
                  </a:rPr>
                </a:br>
                <a:r>
                  <a:rPr lang="en-US" altLang="en-US" sz="900" dirty="0" smtClean="0">
                    <a:solidFill>
                      <a:srgbClr val="000000"/>
                    </a:solidFill>
                  </a:rPr>
                  <a:t>INCIDENT: TYPE		ATTACK </a:t>
                </a:r>
                <a:br>
                  <a:rPr lang="en-US" altLang="en-US" sz="900" dirty="0" smtClean="0">
                    <a:solidFill>
                      <a:srgbClr val="000000"/>
                    </a:solidFill>
                  </a:rPr>
                </a:br>
                <a:r>
                  <a:rPr lang="en-US" altLang="en-US" sz="900" dirty="0" smtClean="0">
                    <a:solidFill>
                      <a:srgbClr val="000000"/>
                    </a:solidFill>
                  </a:rPr>
                  <a:t>INCIDENT: STAGE OF EXECUTION	ACCOMPLISHED </a:t>
                </a:r>
                <a:br>
                  <a:rPr lang="en-US" altLang="en-US" sz="900" dirty="0" smtClean="0">
                    <a:solidFill>
                      <a:srgbClr val="000000"/>
                    </a:solidFill>
                  </a:rPr>
                </a:br>
                <a:r>
                  <a:rPr lang="en-US" altLang="en-US" sz="900" dirty="0" smtClean="0">
                    <a:solidFill>
                      <a:srgbClr val="000000"/>
                    </a:solidFill>
                  </a:rPr>
                  <a:t>INCIDENT: INSTRUMENT ID </a:t>
                </a:r>
                <a:br>
                  <a:rPr lang="en-US" altLang="en-US" sz="900" dirty="0" smtClean="0">
                    <a:solidFill>
                      <a:srgbClr val="000000"/>
                    </a:solidFill>
                  </a:rPr>
                </a:br>
                <a:r>
                  <a:rPr lang="en-US" altLang="en-US" sz="900" dirty="0" smtClean="0">
                    <a:solidFill>
                      <a:srgbClr val="000000"/>
                    </a:solidFill>
                  </a:rPr>
                  <a:t>INCIDENT: INSTRUMENT TYPE</a:t>
                </a:r>
                <a:br>
                  <a:rPr lang="en-US" altLang="en-US" sz="900" dirty="0" smtClean="0">
                    <a:solidFill>
                      <a:srgbClr val="000000"/>
                    </a:solidFill>
                  </a:rPr>
                </a:br>
                <a:r>
                  <a:rPr lang="en-US" altLang="en-US" sz="900" dirty="0" smtClean="0">
                    <a:solidFill>
                      <a:srgbClr val="000000"/>
                    </a:solidFill>
                  </a:rPr>
                  <a:t>PERP: INCIDENT CATEGORY	TERRORIST ACT </a:t>
                </a:r>
                <a:br>
                  <a:rPr lang="en-US" altLang="en-US" sz="900" dirty="0" smtClean="0">
                    <a:solidFill>
                      <a:srgbClr val="000000"/>
                    </a:solidFill>
                  </a:rPr>
                </a:br>
                <a:r>
                  <a:rPr lang="en-US" altLang="en-US" sz="900" dirty="0" smtClean="0">
                    <a:solidFill>
                      <a:srgbClr val="000000"/>
                    </a:solidFill>
                  </a:rPr>
                  <a:t>PERP: INDIVIDUAL ID		"TERRORIST" </a:t>
                </a:r>
                <a:br>
                  <a:rPr lang="en-US" altLang="en-US" sz="900" dirty="0" smtClean="0">
                    <a:solidFill>
                      <a:srgbClr val="000000"/>
                    </a:solidFill>
                  </a:rPr>
                </a:br>
                <a:r>
                  <a:rPr lang="en-US" altLang="en-US" sz="900" dirty="0" smtClean="0">
                    <a:solidFill>
                      <a:srgbClr val="000000"/>
                    </a:solidFill>
                  </a:rPr>
                  <a:t>PERP: ORGANIZATION ID 	"THE FMLN" </a:t>
                </a:r>
                <a:br>
                  <a:rPr lang="en-US" altLang="en-US" sz="900" dirty="0" smtClean="0">
                    <a:solidFill>
                      <a:srgbClr val="000000"/>
                    </a:solidFill>
                  </a:rPr>
                </a:br>
                <a:r>
                  <a:rPr lang="en-US" altLang="en-US" sz="900" dirty="0" smtClean="0">
                    <a:solidFill>
                      <a:srgbClr val="000000"/>
                    </a:solidFill>
                  </a:rPr>
                  <a:t>PERP: ORG. CONFIDENCE	REPORTED: "THE FMLN" </a:t>
                </a:r>
                <a:br>
                  <a:rPr lang="en-US" altLang="en-US" sz="900" dirty="0" smtClean="0">
                    <a:solidFill>
                      <a:srgbClr val="000000"/>
                    </a:solidFill>
                  </a:rPr>
                </a:br>
                <a:r>
                  <a:rPr lang="en-US" altLang="en-US" sz="900" dirty="0" smtClean="0">
                    <a:solidFill>
                      <a:srgbClr val="000000"/>
                    </a:solidFill>
                  </a:rPr>
                  <a:t>PHYS TGT: ID </a:t>
                </a:r>
                <a:br>
                  <a:rPr lang="en-US" altLang="en-US" sz="900" dirty="0" smtClean="0">
                    <a:solidFill>
                      <a:srgbClr val="000000"/>
                    </a:solidFill>
                  </a:rPr>
                </a:br>
                <a:r>
                  <a:rPr lang="en-US" altLang="en-US" sz="900" dirty="0" smtClean="0">
                    <a:solidFill>
                      <a:srgbClr val="000000"/>
                    </a:solidFill>
                  </a:rPr>
                  <a:t>PHYS TGT: TYPE</a:t>
                </a:r>
                <a:br>
                  <a:rPr lang="en-US" altLang="en-US" sz="900" dirty="0" smtClean="0">
                    <a:solidFill>
                      <a:srgbClr val="000000"/>
                    </a:solidFill>
                  </a:rPr>
                </a:br>
                <a:r>
                  <a:rPr lang="en-US" altLang="en-US" sz="900" dirty="0" smtClean="0">
                    <a:solidFill>
                      <a:srgbClr val="000000"/>
                    </a:solidFill>
                  </a:rPr>
                  <a:t>PHYS TGT: NUMBER</a:t>
                </a:r>
                <a:br>
                  <a:rPr lang="en-US" altLang="en-US" sz="900" dirty="0" smtClean="0">
                    <a:solidFill>
                      <a:srgbClr val="000000"/>
                    </a:solidFill>
                  </a:rPr>
                </a:br>
                <a:r>
                  <a:rPr lang="en-US" altLang="en-US" sz="900" dirty="0" smtClean="0">
                    <a:solidFill>
                      <a:srgbClr val="000000"/>
                    </a:solidFill>
                  </a:rPr>
                  <a:t>PHYS TGT: FOREIGN NATION</a:t>
                </a:r>
                <a:br>
                  <a:rPr lang="en-US" altLang="en-US" sz="900" dirty="0" smtClean="0">
                    <a:solidFill>
                      <a:srgbClr val="000000"/>
                    </a:solidFill>
                  </a:rPr>
                </a:br>
                <a:r>
                  <a:rPr lang="en-US" altLang="en-US" sz="900" dirty="0" smtClean="0">
                    <a:solidFill>
                      <a:srgbClr val="000000"/>
                    </a:solidFill>
                  </a:rPr>
                  <a:t>PHYS TGT: EFFECT OF INCIDENT</a:t>
                </a:r>
                <a:br>
                  <a:rPr lang="en-US" altLang="en-US" sz="900" dirty="0" smtClean="0">
                    <a:solidFill>
                      <a:srgbClr val="000000"/>
                    </a:solidFill>
                  </a:rPr>
                </a:br>
                <a:r>
                  <a:rPr lang="en-US" altLang="en-US" sz="900" dirty="0" smtClean="0">
                    <a:solidFill>
                      <a:srgbClr val="000000"/>
                    </a:solidFill>
                  </a:rPr>
                  <a:t>PHYS TGT: TOTAL NUMBER</a:t>
                </a:r>
                <a:br>
                  <a:rPr lang="en-US" altLang="en-US" sz="900" dirty="0" smtClean="0">
                    <a:solidFill>
                      <a:srgbClr val="000000"/>
                    </a:solidFill>
                  </a:rPr>
                </a:br>
                <a:r>
                  <a:rPr lang="en-US" altLang="en-US" sz="900" dirty="0" smtClean="0">
                    <a:solidFill>
                      <a:srgbClr val="000000"/>
                    </a:solidFill>
                  </a:rPr>
                  <a:t>HUM TGT: NAME</a:t>
                </a:r>
                <a:br>
                  <a:rPr lang="en-US" altLang="en-US" sz="900" dirty="0" smtClean="0">
                    <a:solidFill>
                      <a:srgbClr val="000000"/>
                    </a:solidFill>
                  </a:rPr>
                </a:br>
                <a:r>
                  <a:rPr lang="en-US" altLang="en-US" sz="900" dirty="0" smtClean="0">
                    <a:solidFill>
                      <a:srgbClr val="000000"/>
                    </a:solidFill>
                  </a:rPr>
                  <a:t>HUM TGT: DESCRIPTION	"1 CIVILIAN"</a:t>
                </a:r>
                <a:br>
                  <a:rPr lang="en-US" altLang="en-US" sz="900" dirty="0" smtClean="0">
                    <a:solidFill>
                      <a:srgbClr val="000000"/>
                    </a:solidFill>
                  </a:rPr>
                </a:br>
                <a:r>
                  <a:rPr lang="en-US" altLang="en-US" sz="900" dirty="0" smtClean="0">
                    <a:solidFill>
                      <a:srgbClr val="000000"/>
                    </a:solidFill>
                  </a:rPr>
                  <a:t>HUM TGT: TYPE		 CIVILIAN: "1 CIVILIAN"</a:t>
                </a:r>
                <a:br>
                  <a:rPr lang="en-US" altLang="en-US" sz="900" dirty="0" smtClean="0">
                    <a:solidFill>
                      <a:srgbClr val="000000"/>
                    </a:solidFill>
                  </a:rPr>
                </a:br>
                <a:r>
                  <a:rPr lang="en-US" altLang="en-US" sz="900" dirty="0" smtClean="0">
                    <a:solidFill>
                      <a:srgbClr val="000000"/>
                    </a:solidFill>
                  </a:rPr>
                  <a:t>HUM TGT: NUMBER		1: "1 CIVILIAN"</a:t>
                </a:r>
                <a:br>
                  <a:rPr lang="en-US" altLang="en-US" sz="900" dirty="0" smtClean="0">
                    <a:solidFill>
                      <a:srgbClr val="000000"/>
                    </a:solidFill>
                  </a:rPr>
                </a:br>
                <a:r>
                  <a:rPr lang="en-US" altLang="en-US" sz="900" dirty="0" smtClean="0">
                    <a:solidFill>
                      <a:srgbClr val="000000"/>
                    </a:solidFill>
                  </a:rPr>
                  <a:t>HUM TGT: FOREIGN NATION</a:t>
                </a:r>
                <a:br>
                  <a:rPr lang="en-US" altLang="en-US" sz="900" dirty="0" smtClean="0">
                    <a:solidFill>
                      <a:srgbClr val="000000"/>
                    </a:solidFill>
                  </a:rPr>
                </a:br>
                <a:r>
                  <a:rPr lang="en-US" altLang="en-US" sz="900" dirty="0" smtClean="0">
                    <a:solidFill>
                      <a:srgbClr val="000000"/>
                    </a:solidFill>
                  </a:rPr>
                  <a:t>HUM TGT: EFFECT OF INCIDENT	DEATH: "1 CIVILIAN"</a:t>
                </a:r>
                <a:br>
                  <a:rPr lang="en-US" altLang="en-US" sz="900" dirty="0" smtClean="0">
                    <a:solidFill>
                      <a:srgbClr val="000000"/>
                    </a:solidFill>
                  </a:rPr>
                </a:br>
                <a:r>
                  <a:rPr lang="en-US" altLang="en-US" sz="900" dirty="0" smtClean="0">
                    <a:solidFill>
                      <a:srgbClr val="000000"/>
                    </a:solidFill>
                  </a:rPr>
                  <a:t>HUM TGT: TOTAL NUMBER</a:t>
                </a:r>
              </a:p>
            </p:txBody>
          </p:sp>
        </p:grpSp>
      </p:grpSp>
    </p:spTree>
    <p:extLst>
      <p:ext uri="{BB962C8B-B14F-4D97-AF65-F5344CB8AC3E}">
        <p14:creationId xmlns:p14="http://schemas.microsoft.com/office/powerpoint/2010/main" val="32720042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43200" y="498446"/>
            <a:ext cx="3733800" cy="4512678"/>
            <a:chOff x="2743200" y="342900"/>
            <a:chExt cx="3733800" cy="4651193"/>
          </a:xfrm>
        </p:grpSpPr>
        <p:sp>
          <p:nvSpPr>
            <p:cNvPr id="66562" name="Rectangle 2"/>
            <p:cNvSpPr>
              <a:spLocks noChangeArrowheads="1"/>
            </p:cNvSpPr>
            <p:nvPr/>
          </p:nvSpPr>
          <p:spPr bwMode="auto">
            <a:xfrm>
              <a:off x="4114800" y="628667"/>
              <a:ext cx="609600" cy="7072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63" name="Rectangle 3" descr="5%"/>
            <p:cNvSpPr>
              <a:spLocks noChangeArrowheads="1"/>
            </p:cNvSpPr>
            <p:nvPr/>
          </p:nvSpPr>
          <p:spPr bwMode="auto">
            <a:xfrm>
              <a:off x="2743200" y="342900"/>
              <a:ext cx="3733800" cy="10287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pattFill prst="pct5">
                    <a:fgClr>
                      <a:schemeClr val="accent1"/>
                    </a:fgClr>
                    <a:bgClr>
                      <a:schemeClr val="bg1"/>
                    </a:bgClr>
                  </a:patt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64" name="Rectangle 4"/>
            <p:cNvSpPr>
              <a:spLocks noChangeArrowheads="1"/>
            </p:cNvSpPr>
            <p:nvPr/>
          </p:nvSpPr>
          <p:spPr bwMode="auto">
            <a:xfrm>
              <a:off x="2819400" y="628667"/>
              <a:ext cx="609600" cy="7072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65" name="Text Box 5"/>
            <p:cNvSpPr txBox="1">
              <a:spLocks noChangeArrowheads="1"/>
            </p:cNvSpPr>
            <p:nvPr/>
          </p:nvSpPr>
          <p:spPr bwMode="auto">
            <a:xfrm>
              <a:off x="2743200" y="342916"/>
              <a:ext cx="2133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i="1" smtClean="0">
                  <a:solidFill>
                    <a:srgbClr val="000000"/>
                  </a:solidFill>
                </a:rPr>
                <a:t>Input: Cluster of templates</a:t>
              </a:r>
              <a:endParaRPr lang="en-US" altLang="en-US" sz="2400" smtClean="0">
                <a:solidFill>
                  <a:srgbClr val="000000"/>
                </a:solidFill>
              </a:endParaRPr>
            </a:p>
          </p:txBody>
        </p:sp>
        <p:sp>
          <p:nvSpPr>
            <p:cNvPr id="66566" name="Rectangle 6"/>
            <p:cNvSpPr>
              <a:spLocks noChangeArrowheads="1"/>
            </p:cNvSpPr>
            <p:nvPr/>
          </p:nvSpPr>
          <p:spPr bwMode="auto">
            <a:xfrm>
              <a:off x="2971800" y="914400"/>
              <a:ext cx="304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600" smtClean="0">
                  <a:solidFill>
                    <a:srgbClr val="000000"/>
                  </a:solidFill>
                </a:rPr>
                <a:t>T</a:t>
              </a:r>
              <a:r>
                <a:rPr lang="en-US" altLang="en-US" sz="1600" baseline="-25000" smtClean="0">
                  <a:solidFill>
                    <a:srgbClr val="000000"/>
                  </a:solidFill>
                </a:rPr>
                <a:t>1</a:t>
              </a:r>
              <a:endParaRPr lang="en-US" altLang="en-US" sz="2400" smtClean="0">
                <a:solidFill>
                  <a:srgbClr val="000000"/>
                </a:solidFill>
              </a:endParaRPr>
            </a:p>
          </p:txBody>
        </p:sp>
        <p:sp>
          <p:nvSpPr>
            <p:cNvPr id="66567" name="Rectangle 7"/>
            <p:cNvSpPr>
              <a:spLocks noChangeArrowheads="1"/>
            </p:cNvSpPr>
            <p:nvPr/>
          </p:nvSpPr>
          <p:spPr bwMode="auto">
            <a:xfrm>
              <a:off x="5791200" y="628667"/>
              <a:ext cx="609600" cy="7072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68" name="Rectangle 8"/>
            <p:cNvSpPr>
              <a:spLocks noChangeArrowheads="1"/>
            </p:cNvSpPr>
            <p:nvPr/>
          </p:nvSpPr>
          <p:spPr bwMode="auto">
            <a:xfrm>
              <a:off x="5943600" y="914400"/>
              <a:ext cx="304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600" smtClean="0">
                  <a:solidFill>
                    <a:srgbClr val="000000"/>
                  </a:solidFill>
                </a:rPr>
                <a:t>T</a:t>
              </a:r>
              <a:r>
                <a:rPr lang="en-US" altLang="en-US" sz="1600" baseline="-25000" smtClean="0">
                  <a:solidFill>
                    <a:srgbClr val="000000"/>
                  </a:solidFill>
                </a:rPr>
                <a:t>m</a:t>
              </a:r>
              <a:endParaRPr lang="en-US" altLang="en-US" sz="2400" smtClean="0">
                <a:solidFill>
                  <a:srgbClr val="000000"/>
                </a:solidFill>
              </a:endParaRPr>
            </a:p>
          </p:txBody>
        </p:sp>
        <p:sp>
          <p:nvSpPr>
            <p:cNvPr id="66569" name="Rectangle 9"/>
            <p:cNvSpPr>
              <a:spLocks noChangeArrowheads="1"/>
            </p:cNvSpPr>
            <p:nvPr/>
          </p:nvSpPr>
          <p:spPr bwMode="auto">
            <a:xfrm>
              <a:off x="2743200" y="1657350"/>
              <a:ext cx="3733800" cy="102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70" name="Text Box 10"/>
            <p:cNvSpPr txBox="1">
              <a:spLocks noChangeArrowheads="1"/>
            </p:cNvSpPr>
            <p:nvPr/>
          </p:nvSpPr>
          <p:spPr bwMode="auto">
            <a:xfrm>
              <a:off x="2743200" y="1657366"/>
              <a:ext cx="175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b="1" dirty="0" smtClean="0">
                  <a:solidFill>
                    <a:srgbClr val="000000"/>
                  </a:solidFill>
                </a:rPr>
                <a:t>Conceptual combiner</a:t>
              </a:r>
              <a:endParaRPr lang="en-US" altLang="en-US" sz="2400" dirty="0" smtClean="0">
                <a:solidFill>
                  <a:srgbClr val="000000"/>
                </a:solidFill>
              </a:endParaRPr>
            </a:p>
          </p:txBody>
        </p:sp>
        <p:sp>
          <p:nvSpPr>
            <p:cNvPr id="66571" name="Rectangle 11"/>
            <p:cNvSpPr>
              <a:spLocks noChangeArrowheads="1"/>
            </p:cNvSpPr>
            <p:nvPr/>
          </p:nvSpPr>
          <p:spPr bwMode="auto">
            <a:xfrm>
              <a:off x="3505200" y="628667"/>
              <a:ext cx="609600" cy="7072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72" name="Rectangle 12"/>
            <p:cNvSpPr>
              <a:spLocks noChangeArrowheads="1"/>
            </p:cNvSpPr>
            <p:nvPr/>
          </p:nvSpPr>
          <p:spPr bwMode="auto">
            <a:xfrm>
              <a:off x="3657600" y="914400"/>
              <a:ext cx="304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600" smtClean="0">
                  <a:solidFill>
                    <a:srgbClr val="000000"/>
                  </a:solidFill>
                </a:rPr>
                <a:t>T</a:t>
              </a:r>
              <a:r>
                <a:rPr lang="en-US" altLang="en-US" sz="1600" baseline="-25000" smtClean="0">
                  <a:solidFill>
                    <a:srgbClr val="000000"/>
                  </a:solidFill>
                </a:rPr>
                <a:t>2</a:t>
              </a:r>
              <a:endParaRPr lang="en-US" altLang="en-US" sz="2400" smtClean="0">
                <a:solidFill>
                  <a:srgbClr val="000000"/>
                </a:solidFill>
              </a:endParaRPr>
            </a:p>
          </p:txBody>
        </p:sp>
        <p:sp>
          <p:nvSpPr>
            <p:cNvPr id="66573" name="Text Box 13"/>
            <p:cNvSpPr txBox="1">
              <a:spLocks noChangeArrowheads="1"/>
            </p:cNvSpPr>
            <p:nvPr/>
          </p:nvSpPr>
          <p:spPr bwMode="auto">
            <a:xfrm>
              <a:off x="4648200" y="80011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a:t>
              </a:r>
            </a:p>
          </p:txBody>
        </p:sp>
        <p:sp>
          <p:nvSpPr>
            <p:cNvPr id="66574" name="Rectangle 14"/>
            <p:cNvSpPr>
              <a:spLocks noChangeArrowheads="1"/>
            </p:cNvSpPr>
            <p:nvPr/>
          </p:nvSpPr>
          <p:spPr bwMode="auto">
            <a:xfrm>
              <a:off x="2743200" y="2971800"/>
              <a:ext cx="3733800" cy="1314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75" name="Rectangle 15"/>
            <p:cNvSpPr>
              <a:spLocks noChangeArrowheads="1"/>
            </p:cNvSpPr>
            <p:nvPr/>
          </p:nvSpPr>
          <p:spPr bwMode="auto">
            <a:xfrm>
              <a:off x="2743200" y="4686300"/>
              <a:ext cx="3733800" cy="285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76" name="Rectangle 16" descr="40%"/>
            <p:cNvSpPr>
              <a:spLocks noChangeArrowheads="1"/>
            </p:cNvSpPr>
            <p:nvPr/>
          </p:nvSpPr>
          <p:spPr bwMode="auto">
            <a:xfrm>
              <a:off x="3657600" y="1885950"/>
              <a:ext cx="1905000" cy="285750"/>
            </a:xfrm>
            <a:prstGeom prst="rect">
              <a:avLst/>
            </a:prstGeom>
            <a:pattFill prst="pct40">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77" name="Rectangle 17"/>
            <p:cNvSpPr>
              <a:spLocks noChangeArrowheads="1"/>
            </p:cNvSpPr>
            <p:nvPr/>
          </p:nvSpPr>
          <p:spPr bwMode="auto">
            <a:xfrm>
              <a:off x="3657600" y="2343150"/>
              <a:ext cx="1905000" cy="285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78" name="Text Box 18"/>
            <p:cNvSpPr txBox="1">
              <a:spLocks noChangeArrowheads="1"/>
            </p:cNvSpPr>
            <p:nvPr/>
          </p:nvSpPr>
          <p:spPr bwMode="auto">
            <a:xfrm>
              <a:off x="4038600" y="1841637"/>
              <a:ext cx="1219200" cy="34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600" b="1" dirty="0" smtClean="0">
                  <a:solidFill>
                    <a:srgbClr val="000000"/>
                  </a:solidFill>
                </a:rPr>
                <a:t>Combiner</a:t>
              </a:r>
              <a:endParaRPr lang="en-US" altLang="en-US" sz="1400" b="1" dirty="0" smtClean="0">
                <a:solidFill>
                  <a:srgbClr val="000000"/>
                </a:solidFill>
              </a:endParaRPr>
            </a:p>
          </p:txBody>
        </p:sp>
        <p:sp>
          <p:nvSpPr>
            <p:cNvPr id="66579" name="Text Box 19"/>
            <p:cNvSpPr txBox="1">
              <a:spLocks noChangeArrowheads="1"/>
            </p:cNvSpPr>
            <p:nvPr/>
          </p:nvSpPr>
          <p:spPr bwMode="auto">
            <a:xfrm>
              <a:off x="3810000" y="2296892"/>
              <a:ext cx="1752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600" dirty="0" smtClean="0">
                  <a:solidFill>
                    <a:srgbClr val="000000"/>
                  </a:solidFill>
                </a:rPr>
                <a:t>Paragraph planner</a:t>
              </a:r>
            </a:p>
          </p:txBody>
        </p:sp>
        <p:sp>
          <p:nvSpPr>
            <p:cNvPr id="66580" name="Rectangle 20" descr="40%"/>
            <p:cNvSpPr>
              <a:spLocks noChangeArrowheads="1"/>
            </p:cNvSpPr>
            <p:nvPr/>
          </p:nvSpPr>
          <p:spPr bwMode="auto">
            <a:xfrm>
              <a:off x="5715000" y="2057400"/>
              <a:ext cx="685800" cy="400050"/>
            </a:xfrm>
            <a:prstGeom prst="rect">
              <a:avLst/>
            </a:prstGeom>
            <a:pattFill prst="pct40">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81" name="Text Box 21" descr="40%"/>
            <p:cNvSpPr txBox="1">
              <a:spLocks noChangeArrowheads="1"/>
            </p:cNvSpPr>
            <p:nvPr/>
          </p:nvSpPr>
          <p:spPr bwMode="auto">
            <a:xfrm>
              <a:off x="5715000" y="2028825"/>
              <a:ext cx="762000" cy="400111"/>
            </a:xfrm>
            <a:prstGeom prst="rect">
              <a:avLst/>
            </a:prstGeom>
            <a:noFill/>
            <a:ln>
              <a:noFill/>
            </a:ln>
            <a:effectLst/>
            <a:extLst>
              <a:ext uri="{909E8E84-426E-40DD-AFC4-6F175D3DCCD1}">
                <a14:hiddenFill xmlns:a14="http://schemas.microsoft.com/office/drawing/2010/main">
                  <a:pattFill prst="pct40">
                    <a:fgClr>
                      <a:schemeClr val="accent1"/>
                    </a:fgClr>
                    <a:bgClr>
                      <a:schemeClr val="bg1"/>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000" b="1" dirty="0" smtClean="0">
                  <a:solidFill>
                    <a:srgbClr val="000000"/>
                  </a:solidFill>
                </a:rPr>
                <a:t>Planning</a:t>
              </a:r>
              <a:br>
                <a:rPr lang="en-US" altLang="en-US" sz="1000" b="1" dirty="0" smtClean="0">
                  <a:solidFill>
                    <a:srgbClr val="000000"/>
                  </a:solidFill>
                </a:rPr>
              </a:br>
              <a:r>
                <a:rPr lang="en-US" altLang="en-US" sz="1000" b="1" dirty="0" smtClean="0">
                  <a:solidFill>
                    <a:srgbClr val="000000"/>
                  </a:solidFill>
                </a:rPr>
                <a:t>operators</a:t>
              </a:r>
              <a:endParaRPr lang="en-US" altLang="en-US" sz="1000" dirty="0" smtClean="0">
                <a:solidFill>
                  <a:srgbClr val="000000"/>
                </a:solidFill>
              </a:endParaRPr>
            </a:p>
          </p:txBody>
        </p:sp>
        <p:sp>
          <p:nvSpPr>
            <p:cNvPr id="66582" name="Line 22"/>
            <p:cNvSpPr>
              <a:spLocks noChangeShapeType="1"/>
            </p:cNvSpPr>
            <p:nvPr/>
          </p:nvSpPr>
          <p:spPr bwMode="auto">
            <a:xfrm flipH="1" flipV="1">
              <a:off x="5562600" y="2000250"/>
              <a:ext cx="152400" cy="285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3" name="Line 23"/>
            <p:cNvSpPr>
              <a:spLocks noChangeShapeType="1"/>
            </p:cNvSpPr>
            <p:nvPr/>
          </p:nvSpPr>
          <p:spPr bwMode="auto">
            <a:xfrm flipH="1">
              <a:off x="5562600" y="22860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4" name="Line 24"/>
            <p:cNvSpPr>
              <a:spLocks noChangeShapeType="1"/>
            </p:cNvSpPr>
            <p:nvPr/>
          </p:nvSpPr>
          <p:spPr bwMode="auto">
            <a:xfrm>
              <a:off x="4648200" y="1371600"/>
              <a:ext cx="0" cy="514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5" name="Line 25"/>
            <p:cNvSpPr>
              <a:spLocks noChangeShapeType="1"/>
            </p:cNvSpPr>
            <p:nvPr/>
          </p:nvSpPr>
          <p:spPr bwMode="auto">
            <a:xfrm>
              <a:off x="4648200" y="217170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6" name="Text Box 26"/>
            <p:cNvSpPr txBox="1">
              <a:spLocks noChangeArrowheads="1"/>
            </p:cNvSpPr>
            <p:nvPr/>
          </p:nvSpPr>
          <p:spPr bwMode="auto">
            <a:xfrm>
              <a:off x="2743200" y="2971816"/>
              <a:ext cx="175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rPr>
                <a:t>Linguistic realizer</a:t>
              </a:r>
              <a:endParaRPr lang="en-US" altLang="en-US" sz="2400" smtClean="0">
                <a:solidFill>
                  <a:srgbClr val="000000"/>
                </a:solidFill>
              </a:endParaRPr>
            </a:p>
          </p:txBody>
        </p:sp>
        <p:sp>
          <p:nvSpPr>
            <p:cNvPr id="66587" name="Rectangle 27"/>
            <p:cNvSpPr>
              <a:spLocks noChangeArrowheads="1"/>
            </p:cNvSpPr>
            <p:nvPr/>
          </p:nvSpPr>
          <p:spPr bwMode="auto">
            <a:xfrm>
              <a:off x="3810000" y="3188498"/>
              <a:ext cx="1752600" cy="262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88" name="Text Box 28"/>
            <p:cNvSpPr txBox="1">
              <a:spLocks noChangeArrowheads="1"/>
            </p:cNvSpPr>
            <p:nvPr/>
          </p:nvSpPr>
          <p:spPr bwMode="auto">
            <a:xfrm>
              <a:off x="3962400" y="3143266"/>
              <a:ext cx="144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400" smtClean="0">
                  <a:solidFill>
                    <a:srgbClr val="000000"/>
                  </a:solidFill>
                </a:rPr>
                <a:t>Sentence planner</a:t>
              </a:r>
              <a:endParaRPr lang="en-US" altLang="en-US" sz="1600" smtClean="0">
                <a:solidFill>
                  <a:srgbClr val="000000"/>
                </a:solidFill>
              </a:endParaRPr>
            </a:p>
          </p:txBody>
        </p:sp>
        <p:sp>
          <p:nvSpPr>
            <p:cNvPr id="66589" name="Rectangle 29"/>
            <p:cNvSpPr>
              <a:spLocks noChangeArrowheads="1"/>
            </p:cNvSpPr>
            <p:nvPr/>
          </p:nvSpPr>
          <p:spPr bwMode="auto">
            <a:xfrm>
              <a:off x="3810000" y="3582904"/>
              <a:ext cx="1752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90" name="Text Box 30"/>
            <p:cNvSpPr txBox="1">
              <a:spLocks noChangeArrowheads="1"/>
            </p:cNvSpPr>
            <p:nvPr/>
          </p:nvSpPr>
          <p:spPr bwMode="auto">
            <a:xfrm>
              <a:off x="3886200" y="3943366"/>
              <a:ext cx="160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400" dirty="0" smtClean="0">
                  <a:solidFill>
                    <a:srgbClr val="000000"/>
                  </a:solidFill>
                </a:rPr>
                <a:t>Sentence generator</a:t>
              </a:r>
              <a:endParaRPr lang="en-US" altLang="en-US" sz="1600" dirty="0" smtClean="0">
                <a:solidFill>
                  <a:srgbClr val="000000"/>
                </a:solidFill>
              </a:endParaRPr>
            </a:p>
          </p:txBody>
        </p:sp>
        <p:sp>
          <p:nvSpPr>
            <p:cNvPr id="66591" name="Rectangle 31"/>
            <p:cNvSpPr>
              <a:spLocks noChangeArrowheads="1"/>
            </p:cNvSpPr>
            <p:nvPr/>
          </p:nvSpPr>
          <p:spPr bwMode="auto">
            <a:xfrm>
              <a:off x="3810000" y="3992199"/>
              <a:ext cx="1752600" cy="2589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92" name="Text Box 32"/>
            <p:cNvSpPr txBox="1">
              <a:spLocks noChangeArrowheads="1"/>
            </p:cNvSpPr>
            <p:nvPr/>
          </p:nvSpPr>
          <p:spPr bwMode="auto">
            <a:xfrm>
              <a:off x="3962400" y="3543316"/>
              <a:ext cx="1371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400" smtClean="0">
                  <a:solidFill>
                    <a:srgbClr val="000000"/>
                  </a:solidFill>
                </a:rPr>
                <a:t>Lexical chooser</a:t>
              </a:r>
              <a:endParaRPr lang="en-US" altLang="en-US" sz="1600" smtClean="0">
                <a:solidFill>
                  <a:srgbClr val="000000"/>
                </a:solidFill>
              </a:endParaRPr>
            </a:p>
          </p:txBody>
        </p:sp>
        <p:sp>
          <p:nvSpPr>
            <p:cNvPr id="66593" name="Rectangle 33"/>
            <p:cNvSpPr>
              <a:spLocks noChangeArrowheads="1"/>
            </p:cNvSpPr>
            <p:nvPr/>
          </p:nvSpPr>
          <p:spPr bwMode="auto">
            <a:xfrm>
              <a:off x="2819400" y="3543316"/>
              <a:ext cx="609600" cy="2285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594" name="Text Box 34"/>
            <p:cNvSpPr txBox="1">
              <a:spLocks noChangeArrowheads="1"/>
            </p:cNvSpPr>
            <p:nvPr/>
          </p:nvSpPr>
          <p:spPr bwMode="auto">
            <a:xfrm>
              <a:off x="2819400" y="3543317"/>
              <a:ext cx="68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000" smtClean="0">
                  <a:solidFill>
                    <a:srgbClr val="000000"/>
                  </a:solidFill>
                </a:rPr>
                <a:t>Lexicon</a:t>
              </a:r>
            </a:p>
          </p:txBody>
        </p:sp>
        <p:sp>
          <p:nvSpPr>
            <p:cNvPr id="66595" name="Line 35"/>
            <p:cNvSpPr>
              <a:spLocks noChangeShapeType="1"/>
            </p:cNvSpPr>
            <p:nvPr/>
          </p:nvSpPr>
          <p:spPr bwMode="auto">
            <a:xfrm>
              <a:off x="4648200" y="3451041"/>
              <a:ext cx="0" cy="131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96" name="Line 36"/>
            <p:cNvSpPr>
              <a:spLocks noChangeShapeType="1"/>
            </p:cNvSpPr>
            <p:nvPr/>
          </p:nvSpPr>
          <p:spPr bwMode="auto">
            <a:xfrm>
              <a:off x="4648200" y="3811504"/>
              <a:ext cx="0" cy="1806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97" name="Line 37"/>
            <p:cNvSpPr>
              <a:spLocks noChangeShapeType="1"/>
            </p:cNvSpPr>
            <p:nvPr/>
          </p:nvSpPr>
          <p:spPr bwMode="auto">
            <a:xfrm>
              <a:off x="3429000" y="3657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98" name="Text Box 38"/>
            <p:cNvSpPr txBox="1">
              <a:spLocks noChangeArrowheads="1"/>
            </p:cNvSpPr>
            <p:nvPr/>
          </p:nvSpPr>
          <p:spPr bwMode="auto">
            <a:xfrm>
              <a:off x="3581400" y="4686316"/>
              <a:ext cx="2133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400" i="1" smtClean="0">
                  <a:solidFill>
                    <a:srgbClr val="000000"/>
                  </a:solidFill>
                </a:rPr>
                <a:t>OUTPUT: Base summary</a:t>
              </a:r>
              <a:endParaRPr lang="en-US" altLang="en-US" sz="1600" smtClean="0">
                <a:solidFill>
                  <a:srgbClr val="000000"/>
                </a:solidFill>
              </a:endParaRPr>
            </a:p>
          </p:txBody>
        </p:sp>
        <p:sp>
          <p:nvSpPr>
            <p:cNvPr id="66599" name="Line 39"/>
            <p:cNvSpPr>
              <a:spLocks noChangeShapeType="1"/>
            </p:cNvSpPr>
            <p:nvPr/>
          </p:nvSpPr>
          <p:spPr bwMode="auto">
            <a:xfrm>
              <a:off x="4648200" y="4251143"/>
              <a:ext cx="0" cy="4351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600" name="Line 40"/>
            <p:cNvSpPr>
              <a:spLocks noChangeShapeType="1"/>
            </p:cNvSpPr>
            <p:nvPr/>
          </p:nvSpPr>
          <p:spPr bwMode="auto">
            <a:xfrm>
              <a:off x="4648200" y="2628900"/>
              <a:ext cx="0" cy="5595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601" name="Rectangle 41"/>
            <p:cNvSpPr>
              <a:spLocks noChangeArrowheads="1"/>
            </p:cNvSpPr>
            <p:nvPr/>
          </p:nvSpPr>
          <p:spPr bwMode="auto">
            <a:xfrm>
              <a:off x="5791200" y="3943350"/>
              <a:ext cx="609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602" name="Text Box 42"/>
            <p:cNvSpPr txBox="1">
              <a:spLocks noChangeArrowheads="1"/>
            </p:cNvSpPr>
            <p:nvPr/>
          </p:nvSpPr>
          <p:spPr bwMode="auto">
            <a:xfrm>
              <a:off x="5791200" y="3943364"/>
              <a:ext cx="68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000" smtClean="0">
                  <a:solidFill>
                    <a:srgbClr val="000000"/>
                  </a:solidFill>
                </a:rPr>
                <a:t>SURGE</a:t>
              </a:r>
            </a:p>
          </p:txBody>
        </p:sp>
        <p:sp>
          <p:nvSpPr>
            <p:cNvPr id="66603" name="Line 43"/>
            <p:cNvSpPr>
              <a:spLocks noChangeShapeType="1"/>
            </p:cNvSpPr>
            <p:nvPr/>
          </p:nvSpPr>
          <p:spPr bwMode="auto">
            <a:xfrm flipH="1">
              <a:off x="5562600" y="405765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604" name="Rectangle 44"/>
            <p:cNvSpPr>
              <a:spLocks noChangeArrowheads="1"/>
            </p:cNvSpPr>
            <p:nvPr/>
          </p:nvSpPr>
          <p:spPr bwMode="auto">
            <a:xfrm>
              <a:off x="2819400" y="1943099"/>
              <a:ext cx="609600" cy="4001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6605" name="Text Box 45"/>
            <p:cNvSpPr txBox="1">
              <a:spLocks noChangeArrowheads="1"/>
            </p:cNvSpPr>
            <p:nvPr/>
          </p:nvSpPr>
          <p:spPr bwMode="auto">
            <a:xfrm>
              <a:off x="2819400" y="1943100"/>
              <a:ext cx="685800"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1000" dirty="0" smtClean="0">
                  <a:solidFill>
                    <a:srgbClr val="000000"/>
                  </a:solidFill>
                </a:rPr>
                <a:t>Domain</a:t>
              </a:r>
              <a:br>
                <a:rPr lang="en-US" altLang="en-US" sz="1000" dirty="0" smtClean="0">
                  <a:solidFill>
                    <a:srgbClr val="000000"/>
                  </a:solidFill>
                </a:rPr>
              </a:br>
              <a:r>
                <a:rPr lang="en-US" altLang="en-US" sz="1000" dirty="0" smtClean="0">
                  <a:solidFill>
                    <a:srgbClr val="000000"/>
                  </a:solidFill>
                </a:rPr>
                <a:t>ontology</a:t>
              </a:r>
            </a:p>
          </p:txBody>
        </p:sp>
        <p:sp>
          <p:nvSpPr>
            <p:cNvPr id="66606" name="Line 46"/>
            <p:cNvSpPr>
              <a:spLocks noChangeShapeType="1"/>
            </p:cNvSpPr>
            <p:nvPr/>
          </p:nvSpPr>
          <p:spPr bwMode="auto">
            <a:xfrm flipV="1">
              <a:off x="3429000" y="2057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grpSp>
    </p:spTree>
    <p:extLst>
      <p:ext uri="{BB962C8B-B14F-4D97-AF65-F5344CB8AC3E}">
        <p14:creationId xmlns:p14="http://schemas.microsoft.com/office/powerpoint/2010/main" val="306272351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en-US" dirty="0" smtClean="0"/>
              <a:t>Summons</a:t>
            </a:r>
          </a:p>
        </p:txBody>
      </p:sp>
      <p:grpSp>
        <p:nvGrpSpPr>
          <p:cNvPr id="3" name="Group 2"/>
          <p:cNvGrpSpPr/>
          <p:nvPr/>
        </p:nvGrpSpPr>
        <p:grpSpPr>
          <a:xfrm>
            <a:off x="152400" y="1485900"/>
            <a:ext cx="8763000" cy="3028950"/>
            <a:chOff x="152400" y="1485900"/>
            <a:chExt cx="8763000" cy="3028950"/>
          </a:xfrm>
        </p:grpSpPr>
        <p:sp>
          <p:nvSpPr>
            <p:cNvPr id="68613" name="Rectangle 5"/>
            <p:cNvSpPr>
              <a:spLocks noChangeArrowheads="1"/>
            </p:cNvSpPr>
            <p:nvPr/>
          </p:nvSpPr>
          <p:spPr bwMode="auto">
            <a:xfrm>
              <a:off x="234950" y="1490663"/>
              <a:ext cx="8597900" cy="30194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68614" name="Rectangle 6"/>
            <p:cNvSpPr>
              <a:spLocks noChangeArrowheads="1"/>
            </p:cNvSpPr>
            <p:nvPr/>
          </p:nvSpPr>
          <p:spPr bwMode="auto">
            <a:xfrm>
              <a:off x="152400" y="1527221"/>
              <a:ext cx="43434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TST-REU-0001</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3, 1996 11:30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PRIMSOURCE: SOURCE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3, 1996</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Jerusalem</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18''</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10”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PERP: ORGANIZATION ID</a:t>
              </a:r>
            </a:p>
          </p:txBody>
        </p:sp>
        <p:sp>
          <p:nvSpPr>
            <p:cNvPr id="68615" name="Rectangle 7"/>
            <p:cNvSpPr>
              <a:spLocks noChangeArrowheads="1"/>
            </p:cNvSpPr>
            <p:nvPr/>
          </p:nvSpPr>
          <p:spPr bwMode="auto">
            <a:xfrm>
              <a:off x="4419600" y="1544595"/>
              <a:ext cx="44958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TST-REU-0002</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4, 1996 07:20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PRIMSOURCE: SOURCE		</a:t>
              </a:r>
              <a:r>
                <a:rPr lang="en-US" altLang="en-US" sz="900" b="1" dirty="0" smtClean="0">
                  <a:solidFill>
                    <a:srgbClr val="000000"/>
                  </a:solidFill>
                </a:rPr>
                <a:t>Israel Radio</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4, 1996</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Tel Aviv</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at least 10'</a:t>
              </a:r>
              <a:r>
                <a:rPr lang="en-US" altLang="en-US" sz="900" dirty="0" smtClean="0">
                  <a:solidFill>
                    <a:srgbClr val="000000"/>
                  </a:solidFill>
                </a:rPr>
                <a:t>'</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more than 100”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PERP: ORGANIZATION ID</a:t>
              </a:r>
            </a:p>
          </p:txBody>
        </p:sp>
        <p:sp>
          <p:nvSpPr>
            <p:cNvPr id="68616" name="Rectangle 8"/>
            <p:cNvSpPr>
              <a:spLocks noChangeArrowheads="1"/>
            </p:cNvSpPr>
            <p:nvPr/>
          </p:nvSpPr>
          <p:spPr bwMode="auto">
            <a:xfrm>
              <a:off x="152400" y="3005191"/>
              <a:ext cx="44958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TST-REU-0003</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4, 1996 14:20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PRIMSOURCE: SOURCE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4, 1996</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Tel Aviv</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at least 13''</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more than 100”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PERP: ORGANIZATION ID		</a:t>
              </a:r>
              <a:r>
                <a:rPr lang="en-US" altLang="en-US" sz="900" b="1" dirty="0" smtClean="0">
                  <a:solidFill>
                    <a:srgbClr val="000000"/>
                  </a:solidFill>
                </a:rPr>
                <a:t>“Hamas”</a:t>
              </a:r>
            </a:p>
          </p:txBody>
        </p:sp>
        <p:sp>
          <p:nvSpPr>
            <p:cNvPr id="68617" name="Rectangle 9"/>
            <p:cNvSpPr>
              <a:spLocks noChangeArrowheads="1"/>
            </p:cNvSpPr>
            <p:nvPr/>
          </p:nvSpPr>
          <p:spPr bwMode="auto">
            <a:xfrm>
              <a:off x="4419600" y="3014092"/>
              <a:ext cx="43434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TST-REU-0004</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4, 1996 14:30</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PRIMSOURCE: SOURCE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4, 1996</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Tel Aviv</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at least 12''</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105”</a:t>
              </a:r>
              <a:r>
                <a:rPr lang="en-US" altLang="en-US" sz="900" dirty="0" smtClean="0">
                  <a:solidFill>
                    <a:srgbClr val="000000"/>
                  </a:solidFill>
                </a:rPr>
                <a:t/>
              </a:r>
              <a:br>
                <a:rPr lang="en-US" altLang="en-US" sz="900" dirty="0" smtClean="0">
                  <a:solidFill>
                    <a:srgbClr val="000000"/>
                  </a:solidFill>
                </a:rPr>
              </a:br>
              <a:r>
                <a:rPr lang="en-US" altLang="en-US" sz="900" dirty="0" smtClean="0">
                  <a:solidFill>
                    <a:srgbClr val="000000"/>
                  </a:solidFill>
                </a:rPr>
                <a:t>     PERP: ORGANIZATION ID</a:t>
              </a:r>
            </a:p>
          </p:txBody>
        </p:sp>
        <p:sp>
          <p:nvSpPr>
            <p:cNvPr id="68622" name="Line 22"/>
            <p:cNvSpPr>
              <a:spLocks noChangeShapeType="1"/>
            </p:cNvSpPr>
            <p:nvPr/>
          </p:nvSpPr>
          <p:spPr bwMode="auto">
            <a:xfrm>
              <a:off x="4533900" y="1485900"/>
              <a:ext cx="0" cy="30289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8623" name="Line 23"/>
            <p:cNvSpPr>
              <a:spLocks noChangeShapeType="1"/>
            </p:cNvSpPr>
            <p:nvPr/>
          </p:nvSpPr>
          <p:spPr bwMode="auto">
            <a:xfrm>
              <a:off x="228600" y="2971800"/>
              <a:ext cx="861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grpSp>
    </p:spTree>
    <p:extLst>
      <p:ext uri="{BB962C8B-B14F-4D97-AF65-F5344CB8AC3E}">
        <p14:creationId xmlns:p14="http://schemas.microsoft.com/office/powerpoint/2010/main" val="73071969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p>
        </p:txBody>
      </p:sp>
      <p:sp>
        <p:nvSpPr>
          <p:cNvPr id="69635" name="Rectangle 3"/>
          <p:cNvSpPr>
            <a:spLocks noChangeArrowheads="1"/>
          </p:cNvSpPr>
          <p:nvPr/>
        </p:nvSpPr>
        <p:spPr bwMode="auto">
          <a:xfrm>
            <a:off x="1485900" y="1485900"/>
            <a:ext cx="6019800" cy="2247411"/>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rPr>
              <a:t>Reuters reported that 18 people were killed on </a:t>
            </a:r>
            <a:r>
              <a:rPr lang="en-US" altLang="en-US" sz="2000" i="1" dirty="0" smtClean="0">
                <a:solidFill>
                  <a:srgbClr val="000000"/>
                </a:solidFill>
              </a:rPr>
              <a:t>Sunday</a:t>
            </a:r>
            <a:r>
              <a:rPr lang="en-US" altLang="en-US" sz="2000" dirty="0" smtClean="0">
                <a:solidFill>
                  <a:srgbClr val="000000"/>
                </a:solidFill>
              </a:rPr>
              <a:t> in a bombing in Jerusalem. </a:t>
            </a:r>
            <a:r>
              <a:rPr lang="en-US" altLang="en-US" sz="2000" i="1" dirty="0" smtClean="0">
                <a:solidFill>
                  <a:srgbClr val="000000"/>
                </a:solidFill>
              </a:rPr>
              <a:t>The next day</a:t>
            </a:r>
            <a:r>
              <a:rPr lang="en-US" altLang="en-US" sz="2000" dirty="0" smtClean="0">
                <a:solidFill>
                  <a:srgbClr val="000000"/>
                </a:solidFill>
              </a:rPr>
              <a:t>, a bomb in Tel Aviv killed at least 10 people and wounded 30 according to Israel radio. Reuters reported that </a:t>
            </a:r>
            <a:r>
              <a:rPr lang="en-US" altLang="en-US" sz="2000" i="1" dirty="0" smtClean="0">
                <a:solidFill>
                  <a:srgbClr val="000000"/>
                </a:solidFill>
              </a:rPr>
              <a:t>at least 12 people</a:t>
            </a:r>
            <a:r>
              <a:rPr lang="en-US" altLang="en-US" sz="2000" dirty="0" smtClean="0">
                <a:solidFill>
                  <a:srgbClr val="000000"/>
                </a:solidFill>
              </a:rPr>
              <a:t> were killed and </a:t>
            </a:r>
            <a:r>
              <a:rPr lang="en-US" altLang="en-US" sz="2000" i="1" dirty="0" smtClean="0">
                <a:solidFill>
                  <a:srgbClr val="000000"/>
                </a:solidFill>
              </a:rPr>
              <a:t>105</a:t>
            </a:r>
            <a:r>
              <a:rPr lang="en-US" altLang="en-US" sz="2000" dirty="0" smtClean="0">
                <a:solidFill>
                  <a:srgbClr val="000000"/>
                </a:solidFill>
              </a:rPr>
              <a:t> wounded </a:t>
            </a:r>
            <a:r>
              <a:rPr lang="en-US" altLang="en-US" sz="2000" i="1" dirty="0" smtClean="0">
                <a:solidFill>
                  <a:srgbClr val="000000"/>
                </a:solidFill>
              </a:rPr>
              <a:t>in the second incident</a:t>
            </a:r>
            <a:r>
              <a:rPr lang="en-US" altLang="en-US" sz="2000" dirty="0" smtClean="0">
                <a:solidFill>
                  <a:srgbClr val="000000"/>
                </a:solidFill>
              </a:rPr>
              <a:t>. </a:t>
            </a:r>
            <a:r>
              <a:rPr lang="en-US" altLang="en-US" sz="2000" i="1" dirty="0" smtClean="0">
                <a:solidFill>
                  <a:srgbClr val="000000"/>
                </a:solidFill>
              </a:rPr>
              <a:t>Later the same day</a:t>
            </a:r>
            <a:r>
              <a:rPr lang="en-US" altLang="en-US" sz="2000" dirty="0" smtClean="0">
                <a:solidFill>
                  <a:srgbClr val="000000"/>
                </a:solidFill>
              </a:rPr>
              <a:t>, Reuters reported that Hamas has claimed responsibility for the act.</a:t>
            </a:r>
          </a:p>
        </p:txBody>
      </p:sp>
    </p:spTree>
    <p:extLst>
      <p:ext uri="{BB962C8B-B14F-4D97-AF65-F5344CB8AC3E}">
        <p14:creationId xmlns:p14="http://schemas.microsoft.com/office/powerpoint/2010/main" val="247564878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US" altLang="en-US" dirty="0" smtClean="0"/>
              <a:t>Summons</a:t>
            </a:r>
          </a:p>
        </p:txBody>
      </p:sp>
      <p:sp>
        <p:nvSpPr>
          <p:cNvPr id="70659" name="Rectangle 5"/>
          <p:cNvSpPr>
            <a:spLocks noGrp="1" noChangeArrowheads="1"/>
          </p:cNvSpPr>
          <p:nvPr>
            <p:ph idx="1"/>
          </p:nvPr>
        </p:nvSpPr>
        <p:spPr/>
        <p:txBody>
          <a:bodyPr>
            <a:normAutofit fontScale="85000" lnSpcReduction="20000"/>
          </a:bodyPr>
          <a:lstStyle/>
          <a:p>
            <a:r>
              <a:rPr lang="en-US" altLang="en-US" sz="2000" dirty="0" smtClean="0"/>
              <a:t>If there are two templates</a:t>
            </a:r>
            <a:br>
              <a:rPr lang="en-US" altLang="en-US" sz="2000" dirty="0" smtClean="0"/>
            </a:br>
            <a:r>
              <a:rPr lang="en-US" altLang="en-US" sz="2000" dirty="0" smtClean="0"/>
              <a:t>	AND</a:t>
            </a:r>
            <a:br>
              <a:rPr lang="en-US" altLang="en-US" sz="2000" dirty="0" smtClean="0"/>
            </a:br>
            <a:r>
              <a:rPr lang="en-US" altLang="en-US" sz="2000" dirty="0" smtClean="0"/>
              <a:t>the location is the same</a:t>
            </a:r>
            <a:br>
              <a:rPr lang="en-US" altLang="en-US" sz="2000" dirty="0" smtClean="0"/>
            </a:br>
            <a:r>
              <a:rPr lang="en-US" altLang="en-US" sz="2000" dirty="0" smtClean="0"/>
              <a:t>	AND</a:t>
            </a:r>
            <a:br>
              <a:rPr lang="en-US" altLang="en-US" sz="2000" dirty="0" smtClean="0"/>
            </a:br>
            <a:r>
              <a:rPr lang="en-US" altLang="en-US" sz="2000" dirty="0" smtClean="0"/>
              <a:t>the time of the second template is after the time of the first template</a:t>
            </a:r>
            <a:br>
              <a:rPr lang="en-US" altLang="en-US" sz="2000" dirty="0" smtClean="0"/>
            </a:br>
            <a:r>
              <a:rPr lang="en-US" altLang="en-US" sz="2000" dirty="0" smtClean="0"/>
              <a:t>	AND</a:t>
            </a:r>
            <a:br>
              <a:rPr lang="en-US" altLang="en-US" sz="2000" dirty="0" smtClean="0"/>
            </a:br>
            <a:r>
              <a:rPr lang="en-US" altLang="en-US" sz="2000" dirty="0" smtClean="0"/>
              <a:t>the source of the first template is different from the source of the second template</a:t>
            </a:r>
            <a:br>
              <a:rPr lang="en-US" altLang="en-US" sz="2000" dirty="0" smtClean="0"/>
            </a:br>
            <a:r>
              <a:rPr lang="en-US" altLang="en-US" sz="2000" dirty="0" smtClean="0"/>
              <a:t>	AND</a:t>
            </a:r>
            <a:br>
              <a:rPr lang="en-US" altLang="en-US" sz="2000" dirty="0" smtClean="0"/>
            </a:br>
            <a:r>
              <a:rPr lang="en-US" altLang="en-US" sz="2000" dirty="0" smtClean="0"/>
              <a:t>at least one slot differs</a:t>
            </a:r>
            <a:br>
              <a:rPr lang="en-US" altLang="en-US" sz="2000" dirty="0" smtClean="0"/>
            </a:br>
            <a:r>
              <a:rPr lang="en-US" altLang="en-US" sz="2000" dirty="0" smtClean="0"/>
              <a:t>	THEN</a:t>
            </a:r>
            <a:br>
              <a:rPr lang="en-US" altLang="en-US" sz="2000" dirty="0" smtClean="0"/>
            </a:br>
            <a:r>
              <a:rPr lang="en-US" altLang="en-US" sz="2000" dirty="0" smtClean="0"/>
              <a:t>combine the templates using the contradiction operator...</a:t>
            </a:r>
          </a:p>
        </p:txBody>
      </p:sp>
    </p:spTree>
    <p:extLst>
      <p:ext uri="{BB962C8B-B14F-4D97-AF65-F5344CB8AC3E}">
        <p14:creationId xmlns:p14="http://schemas.microsoft.com/office/powerpoint/2010/main" val="3449967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p>
        </p:txBody>
      </p:sp>
      <p:sp>
        <p:nvSpPr>
          <p:cNvPr id="71683" name="Rectangle 3"/>
          <p:cNvSpPr>
            <a:spLocks noChangeArrowheads="1"/>
          </p:cNvSpPr>
          <p:nvPr/>
        </p:nvSpPr>
        <p:spPr bwMode="auto">
          <a:xfrm>
            <a:off x="952500" y="1585745"/>
            <a:ext cx="3276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itchFamily="34" charset="0"/>
              </a:rPr>
              <a:t>Change of perspective</a:t>
            </a:r>
            <a:endParaRPr lang="en-US" altLang="en-US" sz="2400" dirty="0" smtClean="0">
              <a:solidFill>
                <a:srgbClr val="000000"/>
              </a:solidFill>
              <a:latin typeface="Arial" pitchFamily="34" charset="0"/>
            </a:endParaRPr>
          </a:p>
        </p:txBody>
      </p:sp>
      <p:sp>
        <p:nvSpPr>
          <p:cNvPr id="71684" name="Rectangle 4"/>
          <p:cNvSpPr>
            <a:spLocks noChangeArrowheads="1"/>
          </p:cNvSpPr>
          <p:nvPr/>
        </p:nvSpPr>
        <p:spPr bwMode="auto">
          <a:xfrm>
            <a:off x="952500" y="3462544"/>
            <a:ext cx="5715000" cy="132408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rPr>
              <a:t>March 4th, </a:t>
            </a:r>
            <a:r>
              <a:rPr lang="en-US" altLang="en-US" sz="2000" u="sng" smtClean="0">
                <a:solidFill>
                  <a:srgbClr val="000000"/>
                </a:solidFill>
              </a:rPr>
              <a:t>Reuters</a:t>
            </a:r>
            <a:r>
              <a:rPr lang="en-US" altLang="en-US" sz="2000" smtClean="0">
                <a:solidFill>
                  <a:srgbClr val="000000"/>
                </a:solidFill>
              </a:rPr>
              <a:t> reported that a bomb in Tel Aviv killed at least 10 people and wounded 30. </a:t>
            </a:r>
            <a:r>
              <a:rPr lang="en-US" altLang="en-US" sz="2000" i="1" smtClean="0">
                <a:solidFill>
                  <a:srgbClr val="000000"/>
                </a:solidFill>
              </a:rPr>
              <a:t>Later the same day</a:t>
            </a:r>
            <a:r>
              <a:rPr lang="en-US" altLang="en-US" sz="2000" smtClean="0">
                <a:solidFill>
                  <a:srgbClr val="000000"/>
                </a:solidFill>
              </a:rPr>
              <a:t>, </a:t>
            </a:r>
            <a:r>
              <a:rPr lang="en-US" altLang="en-US" sz="2000" u="sng" smtClean="0">
                <a:solidFill>
                  <a:srgbClr val="000000"/>
                </a:solidFill>
              </a:rPr>
              <a:t>Reuters</a:t>
            </a:r>
            <a:r>
              <a:rPr lang="en-US" altLang="en-US" sz="2000" smtClean="0">
                <a:solidFill>
                  <a:srgbClr val="000000"/>
                </a:solidFill>
              </a:rPr>
              <a:t> reported that </a:t>
            </a:r>
            <a:r>
              <a:rPr lang="en-US" altLang="en-US" sz="2000" i="1" smtClean="0">
                <a:solidFill>
                  <a:srgbClr val="000000"/>
                </a:solidFill>
              </a:rPr>
              <a:t>exactly 12 people </a:t>
            </a:r>
            <a:r>
              <a:rPr lang="en-US" altLang="en-US" sz="2000" smtClean="0">
                <a:solidFill>
                  <a:srgbClr val="000000"/>
                </a:solidFill>
              </a:rPr>
              <a:t>were </a:t>
            </a:r>
            <a:r>
              <a:rPr lang="en-US" altLang="en-US" sz="2000" i="1" smtClean="0">
                <a:solidFill>
                  <a:srgbClr val="000000"/>
                </a:solidFill>
              </a:rPr>
              <a:t>actually</a:t>
            </a:r>
            <a:r>
              <a:rPr lang="en-US" altLang="en-US" sz="2000" smtClean="0">
                <a:solidFill>
                  <a:srgbClr val="000000"/>
                </a:solidFill>
              </a:rPr>
              <a:t> killed and </a:t>
            </a:r>
            <a:r>
              <a:rPr lang="en-US" altLang="en-US" sz="2000" i="1" smtClean="0">
                <a:solidFill>
                  <a:srgbClr val="000000"/>
                </a:solidFill>
              </a:rPr>
              <a:t>105</a:t>
            </a:r>
            <a:r>
              <a:rPr lang="en-US" altLang="en-US" sz="2000" smtClean="0">
                <a:solidFill>
                  <a:srgbClr val="000000"/>
                </a:solidFill>
              </a:rPr>
              <a:t> wounded.</a:t>
            </a:r>
          </a:p>
        </p:txBody>
      </p:sp>
      <p:sp>
        <p:nvSpPr>
          <p:cNvPr id="71685" name="Text Box 5"/>
          <p:cNvSpPr txBox="1">
            <a:spLocks noChangeArrowheads="1"/>
          </p:cNvSpPr>
          <p:nvPr/>
        </p:nvSpPr>
        <p:spPr bwMode="auto">
          <a:xfrm>
            <a:off x="952500" y="2141516"/>
            <a:ext cx="624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rPr>
              <a:t>Precondition:</a:t>
            </a:r>
            <a:br>
              <a:rPr lang="en-US" altLang="en-US" sz="2400" u="sng" dirty="0" smtClean="0">
                <a:solidFill>
                  <a:srgbClr val="000000"/>
                </a:solidFill>
              </a:rPr>
            </a:br>
            <a:r>
              <a:rPr lang="en-US" altLang="en-US" sz="2400" dirty="0" smtClean="0">
                <a:solidFill>
                  <a:srgbClr val="000000"/>
                </a:solidFill>
              </a:rPr>
              <a:t>The same source reports a change in a small number of slots</a:t>
            </a:r>
          </a:p>
        </p:txBody>
      </p:sp>
    </p:spTree>
    <p:extLst>
      <p:ext uri="{BB962C8B-B14F-4D97-AF65-F5344CB8AC3E}">
        <p14:creationId xmlns:p14="http://schemas.microsoft.com/office/powerpoint/2010/main" val="259915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4" grpId="0" animBg="1"/>
      <p:bldP spid="716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3911" y="57822"/>
            <a:ext cx="1543763" cy="2225616"/>
          </a:xfrm>
          <a:prstGeom prst="rect">
            <a:avLst/>
          </a:prstGeom>
        </p:spPr>
      </p:pic>
      <p:pic>
        <p:nvPicPr>
          <p:cNvPr id="5" name="Picture 4"/>
          <p:cNvPicPr>
            <a:picLocks noChangeAspect="1"/>
          </p:cNvPicPr>
          <p:nvPr/>
        </p:nvPicPr>
        <p:blipFill>
          <a:blip r:embed="rId3"/>
          <a:stretch>
            <a:fillRect/>
          </a:stretch>
        </p:blipFill>
        <p:spPr>
          <a:xfrm>
            <a:off x="3405321" y="164215"/>
            <a:ext cx="1897605" cy="2012830"/>
          </a:xfrm>
          <a:prstGeom prst="rect">
            <a:avLst/>
          </a:prstGeom>
        </p:spPr>
      </p:pic>
      <p:pic>
        <p:nvPicPr>
          <p:cNvPr id="6" name="Picture 5"/>
          <p:cNvPicPr>
            <a:picLocks noChangeAspect="1"/>
          </p:cNvPicPr>
          <p:nvPr/>
        </p:nvPicPr>
        <p:blipFill>
          <a:blip r:embed="rId4"/>
          <a:stretch>
            <a:fillRect/>
          </a:stretch>
        </p:blipFill>
        <p:spPr>
          <a:xfrm>
            <a:off x="6771105" y="128971"/>
            <a:ext cx="1780996" cy="2296104"/>
          </a:xfrm>
          <a:prstGeom prst="rect">
            <a:avLst/>
          </a:prstGeom>
        </p:spPr>
      </p:pic>
      <p:pic>
        <p:nvPicPr>
          <p:cNvPr id="7" name="Picture 6"/>
          <p:cNvPicPr>
            <a:picLocks noChangeAspect="1"/>
          </p:cNvPicPr>
          <p:nvPr/>
        </p:nvPicPr>
        <p:blipFill>
          <a:blip r:embed="rId5"/>
          <a:stretch>
            <a:fillRect/>
          </a:stretch>
        </p:blipFill>
        <p:spPr>
          <a:xfrm>
            <a:off x="1808344" y="2472906"/>
            <a:ext cx="1453122" cy="2352674"/>
          </a:xfrm>
          <a:prstGeom prst="rect">
            <a:avLst/>
          </a:prstGeom>
        </p:spPr>
      </p:pic>
      <p:pic>
        <p:nvPicPr>
          <p:cNvPr id="8" name="Picture 7"/>
          <p:cNvPicPr>
            <a:picLocks noChangeAspect="1"/>
          </p:cNvPicPr>
          <p:nvPr/>
        </p:nvPicPr>
        <p:blipFill>
          <a:blip r:embed="rId6"/>
          <a:stretch>
            <a:fillRect/>
          </a:stretch>
        </p:blipFill>
        <p:spPr>
          <a:xfrm>
            <a:off x="4562007" y="2389831"/>
            <a:ext cx="1852540" cy="2342611"/>
          </a:xfrm>
          <a:prstGeom prst="rect">
            <a:avLst/>
          </a:prstGeom>
        </p:spPr>
      </p:pic>
    </p:spTree>
    <p:extLst>
      <p:ext uri="{BB962C8B-B14F-4D97-AF65-F5344CB8AC3E}">
        <p14:creationId xmlns:p14="http://schemas.microsoft.com/office/powerpoint/2010/main" val="1996217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en-US" dirty="0" smtClean="0"/>
              <a:t>Summons</a:t>
            </a:r>
          </a:p>
        </p:txBody>
      </p:sp>
      <p:sp>
        <p:nvSpPr>
          <p:cNvPr id="72707" name="Rectangle 3"/>
          <p:cNvSpPr>
            <a:spLocks noChangeArrowheads="1"/>
          </p:cNvSpPr>
          <p:nvPr/>
        </p:nvSpPr>
        <p:spPr bwMode="auto">
          <a:xfrm>
            <a:off x="808938" y="1392106"/>
            <a:ext cx="220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itchFamily="34" charset="0"/>
              </a:rPr>
              <a:t>Contradiction</a:t>
            </a:r>
            <a:endParaRPr lang="en-US" altLang="en-US" sz="2400" dirty="0" smtClean="0">
              <a:solidFill>
                <a:srgbClr val="000000"/>
              </a:solidFill>
              <a:latin typeface="Arial" pitchFamily="34" charset="0"/>
            </a:endParaRPr>
          </a:p>
        </p:txBody>
      </p:sp>
      <p:sp>
        <p:nvSpPr>
          <p:cNvPr id="72708" name="Rectangle 4"/>
          <p:cNvSpPr>
            <a:spLocks noChangeArrowheads="1"/>
          </p:cNvSpPr>
          <p:nvPr/>
        </p:nvSpPr>
        <p:spPr bwMode="auto">
          <a:xfrm>
            <a:off x="867460" y="3119296"/>
            <a:ext cx="5867400" cy="163185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rPr>
              <a:t>The afternoon of February 26, 1993, </a:t>
            </a:r>
            <a:r>
              <a:rPr lang="en-US" altLang="en-US" sz="2000" u="sng" smtClean="0">
                <a:solidFill>
                  <a:srgbClr val="000000"/>
                </a:solidFill>
              </a:rPr>
              <a:t>Reuters</a:t>
            </a:r>
            <a:r>
              <a:rPr lang="en-US" altLang="en-US" sz="2000" smtClean="0">
                <a:solidFill>
                  <a:srgbClr val="000000"/>
                </a:solidFill>
              </a:rPr>
              <a:t> reported that a suspected bomb killed </a:t>
            </a:r>
            <a:r>
              <a:rPr lang="en-US" altLang="en-US" sz="2000" i="1" smtClean="0">
                <a:solidFill>
                  <a:srgbClr val="000000"/>
                </a:solidFill>
              </a:rPr>
              <a:t>at least six people</a:t>
            </a:r>
            <a:r>
              <a:rPr lang="en-US" altLang="en-US" sz="2000" smtClean="0">
                <a:solidFill>
                  <a:srgbClr val="000000"/>
                </a:solidFill>
              </a:rPr>
              <a:t> in the World Trade Center. </a:t>
            </a:r>
            <a:r>
              <a:rPr lang="en-US" altLang="en-US" sz="2000" i="1" smtClean="0">
                <a:solidFill>
                  <a:srgbClr val="000000"/>
                </a:solidFill>
              </a:rPr>
              <a:t>However</a:t>
            </a:r>
            <a:r>
              <a:rPr lang="en-US" altLang="en-US" sz="2000" smtClean="0">
                <a:solidFill>
                  <a:srgbClr val="000000"/>
                </a:solidFill>
              </a:rPr>
              <a:t>, </a:t>
            </a:r>
            <a:r>
              <a:rPr lang="en-US" altLang="en-US" sz="2000" u="sng" smtClean="0">
                <a:solidFill>
                  <a:srgbClr val="000000"/>
                </a:solidFill>
              </a:rPr>
              <a:t>Associated Press</a:t>
            </a:r>
            <a:r>
              <a:rPr lang="en-US" altLang="en-US" sz="2000" smtClean="0">
                <a:solidFill>
                  <a:srgbClr val="000000"/>
                </a:solidFill>
              </a:rPr>
              <a:t> announced that </a:t>
            </a:r>
            <a:r>
              <a:rPr lang="en-US" altLang="en-US" sz="2000" i="1" smtClean="0">
                <a:solidFill>
                  <a:srgbClr val="000000"/>
                </a:solidFill>
              </a:rPr>
              <a:t>exactly five people</a:t>
            </a:r>
            <a:r>
              <a:rPr lang="en-US" altLang="en-US" sz="2000" smtClean="0">
                <a:solidFill>
                  <a:srgbClr val="000000"/>
                </a:solidFill>
              </a:rPr>
              <a:t> were killed in the blast.</a:t>
            </a:r>
          </a:p>
        </p:txBody>
      </p:sp>
      <p:sp>
        <p:nvSpPr>
          <p:cNvPr id="72709" name="Text Box 5"/>
          <p:cNvSpPr txBox="1">
            <a:spLocks noChangeArrowheads="1"/>
          </p:cNvSpPr>
          <p:nvPr/>
        </p:nvSpPr>
        <p:spPr bwMode="auto">
          <a:xfrm>
            <a:off x="808938" y="1906450"/>
            <a:ext cx="624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rPr>
              <a:t>Precondition:</a:t>
            </a:r>
            <a:br>
              <a:rPr lang="en-US" altLang="en-US" sz="2400" u="sng" dirty="0" smtClean="0">
                <a:solidFill>
                  <a:srgbClr val="000000"/>
                </a:solidFill>
              </a:rPr>
            </a:br>
            <a:r>
              <a:rPr lang="en-US" altLang="en-US" sz="2400" dirty="0" smtClean="0">
                <a:solidFill>
                  <a:srgbClr val="000000"/>
                </a:solidFill>
              </a:rPr>
              <a:t>Different sources report contradictory values for a small number of slots</a:t>
            </a:r>
          </a:p>
        </p:txBody>
      </p:sp>
    </p:spTree>
    <p:extLst>
      <p:ext uri="{BB962C8B-B14F-4D97-AF65-F5344CB8AC3E}">
        <p14:creationId xmlns:p14="http://schemas.microsoft.com/office/powerpoint/2010/main" val="306813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animBg="1"/>
      <p:bldP spid="7270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p>
        </p:txBody>
      </p:sp>
      <p:sp>
        <p:nvSpPr>
          <p:cNvPr id="73731" name="Rectangle 3"/>
          <p:cNvSpPr>
            <a:spLocks noChangeArrowheads="1"/>
          </p:cNvSpPr>
          <p:nvPr/>
        </p:nvSpPr>
        <p:spPr bwMode="auto">
          <a:xfrm>
            <a:off x="975969" y="1461759"/>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itchFamily="34" charset="0"/>
              </a:rPr>
              <a:t>Refinement</a:t>
            </a:r>
            <a:endParaRPr lang="en-US" altLang="en-US" sz="2400" dirty="0" smtClean="0">
              <a:solidFill>
                <a:srgbClr val="000000"/>
              </a:solidFill>
              <a:latin typeface="Arial" pitchFamily="34" charset="0"/>
            </a:endParaRPr>
          </a:p>
        </p:txBody>
      </p:sp>
      <p:sp>
        <p:nvSpPr>
          <p:cNvPr id="73732" name="Rectangle 4"/>
          <p:cNvSpPr>
            <a:spLocks noChangeArrowheads="1"/>
          </p:cNvSpPr>
          <p:nvPr/>
        </p:nvSpPr>
        <p:spPr bwMode="auto">
          <a:xfrm>
            <a:off x="1052169" y="1861803"/>
            <a:ext cx="5638800" cy="132408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rPr>
              <a:t>On Monday morning, </a:t>
            </a:r>
            <a:r>
              <a:rPr lang="en-US" altLang="en-US" sz="2000" u="sng" dirty="0" smtClean="0">
                <a:solidFill>
                  <a:srgbClr val="000000"/>
                </a:solidFill>
              </a:rPr>
              <a:t>Reuters</a:t>
            </a:r>
            <a:r>
              <a:rPr lang="en-US" altLang="en-US" sz="2000" dirty="0" smtClean="0">
                <a:solidFill>
                  <a:srgbClr val="000000"/>
                </a:solidFill>
              </a:rPr>
              <a:t> announced that a suicide bomber killed at least 10 people in Tel Aviv. </a:t>
            </a:r>
            <a:r>
              <a:rPr lang="en-US" altLang="en-US" sz="2000" i="1" dirty="0" smtClean="0">
                <a:solidFill>
                  <a:srgbClr val="000000"/>
                </a:solidFill>
              </a:rPr>
              <a:t>In the afternoon</a:t>
            </a:r>
            <a:r>
              <a:rPr lang="en-US" altLang="en-US" sz="2000" dirty="0" smtClean="0">
                <a:solidFill>
                  <a:srgbClr val="000000"/>
                </a:solidFill>
              </a:rPr>
              <a:t>, </a:t>
            </a:r>
            <a:r>
              <a:rPr lang="en-US" altLang="en-US" sz="2000" u="sng" dirty="0" smtClean="0">
                <a:solidFill>
                  <a:srgbClr val="000000"/>
                </a:solidFill>
              </a:rPr>
              <a:t>Reuters</a:t>
            </a:r>
            <a:r>
              <a:rPr lang="en-US" altLang="en-US" sz="2000" dirty="0" smtClean="0">
                <a:solidFill>
                  <a:srgbClr val="000000"/>
                </a:solidFill>
              </a:rPr>
              <a:t> reported that </a:t>
            </a:r>
            <a:r>
              <a:rPr lang="en-US" altLang="en-US" sz="2000" i="1" dirty="0" smtClean="0">
                <a:solidFill>
                  <a:srgbClr val="000000"/>
                </a:solidFill>
              </a:rPr>
              <a:t>Hamas </a:t>
            </a:r>
            <a:r>
              <a:rPr lang="en-US" altLang="en-US" sz="2000" dirty="0" smtClean="0">
                <a:solidFill>
                  <a:srgbClr val="000000"/>
                </a:solidFill>
              </a:rPr>
              <a:t>claimed responsibility for the act.</a:t>
            </a:r>
          </a:p>
        </p:txBody>
      </p:sp>
      <p:sp>
        <p:nvSpPr>
          <p:cNvPr id="73733" name="Rectangle 5"/>
          <p:cNvSpPr>
            <a:spLocks noChangeArrowheads="1"/>
          </p:cNvSpPr>
          <p:nvPr/>
        </p:nvSpPr>
        <p:spPr bwMode="auto">
          <a:xfrm>
            <a:off x="975969" y="3291929"/>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itchFamily="34" charset="0"/>
              </a:rPr>
              <a:t>Agreement</a:t>
            </a:r>
          </a:p>
        </p:txBody>
      </p:sp>
      <p:sp>
        <p:nvSpPr>
          <p:cNvPr id="73734" name="Rectangle 6"/>
          <p:cNvSpPr>
            <a:spLocks noChangeArrowheads="1"/>
          </p:cNvSpPr>
          <p:nvPr/>
        </p:nvSpPr>
        <p:spPr bwMode="auto">
          <a:xfrm>
            <a:off x="975969" y="3691973"/>
            <a:ext cx="5638800" cy="101630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rPr>
              <a:t>The morning of March 1st 1994, </a:t>
            </a:r>
            <a:r>
              <a:rPr lang="en-US" altLang="en-US" sz="2000" i="1" smtClean="0">
                <a:solidFill>
                  <a:srgbClr val="000000"/>
                </a:solidFill>
              </a:rPr>
              <a:t>both</a:t>
            </a:r>
            <a:r>
              <a:rPr lang="en-US" altLang="en-US" sz="2000" smtClean="0">
                <a:solidFill>
                  <a:srgbClr val="000000"/>
                </a:solidFill>
              </a:rPr>
              <a:t> </a:t>
            </a:r>
            <a:r>
              <a:rPr lang="en-US" altLang="en-US" sz="2000" u="sng" smtClean="0">
                <a:solidFill>
                  <a:srgbClr val="000000"/>
                </a:solidFill>
              </a:rPr>
              <a:t>UPI</a:t>
            </a:r>
            <a:r>
              <a:rPr lang="en-US" altLang="en-US" sz="2000" smtClean="0">
                <a:solidFill>
                  <a:srgbClr val="000000"/>
                </a:solidFill>
              </a:rPr>
              <a:t> and Reuters reported that a man was kidnapped in the Bronx. </a:t>
            </a:r>
          </a:p>
        </p:txBody>
      </p:sp>
    </p:spTree>
    <p:extLst>
      <p:ext uri="{BB962C8B-B14F-4D97-AF65-F5344CB8AC3E}">
        <p14:creationId xmlns:p14="http://schemas.microsoft.com/office/powerpoint/2010/main" val="3245530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animBg="1"/>
      <p:bldP spid="73733" grpId="0"/>
      <p:bldP spid="7373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p>
        </p:txBody>
      </p:sp>
      <p:sp>
        <p:nvSpPr>
          <p:cNvPr id="74755" name="Rectangle 3"/>
          <p:cNvSpPr>
            <a:spLocks noChangeArrowheads="1"/>
          </p:cNvSpPr>
          <p:nvPr/>
        </p:nvSpPr>
        <p:spPr bwMode="auto">
          <a:xfrm>
            <a:off x="1166165" y="1637712"/>
            <a:ext cx="2286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u="sng" smtClean="0">
                <a:solidFill>
                  <a:srgbClr val="000000"/>
                </a:solidFill>
                <a:latin typeface="Arial" pitchFamily="34" charset="0"/>
              </a:rPr>
              <a:t>Generalization</a:t>
            </a:r>
            <a:endParaRPr lang="en-US" altLang="en-US" sz="2400" smtClean="0">
              <a:solidFill>
                <a:srgbClr val="000000"/>
              </a:solidFill>
              <a:latin typeface="Arial" pitchFamily="34" charset="0"/>
            </a:endParaRPr>
          </a:p>
        </p:txBody>
      </p:sp>
      <p:sp>
        <p:nvSpPr>
          <p:cNvPr id="74756" name="Rectangle 4"/>
          <p:cNvSpPr>
            <a:spLocks noChangeArrowheads="1"/>
          </p:cNvSpPr>
          <p:nvPr/>
        </p:nvSpPr>
        <p:spPr bwMode="auto">
          <a:xfrm>
            <a:off x="1166165" y="2152056"/>
            <a:ext cx="5638800" cy="209352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rPr>
              <a:t>According to UPI, three terrorists were arrested in </a:t>
            </a:r>
            <a:r>
              <a:rPr lang="en-US" altLang="en-US" sz="2000" dirty="0" err="1" smtClean="0">
                <a:solidFill>
                  <a:srgbClr val="000000"/>
                </a:solidFill>
              </a:rPr>
              <a:t>Medellín</a:t>
            </a:r>
            <a:r>
              <a:rPr lang="en-US" altLang="en-US" sz="2000" dirty="0" smtClean="0">
                <a:solidFill>
                  <a:srgbClr val="000000"/>
                </a:solidFill>
              </a:rPr>
              <a:t> last Tuesday. Reuters announced that the police arrested two drug traffickers in Bogotá the next day. </a:t>
            </a:r>
          </a:p>
          <a:p>
            <a:pPr defTabSz="914400" eaLnBrk="1" fontAlgn="base" hangingPunct="1">
              <a:spcBef>
                <a:spcPct val="50000"/>
              </a:spcBef>
              <a:spcAft>
                <a:spcPct val="0"/>
              </a:spcAft>
              <a:buFontTx/>
              <a:buNone/>
            </a:pPr>
            <a:r>
              <a:rPr lang="en-US" altLang="en-US" sz="2000" dirty="0" smtClean="0">
                <a:solidFill>
                  <a:srgbClr val="000000"/>
                </a:solidFill>
              </a:rPr>
              <a:t>A total of five criminals were arrested in Colombia last week.</a:t>
            </a:r>
          </a:p>
        </p:txBody>
      </p:sp>
    </p:spTree>
    <p:extLst>
      <p:ext uri="{BB962C8B-B14F-4D97-AF65-F5344CB8AC3E}">
        <p14:creationId xmlns:p14="http://schemas.microsoft.com/office/powerpoint/2010/main" val="3492691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Mitra</a:t>
            </a:r>
            <a:r>
              <a:rPr lang="en-US" altLang="en-US" dirty="0" smtClean="0"/>
              <a:t>/Allen/Salton</a:t>
            </a:r>
          </a:p>
        </p:txBody>
      </p:sp>
      <p:sp>
        <p:nvSpPr>
          <p:cNvPr id="16387" name="Rectangle 3"/>
          <p:cNvSpPr>
            <a:spLocks noGrp="1" noChangeArrowheads="1"/>
          </p:cNvSpPr>
          <p:nvPr>
            <p:ph idx="1"/>
          </p:nvPr>
        </p:nvSpPr>
        <p:spPr>
          <a:xfrm>
            <a:off x="457200" y="1371601"/>
            <a:ext cx="4787798" cy="3223022"/>
          </a:xfrm>
        </p:spPr>
        <p:txBody>
          <a:bodyPr>
            <a:normAutofit/>
          </a:bodyPr>
          <a:lstStyle/>
          <a:p>
            <a:r>
              <a:rPr lang="en-US" altLang="en-US" dirty="0" smtClean="0"/>
              <a:t>Encyclopedia articles</a:t>
            </a:r>
          </a:p>
          <a:p>
            <a:r>
              <a:rPr lang="en-US" altLang="en-US" dirty="0" smtClean="0"/>
              <a:t>Semantic hyperlinks</a:t>
            </a:r>
          </a:p>
          <a:p>
            <a:pPr lvl="1"/>
            <a:r>
              <a:rPr lang="en-US" altLang="en-US" dirty="0" smtClean="0"/>
              <a:t>Between pairs of paragraphs with lexical similarity above a threshold</a:t>
            </a:r>
          </a:p>
          <a:p>
            <a:pPr lvl="1"/>
            <a:r>
              <a:rPr lang="en-US" altLang="en-US" dirty="0" smtClean="0"/>
              <a:t>Paths linking highly connected paragraphs are more likely to contain information central to the topic of the article</a:t>
            </a:r>
          </a:p>
        </p:txBody>
      </p:sp>
      <p:grpSp>
        <p:nvGrpSpPr>
          <p:cNvPr id="4" name="Group 3"/>
          <p:cNvGrpSpPr/>
          <p:nvPr/>
        </p:nvGrpSpPr>
        <p:grpSpPr>
          <a:xfrm>
            <a:off x="6000929" y="1653779"/>
            <a:ext cx="2786986" cy="2638425"/>
            <a:chOff x="2644775" y="1625204"/>
            <a:chExt cx="4865688" cy="2638425"/>
          </a:xfrm>
        </p:grpSpPr>
        <p:cxnSp>
          <p:nvCxnSpPr>
            <p:cNvPr id="5" name="AutoShape 1073"/>
            <p:cNvCxnSpPr>
              <a:cxnSpLocks noChangeShapeType="1"/>
            </p:cNvCxnSpPr>
            <p:nvPr/>
          </p:nvCxnSpPr>
          <p:spPr bwMode="auto">
            <a:xfrm>
              <a:off x="2667000" y="3143250"/>
              <a:ext cx="990600"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074"/>
            <p:cNvCxnSpPr>
              <a:cxnSpLocks noChangeShapeType="1"/>
            </p:cNvCxnSpPr>
            <p:nvPr/>
          </p:nvCxnSpPr>
          <p:spPr bwMode="auto">
            <a:xfrm>
              <a:off x="2667000" y="3143250"/>
              <a:ext cx="160020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075"/>
            <p:cNvCxnSpPr>
              <a:cxnSpLocks noChangeShapeType="1"/>
            </p:cNvCxnSpPr>
            <p:nvPr/>
          </p:nvCxnSpPr>
          <p:spPr bwMode="auto">
            <a:xfrm>
              <a:off x="2667000" y="3143250"/>
              <a:ext cx="4572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076"/>
            <p:cNvCxnSpPr>
              <a:cxnSpLocks noChangeShapeType="1"/>
            </p:cNvCxnSpPr>
            <p:nvPr/>
          </p:nvCxnSpPr>
          <p:spPr bwMode="auto">
            <a:xfrm>
              <a:off x="3124200" y="3600450"/>
              <a:ext cx="53340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077"/>
            <p:cNvCxnSpPr>
              <a:cxnSpLocks noChangeShapeType="1"/>
            </p:cNvCxnSpPr>
            <p:nvPr/>
          </p:nvCxnSpPr>
          <p:spPr bwMode="auto">
            <a:xfrm>
              <a:off x="4267200" y="4114800"/>
              <a:ext cx="6096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78"/>
            <p:cNvCxnSpPr>
              <a:cxnSpLocks noChangeShapeType="1"/>
            </p:cNvCxnSpPr>
            <p:nvPr/>
          </p:nvCxnSpPr>
          <p:spPr bwMode="auto">
            <a:xfrm>
              <a:off x="4876800" y="4229100"/>
              <a:ext cx="762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79"/>
            <p:cNvCxnSpPr>
              <a:cxnSpLocks noChangeShapeType="1"/>
            </p:cNvCxnSpPr>
            <p:nvPr/>
          </p:nvCxnSpPr>
          <p:spPr bwMode="auto">
            <a:xfrm flipV="1">
              <a:off x="5638800" y="4114800"/>
              <a:ext cx="7620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80"/>
            <p:cNvCxnSpPr>
              <a:cxnSpLocks noChangeShapeType="1"/>
            </p:cNvCxnSpPr>
            <p:nvPr/>
          </p:nvCxnSpPr>
          <p:spPr bwMode="auto">
            <a:xfrm>
              <a:off x="3657600" y="3886200"/>
              <a:ext cx="12192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81"/>
            <p:cNvCxnSpPr>
              <a:cxnSpLocks noChangeShapeType="1"/>
            </p:cNvCxnSpPr>
            <p:nvPr/>
          </p:nvCxnSpPr>
          <p:spPr bwMode="auto">
            <a:xfrm>
              <a:off x="4267200" y="4114800"/>
              <a:ext cx="2133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82"/>
            <p:cNvCxnSpPr>
              <a:cxnSpLocks noChangeShapeType="1"/>
            </p:cNvCxnSpPr>
            <p:nvPr/>
          </p:nvCxnSpPr>
          <p:spPr bwMode="auto">
            <a:xfrm flipV="1">
              <a:off x="4876800" y="4114800"/>
              <a:ext cx="15240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83"/>
            <p:cNvCxnSpPr>
              <a:cxnSpLocks noChangeShapeType="1"/>
            </p:cNvCxnSpPr>
            <p:nvPr/>
          </p:nvCxnSpPr>
          <p:spPr bwMode="auto">
            <a:xfrm flipV="1">
              <a:off x="3657600" y="1771650"/>
              <a:ext cx="1981200" cy="57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84"/>
            <p:cNvCxnSpPr>
              <a:cxnSpLocks noChangeShapeType="1"/>
            </p:cNvCxnSpPr>
            <p:nvPr/>
          </p:nvCxnSpPr>
          <p:spPr bwMode="auto">
            <a:xfrm>
              <a:off x="3657600" y="1828800"/>
              <a:ext cx="25908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085"/>
            <p:cNvCxnSpPr>
              <a:cxnSpLocks noChangeShapeType="1"/>
            </p:cNvCxnSpPr>
            <p:nvPr/>
          </p:nvCxnSpPr>
          <p:spPr bwMode="auto">
            <a:xfrm flipV="1">
              <a:off x="4343400" y="1657350"/>
              <a:ext cx="685800" cy="57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086"/>
            <p:cNvCxnSpPr>
              <a:cxnSpLocks noChangeShapeType="1"/>
            </p:cNvCxnSpPr>
            <p:nvPr/>
          </p:nvCxnSpPr>
          <p:spPr bwMode="auto">
            <a:xfrm>
              <a:off x="4343400" y="1714500"/>
              <a:ext cx="1295400" cy="57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087"/>
            <p:cNvCxnSpPr>
              <a:cxnSpLocks noChangeShapeType="1"/>
            </p:cNvCxnSpPr>
            <p:nvPr/>
          </p:nvCxnSpPr>
          <p:spPr bwMode="auto">
            <a:xfrm>
              <a:off x="5638800" y="1771650"/>
              <a:ext cx="1066800" cy="400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88"/>
            <p:cNvCxnSpPr>
              <a:cxnSpLocks noChangeShapeType="1"/>
            </p:cNvCxnSpPr>
            <p:nvPr/>
          </p:nvCxnSpPr>
          <p:spPr bwMode="auto">
            <a:xfrm>
              <a:off x="4343400" y="1714500"/>
              <a:ext cx="2743200"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089"/>
            <p:cNvCxnSpPr>
              <a:cxnSpLocks noChangeShapeType="1"/>
            </p:cNvCxnSpPr>
            <p:nvPr/>
          </p:nvCxnSpPr>
          <p:spPr bwMode="auto">
            <a:xfrm>
              <a:off x="6248400" y="1943100"/>
              <a:ext cx="838200"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090"/>
            <p:cNvCxnSpPr>
              <a:cxnSpLocks noChangeShapeType="1"/>
            </p:cNvCxnSpPr>
            <p:nvPr/>
          </p:nvCxnSpPr>
          <p:spPr bwMode="auto">
            <a:xfrm>
              <a:off x="6705600" y="2171700"/>
              <a:ext cx="38100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091"/>
            <p:cNvCxnSpPr>
              <a:cxnSpLocks noChangeShapeType="1"/>
            </p:cNvCxnSpPr>
            <p:nvPr/>
          </p:nvCxnSpPr>
          <p:spPr bwMode="auto">
            <a:xfrm>
              <a:off x="7086600" y="2457450"/>
              <a:ext cx="3810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092"/>
            <p:cNvCxnSpPr>
              <a:cxnSpLocks noChangeShapeType="1"/>
            </p:cNvCxnSpPr>
            <p:nvPr/>
          </p:nvCxnSpPr>
          <p:spPr bwMode="auto">
            <a:xfrm>
              <a:off x="2667000" y="3143250"/>
              <a:ext cx="2971800" cy="1085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093"/>
            <p:cNvCxnSpPr>
              <a:cxnSpLocks noChangeShapeType="1"/>
            </p:cNvCxnSpPr>
            <p:nvPr/>
          </p:nvCxnSpPr>
          <p:spPr bwMode="auto">
            <a:xfrm>
              <a:off x="5638800" y="1771650"/>
              <a:ext cx="1828800" cy="1028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094"/>
            <p:cNvCxnSpPr>
              <a:cxnSpLocks noChangeShapeType="1"/>
            </p:cNvCxnSpPr>
            <p:nvPr/>
          </p:nvCxnSpPr>
          <p:spPr bwMode="auto">
            <a:xfrm>
              <a:off x="5029200" y="1657350"/>
              <a:ext cx="6096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095"/>
            <p:cNvCxnSpPr>
              <a:cxnSpLocks noChangeShapeType="1"/>
            </p:cNvCxnSpPr>
            <p:nvPr/>
          </p:nvCxnSpPr>
          <p:spPr bwMode="auto">
            <a:xfrm>
              <a:off x="5029200" y="1657350"/>
              <a:ext cx="2057400" cy="800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096"/>
            <p:cNvCxnSpPr>
              <a:cxnSpLocks noChangeShapeType="1"/>
            </p:cNvCxnSpPr>
            <p:nvPr/>
          </p:nvCxnSpPr>
          <p:spPr bwMode="auto">
            <a:xfrm flipV="1">
              <a:off x="3657600" y="1714500"/>
              <a:ext cx="685800" cy="114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097"/>
            <p:cNvCxnSpPr>
              <a:cxnSpLocks noChangeShapeType="1"/>
            </p:cNvCxnSpPr>
            <p:nvPr/>
          </p:nvCxnSpPr>
          <p:spPr bwMode="auto">
            <a:xfrm>
              <a:off x="3124200" y="3600450"/>
              <a:ext cx="1752600"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099"/>
            <p:cNvCxnSpPr>
              <a:cxnSpLocks noChangeShapeType="1"/>
            </p:cNvCxnSpPr>
            <p:nvPr/>
          </p:nvCxnSpPr>
          <p:spPr bwMode="auto">
            <a:xfrm>
              <a:off x="3657600" y="3886200"/>
              <a:ext cx="19812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1100"/>
            <p:cNvSpPr txBox="1">
              <a:spLocks noChangeArrowheads="1"/>
            </p:cNvSpPr>
            <p:nvPr/>
          </p:nvSpPr>
          <p:spPr bwMode="auto">
            <a:xfrm rot="-3779485">
              <a:off x="2809875" y="2228850"/>
              <a:ext cx="40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latin typeface="Arial" pitchFamily="34" charset="0"/>
                </a:rPr>
                <a:t>…</a:t>
              </a:r>
            </a:p>
          </p:txBody>
        </p:sp>
        <p:sp>
          <p:nvSpPr>
            <p:cNvPr id="32" name="Text Box 1101"/>
            <p:cNvSpPr txBox="1">
              <a:spLocks noChangeArrowheads="1"/>
            </p:cNvSpPr>
            <p:nvPr/>
          </p:nvSpPr>
          <p:spPr bwMode="auto">
            <a:xfrm rot="-3399831">
              <a:off x="6619875" y="3257550"/>
              <a:ext cx="40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latin typeface="Arial" pitchFamily="34" charset="0"/>
                </a:rPr>
                <a:t>…</a:t>
              </a:r>
            </a:p>
          </p:txBody>
        </p:sp>
        <p:sp>
          <p:nvSpPr>
            <p:cNvPr id="33" name="Oval 1102"/>
            <p:cNvSpPr>
              <a:spLocks noChangeArrowheads="1"/>
            </p:cNvSpPr>
            <p:nvPr/>
          </p:nvSpPr>
          <p:spPr bwMode="auto">
            <a:xfrm>
              <a:off x="2644775" y="3126581"/>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34" name="Oval 1103"/>
            <p:cNvSpPr>
              <a:spLocks noChangeArrowheads="1"/>
            </p:cNvSpPr>
            <p:nvPr/>
          </p:nvSpPr>
          <p:spPr bwMode="auto">
            <a:xfrm>
              <a:off x="3101975" y="3583781"/>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35" name="Oval 1104"/>
            <p:cNvSpPr>
              <a:spLocks noChangeArrowheads="1"/>
            </p:cNvSpPr>
            <p:nvPr/>
          </p:nvSpPr>
          <p:spPr bwMode="auto">
            <a:xfrm>
              <a:off x="3603625" y="3870722"/>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36" name="Oval 1105"/>
            <p:cNvSpPr>
              <a:spLocks noChangeArrowheads="1"/>
            </p:cNvSpPr>
            <p:nvPr/>
          </p:nvSpPr>
          <p:spPr bwMode="auto">
            <a:xfrm>
              <a:off x="4224338" y="4090988"/>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37" name="Oval 1106"/>
            <p:cNvSpPr>
              <a:spLocks noChangeArrowheads="1"/>
            </p:cNvSpPr>
            <p:nvPr/>
          </p:nvSpPr>
          <p:spPr bwMode="auto">
            <a:xfrm>
              <a:off x="4845050" y="4202906"/>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38" name="Oval 1107"/>
            <p:cNvSpPr>
              <a:spLocks noChangeArrowheads="1"/>
            </p:cNvSpPr>
            <p:nvPr/>
          </p:nvSpPr>
          <p:spPr bwMode="auto">
            <a:xfrm>
              <a:off x="5599113" y="4206479"/>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39" name="Oval 1108"/>
            <p:cNvSpPr>
              <a:spLocks noChangeArrowheads="1"/>
            </p:cNvSpPr>
            <p:nvPr/>
          </p:nvSpPr>
          <p:spPr bwMode="auto">
            <a:xfrm>
              <a:off x="6353175" y="4093369"/>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0" name="Oval 1109"/>
            <p:cNvSpPr>
              <a:spLocks noChangeArrowheads="1"/>
            </p:cNvSpPr>
            <p:nvPr/>
          </p:nvSpPr>
          <p:spPr bwMode="auto">
            <a:xfrm>
              <a:off x="7434263" y="2783681"/>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1" name="Oval 1110"/>
            <p:cNvSpPr>
              <a:spLocks noChangeArrowheads="1"/>
            </p:cNvSpPr>
            <p:nvPr/>
          </p:nvSpPr>
          <p:spPr bwMode="auto">
            <a:xfrm>
              <a:off x="7021513" y="2408635"/>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2" name="Oval 1111"/>
            <p:cNvSpPr>
              <a:spLocks noChangeArrowheads="1"/>
            </p:cNvSpPr>
            <p:nvPr/>
          </p:nvSpPr>
          <p:spPr bwMode="auto">
            <a:xfrm>
              <a:off x="6653213" y="2125266"/>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3" name="Oval 1112"/>
            <p:cNvSpPr>
              <a:spLocks noChangeArrowheads="1"/>
            </p:cNvSpPr>
            <p:nvPr/>
          </p:nvSpPr>
          <p:spPr bwMode="auto">
            <a:xfrm>
              <a:off x="6196013" y="1900238"/>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4" name="Oval 1113"/>
            <p:cNvSpPr>
              <a:spLocks noChangeArrowheads="1"/>
            </p:cNvSpPr>
            <p:nvPr/>
          </p:nvSpPr>
          <p:spPr bwMode="auto">
            <a:xfrm>
              <a:off x="5561013" y="1725216"/>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5" name="Oval 1114"/>
            <p:cNvSpPr>
              <a:spLocks noChangeArrowheads="1"/>
            </p:cNvSpPr>
            <p:nvPr/>
          </p:nvSpPr>
          <p:spPr bwMode="auto">
            <a:xfrm>
              <a:off x="4992688" y="1625204"/>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6" name="Oval 1115"/>
            <p:cNvSpPr>
              <a:spLocks noChangeArrowheads="1"/>
            </p:cNvSpPr>
            <p:nvPr/>
          </p:nvSpPr>
          <p:spPr bwMode="auto">
            <a:xfrm>
              <a:off x="4335463" y="1675210"/>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47" name="Oval 1116"/>
            <p:cNvSpPr>
              <a:spLocks noChangeArrowheads="1"/>
            </p:cNvSpPr>
            <p:nvPr/>
          </p:nvSpPr>
          <p:spPr bwMode="auto">
            <a:xfrm>
              <a:off x="3644900" y="1783556"/>
              <a:ext cx="76200" cy="571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spTree>
    <p:extLst>
      <p:ext uri="{BB962C8B-B14F-4D97-AF65-F5344CB8AC3E}">
        <p14:creationId xmlns:p14="http://schemas.microsoft.com/office/powerpoint/2010/main" val="55084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Mani/</a:t>
            </a:r>
            <a:r>
              <a:rPr lang="en-US" altLang="en-US" dirty="0" err="1" smtClean="0"/>
              <a:t>Bloedorn</a:t>
            </a:r>
            <a:r>
              <a:rPr lang="en-US" altLang="en-US" dirty="0" smtClean="0"/>
              <a:t> (1997, 1999)</a:t>
            </a:r>
          </a:p>
        </p:txBody>
      </p:sp>
      <p:sp>
        <p:nvSpPr>
          <p:cNvPr id="16387" name="Rectangle 3"/>
          <p:cNvSpPr>
            <a:spLocks noGrp="1" noChangeArrowheads="1"/>
          </p:cNvSpPr>
          <p:nvPr>
            <p:ph idx="1"/>
          </p:nvPr>
        </p:nvSpPr>
        <p:spPr>
          <a:xfrm>
            <a:off x="207818" y="1288111"/>
            <a:ext cx="4839005" cy="3554551"/>
          </a:xfrm>
        </p:spPr>
        <p:txBody>
          <a:bodyPr>
            <a:normAutofit fontScale="85000" lnSpcReduction="20000"/>
          </a:bodyPr>
          <a:lstStyle/>
          <a:p>
            <a:pPr>
              <a:lnSpc>
                <a:spcPct val="120000"/>
              </a:lnSpc>
            </a:pPr>
            <a:r>
              <a:rPr lang="en-US" altLang="en-US" dirty="0" smtClean="0"/>
              <a:t>Graph-based method for identifying similarities and differences between documents</a:t>
            </a:r>
          </a:p>
          <a:p>
            <a:pPr>
              <a:lnSpc>
                <a:spcPct val="120000"/>
              </a:lnSpc>
            </a:pPr>
            <a:r>
              <a:rPr lang="en-US" altLang="en-US" dirty="0" smtClean="0"/>
              <a:t>Single event or sequence of events</a:t>
            </a:r>
          </a:p>
          <a:p>
            <a:pPr>
              <a:lnSpc>
                <a:spcPct val="120000"/>
              </a:lnSpc>
            </a:pPr>
            <a:r>
              <a:rPr lang="en-US" altLang="en-US" dirty="0" smtClean="0"/>
              <a:t>Content entities (nodes) and relations (edges)</a:t>
            </a:r>
          </a:p>
          <a:p>
            <a:pPr>
              <a:lnSpc>
                <a:spcPct val="120000"/>
              </a:lnSpc>
            </a:pPr>
            <a:r>
              <a:rPr lang="en-US" altLang="en-US" dirty="0" smtClean="0"/>
              <a:t>Relation types</a:t>
            </a:r>
          </a:p>
          <a:p>
            <a:pPr lvl="1">
              <a:lnSpc>
                <a:spcPct val="120000"/>
              </a:lnSpc>
            </a:pPr>
            <a:r>
              <a:rPr lang="en-US" altLang="en-US" dirty="0" smtClean="0"/>
              <a:t>SAME, ADJACENT, ALPHA (WordNet, </a:t>
            </a:r>
            <a:r>
              <a:rPr lang="en-US" altLang="en-US" dirty="0" err="1" smtClean="0"/>
              <a:t>NetOwl</a:t>
            </a:r>
            <a:r>
              <a:rPr lang="en-US" altLang="en-US" dirty="0" smtClean="0"/>
              <a:t>), COREF</a:t>
            </a:r>
          </a:p>
          <a:p>
            <a:pPr>
              <a:lnSpc>
                <a:spcPct val="120000"/>
              </a:lnSpc>
            </a:pPr>
            <a:r>
              <a:rPr lang="en-US" altLang="en-US" dirty="0" smtClean="0"/>
              <a:t>Spreading activation</a:t>
            </a:r>
          </a:p>
          <a:p>
            <a:pPr>
              <a:lnSpc>
                <a:spcPct val="120000"/>
              </a:lnSpc>
            </a:pPr>
            <a:endParaRPr lang="en-US" altLang="en-US" dirty="0" smtClean="0"/>
          </a:p>
          <a:p>
            <a:pPr>
              <a:lnSpc>
                <a:spcPct val="120000"/>
              </a:lnSpc>
            </a:pPr>
            <a:endParaRPr lang="en-US" altLang="en-US" dirty="0" smtClean="0"/>
          </a:p>
        </p:txBody>
      </p:sp>
      <p:pic>
        <p:nvPicPr>
          <p:cNvPr id="1882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631" y="2329733"/>
            <a:ext cx="4177872" cy="154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314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2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Barzilay</a:t>
            </a:r>
            <a:r>
              <a:rPr lang="en-US" altLang="en-US" dirty="0" smtClean="0"/>
              <a:t> &amp; M. </a:t>
            </a:r>
            <a:r>
              <a:rPr lang="en-US" altLang="en-US" dirty="0" err="1" smtClean="0"/>
              <a:t>Elhadad</a:t>
            </a:r>
            <a:r>
              <a:rPr lang="en-US" altLang="en-US" dirty="0" smtClean="0"/>
              <a:t> (1997)</a:t>
            </a:r>
          </a:p>
        </p:txBody>
      </p:sp>
      <p:sp>
        <p:nvSpPr>
          <p:cNvPr id="16387" name="Rectangle 3"/>
          <p:cNvSpPr>
            <a:spLocks noGrp="1" noChangeArrowheads="1"/>
          </p:cNvSpPr>
          <p:nvPr>
            <p:ph idx="1"/>
          </p:nvPr>
        </p:nvSpPr>
        <p:spPr/>
        <p:txBody>
          <a:bodyPr/>
          <a:lstStyle/>
          <a:p>
            <a:r>
              <a:rPr lang="en-US" altLang="en-US" dirty="0" smtClean="0"/>
              <a:t>Lexical chains</a:t>
            </a:r>
          </a:p>
        </p:txBody>
      </p:sp>
      <p:sp>
        <p:nvSpPr>
          <p:cNvPr id="2" name="Rectangle 1"/>
          <p:cNvSpPr/>
          <p:nvPr/>
        </p:nvSpPr>
        <p:spPr>
          <a:xfrm>
            <a:off x="842838" y="2450589"/>
            <a:ext cx="7931745" cy="1077218"/>
          </a:xfrm>
          <a:prstGeom prst="rect">
            <a:avLst/>
          </a:prstGeom>
        </p:spPr>
        <p:txBody>
          <a:bodyPr wrap="square">
            <a:spAutoFit/>
          </a:bodyPr>
          <a:lstStyle/>
          <a:p>
            <a:r>
              <a:rPr lang="en-US" altLang="en-US" sz="1600" dirty="0">
                <a:solidFill>
                  <a:prstClr val="black"/>
                </a:solidFill>
              </a:rPr>
              <a:t>Mr. Kenny is the person that invented the anesthetic machine which uses micro-computers to control the rate at which an anesthetic is pumped into the blood. Such machines are nothing new. But his device uses two micro-computers to </a:t>
            </a:r>
            <a:r>
              <a:rPr lang="en-US" altLang="en-US" sz="1600" dirty="0" smtClean="0">
                <a:solidFill>
                  <a:prstClr val="black"/>
                </a:solidFill>
              </a:rPr>
              <a:t>achieve </a:t>
            </a:r>
            <a:r>
              <a:rPr lang="en-US" altLang="en-US" sz="1600" dirty="0">
                <a:solidFill>
                  <a:prstClr val="black"/>
                </a:solidFill>
              </a:rPr>
              <a:t>much closer monitoring of the pump feeding the anesthetic into the patient. </a:t>
            </a:r>
          </a:p>
        </p:txBody>
      </p:sp>
      <p:sp>
        <p:nvSpPr>
          <p:cNvPr id="3" name="Rectangle 2"/>
          <p:cNvSpPr/>
          <p:nvPr/>
        </p:nvSpPr>
        <p:spPr>
          <a:xfrm>
            <a:off x="5216056" y="2536466"/>
            <a:ext cx="723568" cy="19878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632711" y="2790415"/>
            <a:ext cx="833563" cy="19878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71923" y="3034255"/>
            <a:ext cx="580446" cy="19878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69850" y="2790414"/>
            <a:ext cx="689929" cy="198783"/>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158038" y="3038234"/>
            <a:ext cx="528762" cy="198783"/>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005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tLang="en-US" dirty="0" err="1" smtClean="0"/>
              <a:t>Barzilay</a:t>
            </a:r>
            <a:r>
              <a:rPr lang="en-US" altLang="en-US" dirty="0" smtClean="0"/>
              <a:t> and M. </a:t>
            </a:r>
            <a:r>
              <a:rPr lang="en-US" altLang="en-US" dirty="0" err="1" smtClean="0"/>
              <a:t>Elhadad</a:t>
            </a:r>
            <a:r>
              <a:rPr lang="en-US" altLang="en-US" dirty="0" smtClean="0"/>
              <a:t> (1997)</a:t>
            </a:r>
          </a:p>
        </p:txBody>
      </p:sp>
      <p:sp>
        <p:nvSpPr>
          <p:cNvPr id="46083" name="Rectangle 1027"/>
          <p:cNvSpPr>
            <a:spLocks noGrp="1" noChangeArrowheads="1"/>
          </p:cNvSpPr>
          <p:nvPr>
            <p:ph idx="1"/>
          </p:nvPr>
        </p:nvSpPr>
        <p:spPr>
          <a:xfrm>
            <a:off x="457200" y="1561753"/>
            <a:ext cx="8229600" cy="3105663"/>
          </a:xfrm>
        </p:spPr>
        <p:txBody>
          <a:bodyPr>
            <a:noAutofit/>
          </a:bodyPr>
          <a:lstStyle/>
          <a:p>
            <a:r>
              <a:rPr lang="en-US" altLang="en-US" sz="2800" dirty="0" smtClean="0"/>
              <a:t>WordNet-based</a:t>
            </a:r>
          </a:p>
          <a:p>
            <a:r>
              <a:rPr lang="en-US" altLang="en-US" sz="2800" dirty="0" smtClean="0"/>
              <a:t>Three types of relations:</a:t>
            </a:r>
          </a:p>
          <a:p>
            <a:pPr lvl="1"/>
            <a:r>
              <a:rPr lang="en-US" altLang="en-US" sz="2400" dirty="0" smtClean="0"/>
              <a:t>extra-strong (repetitions)</a:t>
            </a:r>
          </a:p>
          <a:p>
            <a:pPr lvl="1"/>
            <a:r>
              <a:rPr lang="en-US" altLang="en-US" sz="2400" dirty="0" smtClean="0"/>
              <a:t>strong (WordNet relations)</a:t>
            </a:r>
          </a:p>
          <a:p>
            <a:pPr lvl="1"/>
            <a:r>
              <a:rPr lang="en-US" altLang="en-US" sz="2400" dirty="0" smtClean="0"/>
              <a:t>medium-strong (link between </a:t>
            </a:r>
            <a:r>
              <a:rPr lang="en-US" altLang="en-US" sz="2400" dirty="0" err="1" smtClean="0"/>
              <a:t>synsets</a:t>
            </a:r>
            <a:r>
              <a:rPr lang="en-US" altLang="en-US" sz="2400" dirty="0" smtClean="0"/>
              <a:t> is longer than one + some additional constraints)</a:t>
            </a:r>
          </a:p>
        </p:txBody>
      </p:sp>
    </p:spTree>
    <p:extLst>
      <p:ext uri="{BB962C8B-B14F-4D97-AF65-F5344CB8AC3E}">
        <p14:creationId xmlns:p14="http://schemas.microsoft.com/office/powerpoint/2010/main" val="4073429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r>
              <a:rPr lang="en-US" altLang="en-US" dirty="0" err="1" smtClean="0"/>
              <a:t>Barzilay</a:t>
            </a:r>
            <a:r>
              <a:rPr lang="en-US" altLang="en-US" dirty="0" smtClean="0"/>
              <a:t> and M. </a:t>
            </a:r>
            <a:r>
              <a:rPr lang="en-US" altLang="en-US" dirty="0" err="1" smtClean="0"/>
              <a:t>Elhadad</a:t>
            </a:r>
            <a:r>
              <a:rPr lang="en-US" altLang="en-US" dirty="0" smtClean="0"/>
              <a:t> (1997)</a:t>
            </a:r>
          </a:p>
        </p:txBody>
      </p:sp>
      <p:sp>
        <p:nvSpPr>
          <p:cNvPr id="47107" name="Rectangle 1027"/>
          <p:cNvSpPr>
            <a:spLocks noGrp="1" noChangeArrowheads="1"/>
          </p:cNvSpPr>
          <p:nvPr>
            <p:ph idx="1"/>
          </p:nvPr>
        </p:nvSpPr>
        <p:spPr/>
        <p:txBody>
          <a:bodyPr>
            <a:normAutofit lnSpcReduction="10000"/>
          </a:bodyPr>
          <a:lstStyle/>
          <a:p>
            <a:r>
              <a:rPr lang="en-US" altLang="en-US" dirty="0" smtClean="0"/>
              <a:t>Scoring chains:</a:t>
            </a:r>
          </a:p>
          <a:p>
            <a:pPr lvl="1"/>
            <a:r>
              <a:rPr lang="en-US" altLang="en-US" dirty="0" smtClean="0"/>
              <a:t>Length</a:t>
            </a:r>
          </a:p>
          <a:p>
            <a:pPr lvl="1"/>
            <a:r>
              <a:rPr lang="en-US" altLang="en-US" dirty="0" smtClean="0"/>
              <a:t>Homogeneity index:</a:t>
            </a:r>
            <a:br>
              <a:rPr lang="en-US" altLang="en-US" dirty="0" smtClean="0"/>
            </a:br>
            <a:r>
              <a:rPr lang="en-US" altLang="en-US" dirty="0" smtClean="0"/>
              <a:t>= </a:t>
            </a:r>
            <a:r>
              <a:rPr lang="en-US" altLang="en-US" smtClean="0"/>
              <a:t>1 – (# </a:t>
            </a:r>
            <a:r>
              <a:rPr lang="en-US" altLang="en-US" dirty="0" smtClean="0"/>
              <a:t>distinct words in chain, divided </a:t>
            </a:r>
            <a:r>
              <a:rPr lang="en-US" altLang="en-US" smtClean="0"/>
              <a:t>by length)</a:t>
            </a:r>
            <a:r>
              <a:rPr lang="en-US" altLang="en-US" dirty="0" smtClean="0"/>
              <a:t/>
            </a:r>
            <a:br>
              <a:rPr lang="en-US" altLang="en-US" dirty="0" smtClean="0"/>
            </a:br>
            <a:r>
              <a:rPr lang="en-US" altLang="en-US" dirty="0" smtClean="0"/>
              <a:t/>
            </a:r>
            <a:br>
              <a:rPr lang="en-US" altLang="en-US" dirty="0" smtClean="0"/>
            </a:br>
            <a:r>
              <a:rPr lang="en-US" altLang="en-US" dirty="0" smtClean="0"/>
              <a:t>Score = Length * Homogeneity</a:t>
            </a:r>
            <a:br>
              <a:rPr lang="en-US" altLang="en-US" dirty="0" smtClean="0"/>
            </a:br>
            <a:r>
              <a:rPr lang="en-US" altLang="en-US" dirty="0" smtClean="0"/>
              <a:t/>
            </a:r>
            <a:br>
              <a:rPr lang="en-US" altLang="en-US" dirty="0" smtClean="0"/>
            </a:br>
            <a:r>
              <a:rPr lang="en-US" altLang="en-US" dirty="0" smtClean="0"/>
              <a:t>Score &gt; Average + 2 * </a:t>
            </a:r>
            <a:r>
              <a:rPr lang="en-US" altLang="en-US" dirty="0" err="1" smtClean="0"/>
              <a:t>st.dev</a:t>
            </a:r>
            <a:r>
              <a:rPr lang="en-US" altLang="en-US" dirty="0" smtClean="0"/>
              <a:t>.</a:t>
            </a:r>
          </a:p>
        </p:txBody>
      </p:sp>
      <p:sp>
        <p:nvSpPr>
          <p:cNvPr id="2" name="Rectangle 1"/>
          <p:cNvSpPr/>
          <p:nvPr/>
        </p:nvSpPr>
        <p:spPr>
          <a:xfrm>
            <a:off x="397564" y="4694412"/>
            <a:ext cx="8539701" cy="369332"/>
          </a:xfrm>
          <a:prstGeom prst="rect">
            <a:avLst/>
          </a:prstGeom>
        </p:spPr>
        <p:txBody>
          <a:bodyPr wrap="square">
            <a:spAutoFit/>
          </a:bodyPr>
          <a:lstStyle/>
          <a:p>
            <a:r>
              <a:rPr lang="en-US" dirty="0"/>
              <a:t>http://research.microsoft.com/en-us/um/people/cyl/download/papers/lexical-chains.pdf</a:t>
            </a:r>
          </a:p>
        </p:txBody>
      </p:sp>
    </p:spTree>
    <p:extLst>
      <p:ext uri="{BB962C8B-B14F-4D97-AF65-F5344CB8AC3E}">
        <p14:creationId xmlns:p14="http://schemas.microsoft.com/office/powerpoint/2010/main" val="1022084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Marcu</a:t>
            </a:r>
            <a:r>
              <a:rPr lang="en-US" altLang="en-US" dirty="0" smtClean="0"/>
              <a:t> (1997-1999)</a:t>
            </a:r>
          </a:p>
        </p:txBody>
      </p:sp>
      <p:sp>
        <p:nvSpPr>
          <p:cNvPr id="16387" name="Rectangle 3"/>
          <p:cNvSpPr>
            <a:spLocks noGrp="1" noChangeArrowheads="1"/>
          </p:cNvSpPr>
          <p:nvPr>
            <p:ph idx="1"/>
          </p:nvPr>
        </p:nvSpPr>
        <p:spPr>
          <a:xfrm>
            <a:off x="457200" y="1415332"/>
            <a:ext cx="8229600" cy="3267985"/>
          </a:xfrm>
        </p:spPr>
        <p:txBody>
          <a:bodyPr>
            <a:normAutofit fontScale="77500" lnSpcReduction="20000"/>
          </a:bodyPr>
          <a:lstStyle/>
          <a:p>
            <a:pPr>
              <a:lnSpc>
                <a:spcPct val="120000"/>
              </a:lnSpc>
            </a:pPr>
            <a:r>
              <a:rPr lang="en-US" altLang="en-US" sz="2800" dirty="0"/>
              <a:t>Focuses on text coherence</a:t>
            </a:r>
          </a:p>
          <a:p>
            <a:pPr>
              <a:lnSpc>
                <a:spcPct val="120000"/>
              </a:lnSpc>
            </a:pPr>
            <a:r>
              <a:rPr lang="en-US" altLang="en-US" sz="2800" dirty="0" smtClean="0"/>
              <a:t>Based on Rhetorical Structure Theory (Mann and Thompson 1988)</a:t>
            </a:r>
          </a:p>
          <a:p>
            <a:pPr lvl="1">
              <a:lnSpc>
                <a:spcPct val="120000"/>
              </a:lnSpc>
            </a:pPr>
            <a:r>
              <a:rPr lang="en-US" altLang="en-US" sz="2400" dirty="0" err="1" smtClean="0"/>
              <a:t>Nucleus+Satellite</a:t>
            </a:r>
            <a:endParaRPr lang="en-US" altLang="en-US" sz="2400" dirty="0" smtClean="0"/>
          </a:p>
          <a:p>
            <a:pPr>
              <a:lnSpc>
                <a:spcPct val="120000"/>
              </a:lnSpc>
            </a:pPr>
            <a:endParaRPr lang="en-US" altLang="en-US" sz="2800" dirty="0" smtClean="0"/>
          </a:p>
          <a:p>
            <a:pPr>
              <a:lnSpc>
                <a:spcPct val="120000"/>
              </a:lnSpc>
            </a:pPr>
            <a:endParaRPr lang="en-US" altLang="en-US" sz="2800" dirty="0"/>
          </a:p>
          <a:p>
            <a:pPr>
              <a:lnSpc>
                <a:spcPct val="120000"/>
              </a:lnSpc>
            </a:pPr>
            <a:r>
              <a:rPr lang="en-US" altLang="en-US" sz="2800" dirty="0" smtClean="0"/>
              <a:t>Example: evidence</a:t>
            </a:r>
          </a:p>
          <a:p>
            <a:pPr lvl="1">
              <a:lnSpc>
                <a:spcPct val="120000"/>
              </a:lnSpc>
            </a:pPr>
            <a:r>
              <a:rPr lang="en-US" altLang="en-US" sz="2400" dirty="0" smtClean="0"/>
              <a:t>N+S combination increases reader’s belief in N</a:t>
            </a:r>
          </a:p>
        </p:txBody>
      </p:sp>
      <p:sp>
        <p:nvSpPr>
          <p:cNvPr id="2" name="Rectangle 1"/>
          <p:cNvSpPr/>
          <p:nvPr/>
        </p:nvSpPr>
        <p:spPr>
          <a:xfrm>
            <a:off x="63610" y="2924270"/>
            <a:ext cx="9008828" cy="584775"/>
          </a:xfrm>
          <a:prstGeom prst="rect">
            <a:avLst/>
          </a:prstGeom>
        </p:spPr>
        <p:txBody>
          <a:bodyPr wrap="square">
            <a:spAutoFit/>
          </a:bodyPr>
          <a:lstStyle/>
          <a:p>
            <a:r>
              <a:rPr lang="en-US" altLang="en-US" sz="1600" dirty="0">
                <a:solidFill>
                  <a:prstClr val="black"/>
                </a:solidFill>
              </a:rPr>
              <a:t>[The truth is that the pressure to smoke in junior high is greater than it will be any other time of one’s life</a:t>
            </a:r>
            <a:r>
              <a:rPr lang="en-US" altLang="en-US" sz="1600" dirty="0" smtClean="0">
                <a:solidFill>
                  <a:prstClr val="black"/>
                </a:solidFill>
              </a:rPr>
              <a:t>:]</a:t>
            </a:r>
            <a:r>
              <a:rPr lang="en-US" altLang="en-US" sz="1600" baseline="-25000" dirty="0" smtClean="0">
                <a:solidFill>
                  <a:prstClr val="black"/>
                </a:solidFill>
              </a:rPr>
              <a:t>N</a:t>
            </a:r>
            <a:r>
              <a:rPr lang="en-US" altLang="en-US" sz="1600" dirty="0" smtClean="0">
                <a:solidFill>
                  <a:prstClr val="black"/>
                </a:solidFill>
              </a:rPr>
              <a:t> [we </a:t>
            </a:r>
            <a:r>
              <a:rPr lang="en-US" altLang="en-US" sz="1600" dirty="0">
                <a:solidFill>
                  <a:prstClr val="black"/>
                </a:solidFill>
              </a:rPr>
              <a:t>know that 3,000 teens start smoking each day</a:t>
            </a:r>
            <a:r>
              <a:rPr lang="en-US" altLang="en-US" sz="1600" dirty="0" smtClean="0">
                <a:solidFill>
                  <a:prstClr val="black"/>
                </a:solidFill>
              </a:rPr>
              <a:t>.]</a:t>
            </a:r>
            <a:r>
              <a:rPr lang="en-US" altLang="en-US" sz="1600" baseline="-25000" dirty="0" smtClean="0">
                <a:solidFill>
                  <a:prstClr val="black"/>
                </a:solidFill>
              </a:rPr>
              <a:t>S</a:t>
            </a:r>
            <a:endParaRPr lang="en-US" sz="1600" baseline="-25000" dirty="0">
              <a:solidFill>
                <a:prstClr val="black"/>
              </a:solidFill>
            </a:endParaRPr>
          </a:p>
        </p:txBody>
      </p:sp>
    </p:spTree>
    <p:extLst>
      <p:ext uri="{BB962C8B-B14F-4D97-AF65-F5344CB8AC3E}">
        <p14:creationId xmlns:p14="http://schemas.microsoft.com/office/powerpoint/2010/main" val="13976124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315" y="1884564"/>
            <a:ext cx="9151315" cy="2586725"/>
            <a:chOff x="-7315" y="1884564"/>
            <a:chExt cx="9151315" cy="2586725"/>
          </a:xfrm>
        </p:grpSpPr>
        <p:sp>
          <p:nvSpPr>
            <p:cNvPr id="44048" name="Text Box 1046"/>
            <p:cNvSpPr txBox="1">
              <a:spLocks noChangeArrowheads="1"/>
            </p:cNvSpPr>
            <p:nvPr/>
          </p:nvSpPr>
          <p:spPr bwMode="auto">
            <a:xfrm>
              <a:off x="907085" y="1885936"/>
              <a:ext cx="914400" cy="784830"/>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Mars experiences frigid weather conditions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(2)</a:t>
              </a:r>
            </a:p>
          </p:txBody>
        </p:sp>
        <p:sp>
          <p:nvSpPr>
            <p:cNvPr id="44049" name="Text Box 1048"/>
            <p:cNvSpPr txBox="1">
              <a:spLocks noChangeArrowheads="1"/>
            </p:cNvSpPr>
            <p:nvPr/>
          </p:nvSpPr>
          <p:spPr bwMode="auto">
            <a:xfrm>
              <a:off x="1821485" y="1885950"/>
              <a:ext cx="914400" cy="2031325"/>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(3)</a:t>
              </a:r>
            </a:p>
          </p:txBody>
        </p:sp>
        <p:sp>
          <p:nvSpPr>
            <p:cNvPr id="44051" name="Text Box 1050"/>
            <p:cNvSpPr txBox="1">
              <a:spLocks noChangeArrowheads="1"/>
            </p:cNvSpPr>
            <p:nvPr/>
          </p:nvSpPr>
          <p:spPr bwMode="auto">
            <a:xfrm>
              <a:off x="5486400" y="1885950"/>
              <a:ext cx="914400" cy="1477328"/>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Although the atmosphere holds a small amount of water, and water-ice clouds sometimes develop,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(7)</a:t>
              </a:r>
            </a:p>
          </p:txBody>
        </p:sp>
        <p:sp>
          <p:nvSpPr>
            <p:cNvPr id="44052" name="Text Box 1051"/>
            <p:cNvSpPr txBox="1">
              <a:spLocks noChangeArrowheads="1"/>
            </p:cNvSpPr>
            <p:nvPr/>
          </p:nvSpPr>
          <p:spPr bwMode="auto">
            <a:xfrm>
              <a:off x="6400800" y="1885973"/>
              <a:ext cx="914400" cy="954107"/>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itchFamily="34" charset="0"/>
                </a:rPr>
                <a:t>Most Martian weather involves blowing dust and carbon monoxide.</a:t>
              </a:r>
              <a:br>
                <a:rPr lang="en-US" altLang="en-US" sz="800" dirty="0" smtClean="0">
                  <a:solidFill>
                    <a:srgbClr val="000000"/>
                  </a:solidFill>
                  <a:latin typeface="Arial" pitchFamily="34" charset="0"/>
                </a:rPr>
              </a:br>
              <a:r>
                <a:rPr lang="en-US" altLang="en-US" sz="800" dirty="0" smtClean="0">
                  <a:solidFill>
                    <a:srgbClr val="000000"/>
                  </a:solidFill>
                  <a:latin typeface="Arial" pitchFamily="34" charset="0"/>
                </a:rPr>
                <a:t>(8)</a:t>
              </a:r>
            </a:p>
          </p:txBody>
        </p:sp>
        <p:sp>
          <p:nvSpPr>
            <p:cNvPr id="44053" name="Text Box 1052"/>
            <p:cNvSpPr txBox="1">
              <a:spLocks noChangeArrowheads="1"/>
            </p:cNvSpPr>
            <p:nvPr/>
          </p:nvSpPr>
          <p:spPr bwMode="auto">
            <a:xfrm>
              <a:off x="7315200" y="1885966"/>
              <a:ext cx="914400" cy="2585323"/>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Each winter, </a:t>
              </a:r>
              <a:r>
                <a:rPr lang="en-US" altLang="en-US" sz="900" i="1" dirty="0" smtClean="0">
                  <a:solidFill>
                    <a:srgbClr val="000000"/>
                  </a:solidFill>
                  <a:latin typeface="Arial" pitchFamily="34" charset="0"/>
                </a:rPr>
                <a:t>for example</a:t>
              </a:r>
              <a:r>
                <a:rPr lang="en-US" altLang="en-US" sz="900" dirty="0" smtClean="0">
                  <a:solidFill>
                    <a:srgbClr val="000000"/>
                  </a:solidFill>
                  <a:latin typeface="Arial"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(9)</a:t>
              </a:r>
            </a:p>
          </p:txBody>
        </p:sp>
        <p:sp>
          <p:nvSpPr>
            <p:cNvPr id="44054" name="Text Box 1053"/>
            <p:cNvSpPr txBox="1">
              <a:spLocks noChangeArrowheads="1"/>
            </p:cNvSpPr>
            <p:nvPr/>
          </p:nvSpPr>
          <p:spPr bwMode="auto">
            <a:xfrm>
              <a:off x="8229600" y="1885964"/>
              <a:ext cx="914400" cy="1892826"/>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itchFamily="34" charset="0"/>
                </a:rPr>
                <a:t>Yet</a:t>
              </a:r>
              <a:r>
                <a:rPr lang="en-US" altLang="en-US" sz="900" dirty="0" smtClean="0">
                  <a:solidFill>
                    <a:srgbClr val="000000"/>
                  </a:solidFill>
                  <a:latin typeface="Arial" pitchFamily="34" charset="0"/>
                </a:rPr>
                <a:t> even on the summer pole, </a:t>
              </a:r>
              <a:r>
                <a:rPr lang="en-US" altLang="en-US" sz="900" i="1" dirty="0" smtClean="0">
                  <a:solidFill>
                    <a:srgbClr val="000000"/>
                  </a:solidFill>
                  <a:latin typeface="Arial" pitchFamily="34" charset="0"/>
                </a:rPr>
                <a:t>where</a:t>
              </a:r>
              <a:r>
                <a:rPr lang="en-US" altLang="en-US" sz="900" dirty="0" smtClean="0">
                  <a:solidFill>
                    <a:srgbClr val="000000"/>
                  </a:solidFill>
                  <a:latin typeface="Arial" pitchFamily="34" charset="0"/>
                </a:rPr>
                <a:t> the sun remains in the sky all day long, temperatures never warm enough to melt frozen water.</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(10)</a:t>
              </a:r>
            </a:p>
          </p:txBody>
        </p:sp>
        <p:sp>
          <p:nvSpPr>
            <p:cNvPr id="44055" name="Text Box 1054"/>
            <p:cNvSpPr txBox="1">
              <a:spLocks noChangeArrowheads="1"/>
            </p:cNvSpPr>
            <p:nvPr/>
          </p:nvSpPr>
          <p:spPr bwMode="auto">
            <a:xfrm>
              <a:off x="-7315" y="1885936"/>
              <a:ext cx="914400" cy="1477328"/>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With its distant orbit (50 percent farther from the sun than Earth) and slim atmospheric blanket,</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a:t>
              </a:r>
            </a:p>
          </p:txBody>
        </p:sp>
        <p:sp>
          <p:nvSpPr>
            <p:cNvPr id="44064" name="Text Box 1063"/>
            <p:cNvSpPr txBox="1">
              <a:spLocks noChangeArrowheads="1"/>
            </p:cNvSpPr>
            <p:nvPr/>
          </p:nvSpPr>
          <p:spPr bwMode="auto">
            <a:xfrm>
              <a:off x="2743200" y="1885959"/>
              <a:ext cx="914400" cy="1200329"/>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Only the midday sun at tropical latitudes is warm enough to thaw ice on occasion,</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(4)</a:t>
              </a:r>
            </a:p>
          </p:txBody>
        </p:sp>
        <p:sp>
          <p:nvSpPr>
            <p:cNvPr id="44066" name="Text Box 1065"/>
            <p:cNvSpPr txBox="1">
              <a:spLocks noChangeArrowheads="1"/>
            </p:cNvSpPr>
            <p:nvPr/>
          </p:nvSpPr>
          <p:spPr bwMode="auto">
            <a:xfrm>
              <a:off x="3657600" y="1885959"/>
              <a:ext cx="914400" cy="1200329"/>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but any liquid water formed in this way would evaporate almost instantly</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(5)</a:t>
              </a:r>
            </a:p>
          </p:txBody>
        </p:sp>
        <p:sp>
          <p:nvSpPr>
            <p:cNvPr id="44067" name="Text Box 1066"/>
            <p:cNvSpPr txBox="1">
              <a:spLocks noChangeArrowheads="1"/>
            </p:cNvSpPr>
            <p:nvPr/>
          </p:nvSpPr>
          <p:spPr bwMode="auto">
            <a:xfrm>
              <a:off x="4572000" y="1884564"/>
              <a:ext cx="914400" cy="784830"/>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because of the low atmospheric pressure</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(6)</a:t>
              </a:r>
            </a:p>
          </p:txBody>
        </p:sp>
      </p:grpSp>
    </p:spTree>
    <p:extLst>
      <p:ext uri="{BB962C8B-B14F-4D97-AF65-F5344CB8AC3E}">
        <p14:creationId xmlns:p14="http://schemas.microsoft.com/office/powerpoint/2010/main" val="3798409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254000" y="187745"/>
            <a:ext cx="8432800" cy="701843"/>
          </a:xfrm>
        </p:spPr>
        <p:txBody>
          <a:bodyPr/>
          <a:lstStyle/>
          <a:p>
            <a:r>
              <a:rPr lang="en-US" altLang="en-US" dirty="0" smtClean="0"/>
              <a:t>Text Summarization</a:t>
            </a:r>
          </a:p>
        </p:txBody>
      </p:sp>
      <p:sp>
        <p:nvSpPr>
          <p:cNvPr id="148483" name="Content Placeholder 2"/>
          <p:cNvSpPr>
            <a:spLocks noGrp="1"/>
          </p:cNvSpPr>
          <p:nvPr>
            <p:ph idx="1"/>
          </p:nvPr>
        </p:nvSpPr>
        <p:spPr>
          <a:xfrm>
            <a:off x="79514" y="1176793"/>
            <a:ext cx="8929316" cy="3880237"/>
          </a:xfrm>
        </p:spPr>
        <p:txBody>
          <a:bodyPr>
            <a:noAutofit/>
          </a:bodyPr>
          <a:lstStyle/>
          <a:p>
            <a:pPr marL="0" indent="0">
              <a:buNone/>
            </a:pPr>
            <a:r>
              <a:rPr lang="en-US" altLang="en-US" sz="1000" b="1" dirty="0" smtClean="0"/>
              <a:t>Health Benefits</a:t>
            </a:r>
          </a:p>
          <a:p>
            <a:r>
              <a:rPr lang="en-US" altLang="en-US" sz="1000" dirty="0" smtClean="0"/>
              <a:t>Eating a diet rich in vegetables and fruits as part of an overall healthy diet may reduce risk for heart disease, including heart attack and stroke.</a:t>
            </a:r>
          </a:p>
          <a:p>
            <a:r>
              <a:rPr lang="en-US" altLang="en-US" sz="1000" dirty="0" smtClean="0"/>
              <a:t>Eating a diet rich in some vegetables and fruits as part of an overall healthy diet may protect against certain types of cancers.</a:t>
            </a:r>
          </a:p>
          <a:p>
            <a:r>
              <a:rPr lang="en-US" altLang="en-US" sz="1000" dirty="0" smtClean="0"/>
              <a:t>Diets rich in foods containing fiber, such as some vegetables and fruits, may reduce the risk of heart disease, obesity, and type 2 diabetes.</a:t>
            </a:r>
          </a:p>
          <a:p>
            <a:r>
              <a:rPr lang="en-US" altLang="en-US" sz="1000" dirty="0" smtClean="0"/>
              <a:t>Eating vegetables and fruits rich in potassium as part of an overall healthy diet may lower blood pressure, and may also reduce the risk of developing kidney stones and help to decrease bone loss.</a:t>
            </a:r>
          </a:p>
          <a:p>
            <a:r>
              <a:rPr lang="en-US" altLang="en-US" sz="1000" dirty="0" smtClean="0"/>
              <a:t>Eating foods such as vegetables that are lower in calories per cup instead of some other higher-calorie food may be useful in helping to lower calorie intake.</a:t>
            </a:r>
          </a:p>
          <a:p>
            <a:pPr marL="0" indent="0">
              <a:buNone/>
            </a:pPr>
            <a:r>
              <a:rPr lang="en-US" altLang="en-US" sz="1000" b="1" dirty="0" smtClean="0"/>
              <a:t>Nutrients</a:t>
            </a:r>
          </a:p>
          <a:p>
            <a:r>
              <a:rPr lang="en-US" altLang="en-US" sz="1000" dirty="0" smtClean="0"/>
              <a:t>Most vegetables are naturally low in fat and calories. None have cholesterol. (Sauces or seasonings may add fat, calories, or cholesterol.)</a:t>
            </a:r>
          </a:p>
          <a:p>
            <a:r>
              <a:rPr lang="en-US" altLang="en-US" sz="1000" dirty="0" smtClean="0"/>
              <a:t>Vegetables are important sources of many nutrients, including potassium, dietary fiber, folate (folic acid), vitamin A, and vitamin C.</a:t>
            </a:r>
          </a:p>
          <a:p>
            <a:r>
              <a:rPr lang="en-US" altLang="en-US" sz="1000" dirty="0" smtClean="0"/>
              <a:t>Diets rich in potassium may help to maintain healthy blood pressure. Vegetable sources of potassium include sweet potatoes, white potatoes, white beans, tomato products (paste, sauce, and juice), beet greens, soybeans, lima beans, spinach, lentils, and kidney beans.</a:t>
            </a:r>
          </a:p>
          <a:p>
            <a:r>
              <a:rPr lang="en-US" altLang="en-US" sz="1000" dirty="0" smtClean="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p>
          <a:p>
            <a:r>
              <a:rPr lang="en-US" altLang="en-US" sz="1000" dirty="0" smtClean="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1000" dirty="0" err="1" smtClean="0"/>
              <a:t>spina</a:t>
            </a:r>
            <a:r>
              <a:rPr lang="en-US" altLang="en-US" sz="1000" dirty="0" smtClean="0"/>
              <a:t> bifida, and anencephaly during fetal development.</a:t>
            </a:r>
          </a:p>
          <a:p>
            <a:r>
              <a:rPr lang="en-US" altLang="en-US" sz="1000" dirty="0" smtClean="0"/>
              <a:t>Vitamin A keeps eyes and skin healthy and helps to protect against infections.</a:t>
            </a:r>
          </a:p>
          <a:p>
            <a:r>
              <a:rPr lang="en-US" altLang="en-US" sz="1000" dirty="0" smtClean="0"/>
              <a:t>Vitamin C helps heal cuts and wounds and keeps teeth and gums healthy. Vitamin C aids in iron absorption.</a:t>
            </a:r>
          </a:p>
          <a:p>
            <a:endParaRPr lang="en-US" altLang="en-US" sz="1000" dirty="0" smtClean="0"/>
          </a:p>
        </p:txBody>
      </p:sp>
    </p:spTree>
    <p:extLst>
      <p:ext uri="{BB962C8B-B14F-4D97-AF65-F5344CB8AC3E}">
        <p14:creationId xmlns:p14="http://schemas.microsoft.com/office/powerpoint/2010/main" val="13431067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14600" y="412845"/>
            <a:ext cx="4576791" cy="571500"/>
            <a:chOff x="2514600" y="412845"/>
            <a:chExt cx="4576791" cy="571500"/>
          </a:xfrm>
        </p:grpSpPr>
        <p:sp>
          <p:nvSpPr>
            <p:cNvPr id="44035" name="Text Box 1031"/>
            <p:cNvSpPr txBox="1">
              <a:spLocks noChangeArrowheads="1"/>
            </p:cNvSpPr>
            <p:nvPr/>
          </p:nvSpPr>
          <p:spPr bwMode="auto">
            <a:xfrm>
              <a:off x="3886200" y="412845"/>
              <a:ext cx="914400" cy="400110"/>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cxnSp>
          <p:nvCxnSpPr>
            <p:cNvPr id="44042" name="AutoShape 1040"/>
            <p:cNvCxnSpPr>
              <a:cxnSpLocks noChangeShapeType="1"/>
              <a:stCxn id="44035" idx="2"/>
              <a:endCxn id="44036" idx="0"/>
            </p:cNvCxnSpPr>
            <p:nvPr/>
          </p:nvCxnSpPr>
          <p:spPr bwMode="auto">
            <a:xfrm flipH="1">
              <a:off x="2514600" y="812955"/>
              <a:ext cx="1828800" cy="15234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12955"/>
              <a:ext cx="2747991" cy="17139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Group 6"/>
          <p:cNvGrpSpPr/>
          <p:nvPr/>
        </p:nvGrpSpPr>
        <p:grpSpPr>
          <a:xfrm>
            <a:off x="1066800" y="965295"/>
            <a:ext cx="2209800" cy="533400"/>
            <a:chOff x="1066800" y="965295"/>
            <a:chExt cx="2209800" cy="533400"/>
          </a:xfrm>
        </p:grpSpPr>
        <p:sp>
          <p:nvSpPr>
            <p:cNvPr id="44036" name="Text Box 1034"/>
            <p:cNvSpPr txBox="1">
              <a:spLocks noChangeArrowheads="1"/>
            </p:cNvSpPr>
            <p:nvPr/>
          </p:nvSpPr>
          <p:spPr bwMode="auto">
            <a:xfrm>
              <a:off x="2057400" y="965295"/>
              <a:ext cx="914400" cy="400110"/>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cxnSp>
          <p:nvCxnSpPr>
            <p:cNvPr id="44043" name="AutoShape 1041"/>
            <p:cNvCxnSpPr>
              <a:cxnSpLocks noChangeShapeType="1"/>
              <a:stCxn id="44036" idx="2"/>
              <a:endCxn id="44038" idx="0"/>
            </p:cNvCxnSpPr>
            <p:nvPr/>
          </p:nvCxnSpPr>
          <p:spPr bwMode="auto">
            <a:xfrm flipH="1">
              <a:off x="1066800" y="1365405"/>
              <a:ext cx="1447800" cy="13329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65405"/>
              <a:ext cx="762000" cy="13329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Group 4"/>
          <p:cNvGrpSpPr/>
          <p:nvPr/>
        </p:nvGrpSpPr>
        <p:grpSpPr>
          <a:xfrm>
            <a:off x="533400" y="1498695"/>
            <a:ext cx="990600" cy="628672"/>
            <a:chOff x="533400" y="1498695"/>
            <a:chExt cx="990600" cy="628672"/>
          </a:xfrm>
        </p:grpSpPr>
        <p:sp>
          <p:nvSpPr>
            <p:cNvPr id="44038" name="Text Box 1036"/>
            <p:cNvSpPr txBox="1">
              <a:spLocks noChangeArrowheads="1"/>
            </p:cNvSpPr>
            <p:nvPr/>
          </p:nvSpPr>
          <p:spPr bwMode="auto">
            <a:xfrm>
              <a:off x="609600" y="1498695"/>
              <a:ext cx="914400" cy="553998"/>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dirty="0" smtClean="0">
                  <a:solidFill>
                    <a:srgbClr val="000000"/>
                  </a:solidFill>
                  <a:latin typeface="Arial" pitchFamily="34" charset="0"/>
                </a:rPr>
                <a:t>2</a:t>
              </a:r>
              <a:br>
                <a:rPr lang="en-US" altLang="en-US" sz="1000" dirty="0" smtClean="0">
                  <a:solidFill>
                    <a:srgbClr val="000000"/>
                  </a:solidFill>
                  <a:latin typeface="Arial" pitchFamily="34" charset="0"/>
                </a:rPr>
              </a:br>
              <a:r>
                <a:rPr lang="en-US" altLang="en-US" sz="1000" dirty="0" smtClean="0">
                  <a:solidFill>
                    <a:srgbClr val="000000"/>
                  </a:solidFill>
                  <a:latin typeface="Arial" pitchFamily="34" charset="0"/>
                </a:rPr>
                <a:t>Background</a:t>
              </a:r>
              <a:br>
                <a:rPr lang="en-US" altLang="en-US" sz="1000" dirty="0" smtClean="0">
                  <a:solidFill>
                    <a:srgbClr val="000000"/>
                  </a:solidFill>
                  <a:latin typeface="Arial" pitchFamily="34" charset="0"/>
                </a:rPr>
              </a:br>
              <a:r>
                <a:rPr lang="en-US" altLang="en-US" sz="1000" dirty="0" smtClean="0">
                  <a:solidFill>
                    <a:srgbClr val="000000"/>
                  </a:solidFill>
                  <a:latin typeface="Arial" pitchFamily="34" charset="0"/>
                </a:rPr>
                <a:t>Justification</a:t>
              </a:r>
            </a:p>
          </p:txBody>
        </p:sp>
        <p:cxnSp>
          <p:nvCxnSpPr>
            <p:cNvPr id="44056" name="AutoShape 1055"/>
            <p:cNvCxnSpPr>
              <a:cxnSpLocks noChangeShapeType="1"/>
              <a:stCxn id="44038" idx="2"/>
              <a:endCxn id="44048" idx="0"/>
            </p:cNvCxnSpPr>
            <p:nvPr/>
          </p:nvCxnSpPr>
          <p:spPr bwMode="auto">
            <a:xfrm>
              <a:off x="1066800" y="2052693"/>
              <a:ext cx="457200" cy="74674"/>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52693"/>
              <a:ext cx="533400" cy="74652"/>
            </a:xfrm>
            <a:prstGeom prst="straightConnector1">
              <a:avLst/>
            </a:prstGeom>
            <a:noFill/>
            <a:ln w="635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p:cNvGrpSpPr/>
          <p:nvPr/>
        </p:nvGrpSpPr>
        <p:grpSpPr>
          <a:xfrm>
            <a:off x="5638800" y="984345"/>
            <a:ext cx="2971800" cy="1143023"/>
            <a:chOff x="5638800" y="984345"/>
            <a:chExt cx="2971800" cy="1143023"/>
          </a:xfrm>
        </p:grpSpPr>
        <p:sp>
          <p:nvSpPr>
            <p:cNvPr id="44037" name="Text Box 1035"/>
            <p:cNvSpPr txBox="1">
              <a:spLocks noChangeArrowheads="1"/>
            </p:cNvSpPr>
            <p:nvPr/>
          </p:nvSpPr>
          <p:spPr bwMode="auto">
            <a:xfrm>
              <a:off x="6629428" y="984345"/>
              <a:ext cx="923925" cy="400110"/>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Example</a:t>
              </a:r>
            </a:p>
          </p:txBody>
        </p:sp>
        <p:sp>
          <p:nvSpPr>
            <p:cNvPr id="44040" name="Text Box 1038"/>
            <p:cNvSpPr txBox="1">
              <a:spLocks noChangeArrowheads="1"/>
            </p:cNvSpPr>
            <p:nvPr/>
          </p:nvSpPr>
          <p:spPr bwMode="auto">
            <a:xfrm>
              <a:off x="5638800" y="1498695"/>
              <a:ext cx="914400" cy="400110"/>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Concession</a:t>
              </a:r>
            </a:p>
          </p:txBody>
        </p:sp>
        <p:sp>
          <p:nvSpPr>
            <p:cNvPr id="44041" name="Text Box 1039"/>
            <p:cNvSpPr txBox="1">
              <a:spLocks noChangeArrowheads="1"/>
            </p:cNvSpPr>
            <p:nvPr/>
          </p:nvSpPr>
          <p:spPr bwMode="auto">
            <a:xfrm>
              <a:off x="7620015" y="1498695"/>
              <a:ext cx="923925" cy="400110"/>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10</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Antithesis</a:t>
              </a:r>
            </a:p>
          </p:txBody>
        </p:sp>
        <p:cxnSp>
          <p:nvCxnSpPr>
            <p:cNvPr id="44045" name="AutoShape 1043"/>
            <p:cNvCxnSpPr>
              <a:cxnSpLocks noChangeShapeType="1"/>
              <a:stCxn id="44037" idx="2"/>
              <a:endCxn id="44040" idx="0"/>
            </p:cNvCxnSpPr>
            <p:nvPr/>
          </p:nvCxnSpPr>
          <p:spPr bwMode="auto">
            <a:xfrm flipH="1">
              <a:off x="6096000" y="1384455"/>
              <a:ext cx="995391" cy="11424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84455"/>
              <a:ext cx="990587" cy="114240"/>
            </a:xfrm>
            <a:prstGeom prst="straightConnector1">
              <a:avLst/>
            </a:prstGeom>
            <a:noFill/>
            <a:ln w="635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898805"/>
              <a:ext cx="457200" cy="228540"/>
            </a:xfrm>
            <a:prstGeom prst="straightConnector1">
              <a:avLst/>
            </a:prstGeom>
            <a:noFill/>
            <a:ln w="635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898805"/>
              <a:ext cx="533400" cy="228563"/>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898805"/>
              <a:ext cx="461978" cy="228556"/>
            </a:xfrm>
            <a:prstGeom prst="straightConnector1">
              <a:avLst/>
            </a:prstGeom>
            <a:noFill/>
            <a:ln w="635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898805"/>
              <a:ext cx="528622" cy="228554"/>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Group 3"/>
          <p:cNvGrpSpPr/>
          <p:nvPr/>
        </p:nvGrpSpPr>
        <p:grpSpPr>
          <a:xfrm>
            <a:off x="76200" y="2127345"/>
            <a:ext cx="8991600" cy="3029129"/>
            <a:chOff x="76200" y="2127345"/>
            <a:chExt cx="8991600" cy="3029129"/>
          </a:xfrm>
        </p:grpSpPr>
        <p:sp>
          <p:nvSpPr>
            <p:cNvPr id="44048" name="Text Box 1046"/>
            <p:cNvSpPr txBox="1">
              <a:spLocks noChangeArrowheads="1"/>
            </p:cNvSpPr>
            <p:nvPr/>
          </p:nvSpPr>
          <p:spPr bwMode="auto">
            <a:xfrm>
              <a:off x="1066800" y="2127367"/>
              <a:ext cx="914400" cy="784830"/>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Mars experiences frigid weather conditions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(2)</a:t>
              </a:r>
            </a:p>
          </p:txBody>
        </p:sp>
        <p:sp>
          <p:nvSpPr>
            <p:cNvPr id="44049" name="Text Box 1048"/>
            <p:cNvSpPr txBox="1">
              <a:spLocks noChangeArrowheads="1"/>
            </p:cNvSpPr>
            <p:nvPr/>
          </p:nvSpPr>
          <p:spPr bwMode="auto">
            <a:xfrm>
              <a:off x="2133600" y="2127359"/>
              <a:ext cx="914400" cy="2031325"/>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(3)</a:t>
              </a:r>
            </a:p>
          </p:txBody>
        </p:sp>
        <p:sp>
          <p:nvSpPr>
            <p:cNvPr id="44051" name="Text Box 1050"/>
            <p:cNvSpPr txBox="1">
              <a:spLocks noChangeArrowheads="1"/>
            </p:cNvSpPr>
            <p:nvPr/>
          </p:nvSpPr>
          <p:spPr bwMode="auto">
            <a:xfrm>
              <a:off x="5181600" y="2127345"/>
              <a:ext cx="914400" cy="1477328"/>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Although the atmosphere holds a small amount of water, and water-ice clouds sometimes develop,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(7)</a:t>
              </a:r>
            </a:p>
          </p:txBody>
        </p:sp>
        <p:sp>
          <p:nvSpPr>
            <p:cNvPr id="44052" name="Text Box 1051"/>
            <p:cNvSpPr txBox="1">
              <a:spLocks noChangeArrowheads="1"/>
            </p:cNvSpPr>
            <p:nvPr/>
          </p:nvSpPr>
          <p:spPr bwMode="auto">
            <a:xfrm>
              <a:off x="6172200" y="2127368"/>
              <a:ext cx="914400" cy="954107"/>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itchFamily="34" charset="0"/>
                </a:rPr>
                <a:t>Most Martian weather involves blowing dust and carbon monoxide.</a:t>
              </a:r>
              <a:br>
                <a:rPr lang="en-US" altLang="en-US" sz="800" dirty="0" smtClean="0">
                  <a:solidFill>
                    <a:srgbClr val="000000"/>
                  </a:solidFill>
                  <a:latin typeface="Arial" pitchFamily="34" charset="0"/>
                </a:rPr>
              </a:br>
              <a:r>
                <a:rPr lang="en-US" altLang="en-US" sz="800" dirty="0" smtClean="0">
                  <a:solidFill>
                    <a:srgbClr val="000000"/>
                  </a:solidFill>
                  <a:latin typeface="Arial" pitchFamily="34" charset="0"/>
                </a:rPr>
                <a:t>(8)</a:t>
              </a:r>
            </a:p>
          </p:txBody>
        </p:sp>
        <p:sp>
          <p:nvSpPr>
            <p:cNvPr id="44053" name="Text Box 1052"/>
            <p:cNvSpPr txBox="1">
              <a:spLocks noChangeArrowheads="1"/>
            </p:cNvSpPr>
            <p:nvPr/>
          </p:nvSpPr>
          <p:spPr bwMode="auto">
            <a:xfrm>
              <a:off x="7162800" y="2127361"/>
              <a:ext cx="914400" cy="2585323"/>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Each winter, </a:t>
              </a:r>
              <a:r>
                <a:rPr lang="en-US" altLang="en-US" sz="900" i="1" dirty="0" smtClean="0">
                  <a:solidFill>
                    <a:srgbClr val="000000"/>
                  </a:solidFill>
                  <a:latin typeface="Arial" pitchFamily="34" charset="0"/>
                </a:rPr>
                <a:t>for example</a:t>
              </a:r>
              <a:r>
                <a:rPr lang="en-US" altLang="en-US" sz="900" dirty="0" smtClean="0">
                  <a:solidFill>
                    <a:srgbClr val="000000"/>
                  </a:solidFill>
                  <a:latin typeface="Arial"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(9)</a:t>
              </a:r>
            </a:p>
          </p:txBody>
        </p:sp>
        <p:sp>
          <p:nvSpPr>
            <p:cNvPr id="44054" name="Text Box 1053"/>
            <p:cNvSpPr txBox="1">
              <a:spLocks noChangeArrowheads="1"/>
            </p:cNvSpPr>
            <p:nvPr/>
          </p:nvSpPr>
          <p:spPr bwMode="auto">
            <a:xfrm>
              <a:off x="8153400" y="2127359"/>
              <a:ext cx="914400" cy="1892826"/>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itchFamily="34" charset="0"/>
                </a:rPr>
                <a:t>Yet</a:t>
              </a:r>
              <a:r>
                <a:rPr lang="en-US" altLang="en-US" sz="900" dirty="0" smtClean="0">
                  <a:solidFill>
                    <a:srgbClr val="000000"/>
                  </a:solidFill>
                  <a:latin typeface="Arial" pitchFamily="34" charset="0"/>
                </a:rPr>
                <a:t> even on the summer pole, </a:t>
              </a:r>
              <a:r>
                <a:rPr lang="en-US" altLang="en-US" sz="900" i="1" dirty="0" smtClean="0">
                  <a:solidFill>
                    <a:srgbClr val="000000"/>
                  </a:solidFill>
                  <a:latin typeface="Arial" pitchFamily="34" charset="0"/>
                </a:rPr>
                <a:t>where</a:t>
              </a:r>
              <a:r>
                <a:rPr lang="en-US" altLang="en-US" sz="900" dirty="0" smtClean="0">
                  <a:solidFill>
                    <a:srgbClr val="000000"/>
                  </a:solidFill>
                  <a:latin typeface="Arial" pitchFamily="34" charset="0"/>
                </a:rPr>
                <a:t> the sun remains in the sky all day long, temperatures never warm enough to melt frozen water.</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(10)</a:t>
              </a:r>
            </a:p>
          </p:txBody>
        </p:sp>
        <p:sp>
          <p:nvSpPr>
            <p:cNvPr id="44055" name="Text Box 1054"/>
            <p:cNvSpPr txBox="1">
              <a:spLocks noChangeArrowheads="1"/>
            </p:cNvSpPr>
            <p:nvPr/>
          </p:nvSpPr>
          <p:spPr bwMode="auto">
            <a:xfrm>
              <a:off x="76200" y="2127345"/>
              <a:ext cx="914400" cy="1477328"/>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With its distant orbit (50 percent farther from the sun than Earth) and slim atmospheric blanket,</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a:t>
              </a:r>
            </a:p>
          </p:txBody>
        </p:sp>
        <p:sp>
          <p:nvSpPr>
            <p:cNvPr id="44064" name="Text Box 1063"/>
            <p:cNvSpPr txBox="1">
              <a:spLocks noChangeArrowheads="1"/>
            </p:cNvSpPr>
            <p:nvPr/>
          </p:nvSpPr>
          <p:spPr bwMode="auto">
            <a:xfrm>
              <a:off x="3200400" y="2641695"/>
              <a:ext cx="914400" cy="1200329"/>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Only the midday sun at tropical latitudes is warm enough to thaw ice on occasion,</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(4)</a:t>
              </a:r>
            </a:p>
          </p:txBody>
        </p:sp>
        <p:sp>
          <p:nvSpPr>
            <p:cNvPr id="44066" name="Text Box 1065"/>
            <p:cNvSpPr txBox="1">
              <a:spLocks noChangeArrowheads="1"/>
            </p:cNvSpPr>
            <p:nvPr/>
          </p:nvSpPr>
          <p:spPr bwMode="auto">
            <a:xfrm>
              <a:off x="3733800" y="3956145"/>
              <a:ext cx="914400" cy="1200329"/>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but any liquid water formed in this way would evaporate almost instantly</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(5)</a:t>
              </a:r>
            </a:p>
          </p:txBody>
        </p:sp>
        <p:sp>
          <p:nvSpPr>
            <p:cNvPr id="44067" name="Text Box 1066"/>
            <p:cNvSpPr txBox="1">
              <a:spLocks noChangeArrowheads="1"/>
            </p:cNvSpPr>
            <p:nvPr/>
          </p:nvSpPr>
          <p:spPr bwMode="auto">
            <a:xfrm>
              <a:off x="4724400" y="3956145"/>
              <a:ext cx="914400" cy="784830"/>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because of the low atmospheric pressure</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(6)</a:t>
              </a:r>
            </a:p>
          </p:txBody>
        </p:sp>
      </p:grpSp>
      <p:grpSp>
        <p:nvGrpSpPr>
          <p:cNvPr id="6" name="Group 5"/>
          <p:cNvGrpSpPr/>
          <p:nvPr/>
        </p:nvGrpSpPr>
        <p:grpSpPr>
          <a:xfrm>
            <a:off x="2590800" y="1498695"/>
            <a:ext cx="2590800" cy="2457450"/>
            <a:chOff x="2590800" y="1498695"/>
            <a:chExt cx="2590800" cy="2457450"/>
          </a:xfrm>
        </p:grpSpPr>
        <p:sp>
          <p:nvSpPr>
            <p:cNvPr id="44039" name="Text Box 1037"/>
            <p:cNvSpPr txBox="1">
              <a:spLocks noChangeArrowheads="1"/>
            </p:cNvSpPr>
            <p:nvPr/>
          </p:nvSpPr>
          <p:spPr bwMode="auto">
            <a:xfrm>
              <a:off x="2819400" y="1498695"/>
              <a:ext cx="914400" cy="400110"/>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3</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50" name="Text Box 1049"/>
            <p:cNvSpPr txBox="1">
              <a:spLocks noChangeArrowheads="1"/>
            </p:cNvSpPr>
            <p:nvPr/>
          </p:nvSpPr>
          <p:spPr bwMode="auto">
            <a:xfrm>
              <a:off x="3657600" y="2127345"/>
              <a:ext cx="914400" cy="400110"/>
            </a:xfrm>
            <a:prstGeom prst="rect">
              <a:avLst/>
            </a:prstGeom>
            <a:noFill/>
            <a:ln w="6350" cap="rnd">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4 5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Contrast</a:t>
              </a:r>
            </a:p>
          </p:txBody>
        </p:sp>
        <p:cxnSp>
          <p:nvCxnSpPr>
            <p:cNvPr id="44058" name="AutoShape 1057"/>
            <p:cNvCxnSpPr>
              <a:cxnSpLocks noChangeShapeType="1"/>
              <a:stCxn id="44039" idx="2"/>
              <a:endCxn id="44049" idx="0"/>
            </p:cNvCxnSpPr>
            <p:nvPr/>
          </p:nvCxnSpPr>
          <p:spPr bwMode="auto">
            <a:xfrm flipH="1">
              <a:off x="2590800" y="1898805"/>
              <a:ext cx="685800" cy="228554"/>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898805"/>
              <a:ext cx="838200" cy="228540"/>
            </a:xfrm>
            <a:prstGeom prst="straightConnector1">
              <a:avLst/>
            </a:prstGeom>
            <a:noFill/>
            <a:ln w="635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5" name="Text Box 1064"/>
            <p:cNvSpPr txBox="1">
              <a:spLocks noChangeArrowheads="1"/>
            </p:cNvSpPr>
            <p:nvPr/>
          </p:nvSpPr>
          <p:spPr bwMode="auto">
            <a:xfrm>
              <a:off x="4191000" y="3098895"/>
              <a:ext cx="914400" cy="553998"/>
            </a:xfrm>
            <a:prstGeom prst="rect">
              <a:avLst/>
            </a:prstGeom>
            <a:noFill/>
            <a:ln w="635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Evidence</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Cause</a:t>
              </a:r>
            </a:p>
          </p:txBody>
        </p:sp>
        <p:cxnSp>
          <p:nvCxnSpPr>
            <p:cNvPr id="44068" name="AutoShape 1067"/>
            <p:cNvCxnSpPr>
              <a:cxnSpLocks noChangeShapeType="1"/>
              <a:stCxn id="44050" idx="2"/>
              <a:endCxn id="44064" idx="0"/>
            </p:cNvCxnSpPr>
            <p:nvPr/>
          </p:nvCxnSpPr>
          <p:spPr bwMode="auto">
            <a:xfrm flipH="1">
              <a:off x="3657600" y="2527455"/>
              <a:ext cx="457200" cy="11424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27455"/>
              <a:ext cx="533400" cy="571440"/>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52893"/>
              <a:ext cx="457200" cy="303252"/>
            </a:xfrm>
            <a:prstGeom prst="straightConnector1">
              <a:avLst/>
            </a:prstGeom>
            <a:noFill/>
            <a:ln w="635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52893"/>
              <a:ext cx="533400" cy="303252"/>
            </a:xfrm>
            <a:prstGeom prst="straightConnector1">
              <a:avLst/>
            </a:prstGeom>
            <a:noFill/>
            <a:ln w="635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490429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031"/>
          <p:cNvSpPr txBox="1">
            <a:spLocks noChangeArrowheads="1"/>
          </p:cNvSpPr>
          <p:nvPr/>
        </p:nvSpPr>
        <p:spPr bwMode="auto">
          <a:xfrm>
            <a:off x="3886200" y="412845"/>
            <a:ext cx="9144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36" name="Text Box 1034"/>
          <p:cNvSpPr txBox="1">
            <a:spLocks noChangeArrowheads="1"/>
          </p:cNvSpPr>
          <p:nvPr/>
        </p:nvSpPr>
        <p:spPr bwMode="auto">
          <a:xfrm>
            <a:off x="2057400" y="965295"/>
            <a:ext cx="9144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37" name="Text Box 1035"/>
          <p:cNvSpPr txBox="1">
            <a:spLocks noChangeArrowheads="1"/>
          </p:cNvSpPr>
          <p:nvPr/>
        </p:nvSpPr>
        <p:spPr bwMode="auto">
          <a:xfrm>
            <a:off x="6629428" y="984345"/>
            <a:ext cx="923925"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Example</a:t>
            </a:r>
          </a:p>
        </p:txBody>
      </p:sp>
      <p:sp>
        <p:nvSpPr>
          <p:cNvPr id="44038" name="Text Box 1036"/>
          <p:cNvSpPr txBox="1">
            <a:spLocks noChangeArrowheads="1"/>
          </p:cNvSpPr>
          <p:nvPr/>
        </p:nvSpPr>
        <p:spPr bwMode="auto">
          <a:xfrm>
            <a:off x="609600" y="1498695"/>
            <a:ext cx="914400" cy="553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Background</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Justification</a:t>
            </a:r>
          </a:p>
        </p:txBody>
      </p:sp>
      <p:sp>
        <p:nvSpPr>
          <p:cNvPr id="44039" name="Text Box 1037"/>
          <p:cNvSpPr txBox="1">
            <a:spLocks noChangeArrowheads="1"/>
          </p:cNvSpPr>
          <p:nvPr/>
        </p:nvSpPr>
        <p:spPr bwMode="auto">
          <a:xfrm>
            <a:off x="2819400" y="1498695"/>
            <a:ext cx="914400"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3</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40" name="Text Box 1038"/>
          <p:cNvSpPr txBox="1">
            <a:spLocks noChangeArrowheads="1"/>
          </p:cNvSpPr>
          <p:nvPr/>
        </p:nvSpPr>
        <p:spPr bwMode="auto">
          <a:xfrm>
            <a:off x="5638800" y="1498695"/>
            <a:ext cx="9144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Concession</a:t>
            </a:r>
          </a:p>
        </p:txBody>
      </p:sp>
      <p:sp>
        <p:nvSpPr>
          <p:cNvPr id="44041" name="Text Box 1039"/>
          <p:cNvSpPr txBox="1">
            <a:spLocks noChangeArrowheads="1"/>
          </p:cNvSpPr>
          <p:nvPr/>
        </p:nvSpPr>
        <p:spPr bwMode="auto">
          <a:xfrm>
            <a:off x="7620015" y="1498695"/>
            <a:ext cx="923925"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10</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Antithesis</a:t>
            </a:r>
          </a:p>
        </p:txBody>
      </p:sp>
      <p:cxnSp>
        <p:nvCxnSpPr>
          <p:cNvPr id="44042" name="AutoShape 1040"/>
          <p:cNvCxnSpPr>
            <a:cxnSpLocks noChangeShapeType="1"/>
            <a:stCxn id="44035" idx="2"/>
            <a:endCxn id="44036" idx="0"/>
          </p:cNvCxnSpPr>
          <p:nvPr/>
        </p:nvCxnSpPr>
        <p:spPr bwMode="auto">
          <a:xfrm flipH="1">
            <a:off x="2514600" y="812955"/>
            <a:ext cx="1828800" cy="1523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041"/>
          <p:cNvCxnSpPr>
            <a:cxnSpLocks noChangeShapeType="1"/>
            <a:stCxn id="44036" idx="2"/>
            <a:endCxn id="44038" idx="0"/>
          </p:cNvCxnSpPr>
          <p:nvPr/>
        </p:nvCxnSpPr>
        <p:spPr bwMode="auto">
          <a:xfrm flipH="1">
            <a:off x="1066800" y="1365405"/>
            <a:ext cx="1447800" cy="1332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12955"/>
            <a:ext cx="2747991" cy="1713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043"/>
          <p:cNvCxnSpPr>
            <a:cxnSpLocks noChangeShapeType="1"/>
            <a:stCxn id="44037" idx="2"/>
            <a:endCxn id="44040" idx="0"/>
          </p:cNvCxnSpPr>
          <p:nvPr/>
        </p:nvCxnSpPr>
        <p:spPr bwMode="auto">
          <a:xfrm flipH="1">
            <a:off x="6096000" y="1384455"/>
            <a:ext cx="995391" cy="114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65405"/>
            <a:ext cx="762000" cy="1332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84455"/>
            <a:ext cx="990587" cy="1142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Text Box 1046"/>
          <p:cNvSpPr txBox="1">
            <a:spLocks noChangeArrowheads="1"/>
          </p:cNvSpPr>
          <p:nvPr/>
        </p:nvSpPr>
        <p:spPr bwMode="auto">
          <a:xfrm>
            <a:off x="1066800" y="2127367"/>
            <a:ext cx="914400" cy="7848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Mars experiences frigid weather conditions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(2)</a:t>
            </a:r>
          </a:p>
        </p:txBody>
      </p:sp>
      <p:sp>
        <p:nvSpPr>
          <p:cNvPr id="44049" name="Text Box 1048"/>
          <p:cNvSpPr txBox="1">
            <a:spLocks noChangeArrowheads="1"/>
          </p:cNvSpPr>
          <p:nvPr/>
        </p:nvSpPr>
        <p:spPr bwMode="auto">
          <a:xfrm>
            <a:off x="2133600" y="2127359"/>
            <a:ext cx="914400"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(3)</a:t>
            </a:r>
          </a:p>
        </p:txBody>
      </p:sp>
      <p:sp>
        <p:nvSpPr>
          <p:cNvPr id="44050" name="Text Box 1049"/>
          <p:cNvSpPr txBox="1">
            <a:spLocks noChangeArrowheads="1"/>
          </p:cNvSpPr>
          <p:nvPr/>
        </p:nvSpPr>
        <p:spPr bwMode="auto">
          <a:xfrm>
            <a:off x="3657600" y="2127345"/>
            <a:ext cx="914400"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4 5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Contrast</a:t>
            </a:r>
          </a:p>
        </p:txBody>
      </p:sp>
      <p:sp>
        <p:nvSpPr>
          <p:cNvPr id="44051" name="Text Box 1050"/>
          <p:cNvSpPr txBox="1">
            <a:spLocks noChangeArrowheads="1"/>
          </p:cNvSpPr>
          <p:nvPr/>
        </p:nvSpPr>
        <p:spPr bwMode="auto">
          <a:xfrm>
            <a:off x="5181600" y="2127345"/>
            <a:ext cx="914400" cy="1477328"/>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Although the atmosphere holds a small amount of water, and water-ice clouds sometimes develop,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(7)</a:t>
            </a:r>
          </a:p>
        </p:txBody>
      </p:sp>
      <p:sp>
        <p:nvSpPr>
          <p:cNvPr id="44052" name="Text Box 1051"/>
          <p:cNvSpPr txBox="1">
            <a:spLocks noChangeArrowheads="1"/>
          </p:cNvSpPr>
          <p:nvPr/>
        </p:nvSpPr>
        <p:spPr bwMode="auto">
          <a:xfrm>
            <a:off x="6172200" y="2127368"/>
            <a:ext cx="914400"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itchFamily="34" charset="0"/>
              </a:rPr>
              <a:t>Most Martian weather involves blowing dust and carbon monoxide.</a:t>
            </a:r>
            <a:br>
              <a:rPr lang="en-US" altLang="en-US" sz="800" dirty="0" smtClean="0">
                <a:solidFill>
                  <a:srgbClr val="000000"/>
                </a:solidFill>
                <a:latin typeface="Arial" pitchFamily="34" charset="0"/>
              </a:rPr>
            </a:br>
            <a:r>
              <a:rPr lang="en-US" altLang="en-US" sz="800" dirty="0" smtClean="0">
                <a:solidFill>
                  <a:srgbClr val="000000"/>
                </a:solidFill>
                <a:latin typeface="Arial" pitchFamily="34" charset="0"/>
              </a:rPr>
              <a:t>(8)</a:t>
            </a:r>
          </a:p>
        </p:txBody>
      </p:sp>
      <p:sp>
        <p:nvSpPr>
          <p:cNvPr id="44053" name="Text Box 1052"/>
          <p:cNvSpPr txBox="1">
            <a:spLocks noChangeArrowheads="1"/>
          </p:cNvSpPr>
          <p:nvPr/>
        </p:nvSpPr>
        <p:spPr bwMode="auto">
          <a:xfrm>
            <a:off x="7162800" y="2127361"/>
            <a:ext cx="914400" cy="2585323"/>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Each winter, </a:t>
            </a:r>
            <a:r>
              <a:rPr lang="en-US" altLang="en-US" sz="900" i="1" dirty="0" smtClean="0">
                <a:solidFill>
                  <a:srgbClr val="000000"/>
                </a:solidFill>
                <a:latin typeface="Arial" pitchFamily="34" charset="0"/>
              </a:rPr>
              <a:t>for example</a:t>
            </a:r>
            <a:r>
              <a:rPr lang="en-US" altLang="en-US" sz="900" dirty="0" smtClean="0">
                <a:solidFill>
                  <a:srgbClr val="000000"/>
                </a:solidFill>
                <a:latin typeface="Arial"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(9)</a:t>
            </a:r>
          </a:p>
        </p:txBody>
      </p:sp>
      <p:sp>
        <p:nvSpPr>
          <p:cNvPr id="44054" name="Text Box 1053"/>
          <p:cNvSpPr txBox="1">
            <a:spLocks noChangeArrowheads="1"/>
          </p:cNvSpPr>
          <p:nvPr/>
        </p:nvSpPr>
        <p:spPr bwMode="auto">
          <a:xfrm>
            <a:off x="8153400" y="2127359"/>
            <a:ext cx="914400" cy="1892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itchFamily="34" charset="0"/>
              </a:rPr>
              <a:t>Yet</a:t>
            </a:r>
            <a:r>
              <a:rPr lang="en-US" altLang="en-US" sz="900" dirty="0" smtClean="0">
                <a:solidFill>
                  <a:srgbClr val="000000"/>
                </a:solidFill>
                <a:latin typeface="Arial" pitchFamily="34" charset="0"/>
              </a:rPr>
              <a:t> even on the summer pole, </a:t>
            </a:r>
            <a:r>
              <a:rPr lang="en-US" altLang="en-US" sz="900" i="1" dirty="0" smtClean="0">
                <a:solidFill>
                  <a:srgbClr val="000000"/>
                </a:solidFill>
                <a:latin typeface="Arial" pitchFamily="34" charset="0"/>
              </a:rPr>
              <a:t>where</a:t>
            </a:r>
            <a:r>
              <a:rPr lang="en-US" altLang="en-US" sz="900" dirty="0" smtClean="0">
                <a:solidFill>
                  <a:srgbClr val="000000"/>
                </a:solidFill>
                <a:latin typeface="Arial" pitchFamily="34" charset="0"/>
              </a:rPr>
              <a:t> the sun remains in the sky all day long, temperatures never warm enough to melt frozen water.</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(10)</a:t>
            </a:r>
          </a:p>
        </p:txBody>
      </p:sp>
      <p:sp>
        <p:nvSpPr>
          <p:cNvPr id="44055" name="Text Box 1054"/>
          <p:cNvSpPr txBox="1">
            <a:spLocks noChangeArrowheads="1"/>
          </p:cNvSpPr>
          <p:nvPr/>
        </p:nvSpPr>
        <p:spPr bwMode="auto">
          <a:xfrm>
            <a:off x="76200" y="2127345"/>
            <a:ext cx="914400" cy="1477328"/>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With its distant orbit (50 percent farther from the sun than Earth) and slim atmospheric blanket,</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a:t>
            </a:r>
          </a:p>
        </p:txBody>
      </p:sp>
      <p:cxnSp>
        <p:nvCxnSpPr>
          <p:cNvPr id="44056" name="AutoShape 1055"/>
          <p:cNvCxnSpPr>
            <a:cxnSpLocks noChangeShapeType="1"/>
            <a:stCxn id="44038" idx="2"/>
            <a:endCxn id="44048" idx="0"/>
          </p:cNvCxnSpPr>
          <p:nvPr/>
        </p:nvCxnSpPr>
        <p:spPr bwMode="auto">
          <a:xfrm>
            <a:off x="1066800" y="2052693"/>
            <a:ext cx="457200" cy="746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52693"/>
            <a:ext cx="533400" cy="74652"/>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1057"/>
          <p:cNvCxnSpPr>
            <a:cxnSpLocks noChangeShapeType="1"/>
            <a:stCxn id="44039" idx="2"/>
            <a:endCxn id="44049" idx="0"/>
          </p:cNvCxnSpPr>
          <p:nvPr/>
        </p:nvCxnSpPr>
        <p:spPr bwMode="auto">
          <a:xfrm flipH="1">
            <a:off x="2590800" y="1898805"/>
            <a:ext cx="685800" cy="2285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898805"/>
            <a:ext cx="838200" cy="2285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898805"/>
            <a:ext cx="457200" cy="2285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898805"/>
            <a:ext cx="533400" cy="22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898805"/>
            <a:ext cx="461978" cy="228556"/>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898805"/>
            <a:ext cx="528622" cy="2285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4" name="Text Box 1063"/>
          <p:cNvSpPr txBox="1">
            <a:spLocks noChangeArrowheads="1"/>
          </p:cNvSpPr>
          <p:nvPr/>
        </p:nvSpPr>
        <p:spPr bwMode="auto">
          <a:xfrm>
            <a:off x="3200400" y="2641695"/>
            <a:ext cx="9144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Only the midday sun at tropical latitudes is warm enough to thaw ice on occasion,</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(4)</a:t>
            </a:r>
          </a:p>
        </p:txBody>
      </p:sp>
      <p:sp>
        <p:nvSpPr>
          <p:cNvPr id="44065" name="Text Box 1064"/>
          <p:cNvSpPr txBox="1">
            <a:spLocks noChangeArrowheads="1"/>
          </p:cNvSpPr>
          <p:nvPr/>
        </p:nvSpPr>
        <p:spPr bwMode="auto">
          <a:xfrm>
            <a:off x="4191000" y="3098895"/>
            <a:ext cx="914400" cy="553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Evidence</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Cause</a:t>
            </a:r>
          </a:p>
        </p:txBody>
      </p:sp>
      <p:sp>
        <p:nvSpPr>
          <p:cNvPr id="44066" name="Text Box 1065"/>
          <p:cNvSpPr txBox="1">
            <a:spLocks noChangeArrowheads="1"/>
          </p:cNvSpPr>
          <p:nvPr/>
        </p:nvSpPr>
        <p:spPr bwMode="auto">
          <a:xfrm>
            <a:off x="3733800" y="3956145"/>
            <a:ext cx="9144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but any liquid water formed in this way would evaporate almost instantly</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(5)</a:t>
            </a:r>
          </a:p>
        </p:txBody>
      </p:sp>
      <p:sp>
        <p:nvSpPr>
          <p:cNvPr id="44067" name="Text Box 1066"/>
          <p:cNvSpPr txBox="1">
            <a:spLocks noChangeArrowheads="1"/>
          </p:cNvSpPr>
          <p:nvPr/>
        </p:nvSpPr>
        <p:spPr bwMode="auto">
          <a:xfrm>
            <a:off x="4724400" y="3956145"/>
            <a:ext cx="914400" cy="78483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because of the low atmospheric pressure</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(6)</a:t>
            </a:r>
          </a:p>
        </p:txBody>
      </p:sp>
      <p:cxnSp>
        <p:nvCxnSpPr>
          <p:cNvPr id="44068" name="AutoShape 1067"/>
          <p:cNvCxnSpPr>
            <a:cxnSpLocks noChangeShapeType="1"/>
            <a:stCxn id="44050" idx="2"/>
            <a:endCxn id="44064" idx="0"/>
          </p:cNvCxnSpPr>
          <p:nvPr/>
        </p:nvCxnSpPr>
        <p:spPr bwMode="auto">
          <a:xfrm flipH="1">
            <a:off x="3657600" y="2527455"/>
            <a:ext cx="457200" cy="114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27455"/>
            <a:ext cx="533400" cy="5714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52893"/>
            <a:ext cx="457200" cy="3032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52893"/>
            <a:ext cx="533400" cy="303252"/>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98291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031"/>
          <p:cNvSpPr txBox="1">
            <a:spLocks noChangeArrowheads="1"/>
          </p:cNvSpPr>
          <p:nvPr/>
        </p:nvSpPr>
        <p:spPr bwMode="auto">
          <a:xfrm>
            <a:off x="3886200" y="420160"/>
            <a:ext cx="914400" cy="400110"/>
          </a:xfrm>
          <a:prstGeom prst="rect">
            <a:avLst/>
          </a:prstGeom>
          <a:solidFill>
            <a:srgbClr val="FFC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36" name="Text Box 1034"/>
          <p:cNvSpPr txBox="1">
            <a:spLocks noChangeArrowheads="1"/>
          </p:cNvSpPr>
          <p:nvPr/>
        </p:nvSpPr>
        <p:spPr bwMode="auto">
          <a:xfrm>
            <a:off x="2057400" y="972610"/>
            <a:ext cx="914400" cy="400110"/>
          </a:xfrm>
          <a:prstGeom prst="rect">
            <a:avLst/>
          </a:prstGeom>
          <a:solidFill>
            <a:srgbClr val="FFC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37" name="Text Box 1035"/>
          <p:cNvSpPr txBox="1">
            <a:spLocks noChangeArrowheads="1"/>
          </p:cNvSpPr>
          <p:nvPr/>
        </p:nvSpPr>
        <p:spPr bwMode="auto">
          <a:xfrm>
            <a:off x="6629428" y="991660"/>
            <a:ext cx="923925"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Example</a:t>
            </a:r>
          </a:p>
        </p:txBody>
      </p:sp>
      <p:sp>
        <p:nvSpPr>
          <p:cNvPr id="44038" name="Text Box 1036"/>
          <p:cNvSpPr txBox="1">
            <a:spLocks noChangeArrowheads="1"/>
          </p:cNvSpPr>
          <p:nvPr/>
        </p:nvSpPr>
        <p:spPr bwMode="auto">
          <a:xfrm>
            <a:off x="609600" y="1506010"/>
            <a:ext cx="914400" cy="553998"/>
          </a:xfrm>
          <a:prstGeom prst="rect">
            <a:avLst/>
          </a:prstGeom>
          <a:solidFill>
            <a:srgbClr val="FFC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Background</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Justification</a:t>
            </a:r>
          </a:p>
        </p:txBody>
      </p:sp>
      <p:sp>
        <p:nvSpPr>
          <p:cNvPr id="44039" name="Text Box 1037"/>
          <p:cNvSpPr txBox="1">
            <a:spLocks noChangeArrowheads="1"/>
          </p:cNvSpPr>
          <p:nvPr/>
        </p:nvSpPr>
        <p:spPr bwMode="auto">
          <a:xfrm>
            <a:off x="2819400" y="1506010"/>
            <a:ext cx="914400"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3</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40" name="Text Box 1038"/>
          <p:cNvSpPr txBox="1">
            <a:spLocks noChangeArrowheads="1"/>
          </p:cNvSpPr>
          <p:nvPr/>
        </p:nvSpPr>
        <p:spPr bwMode="auto">
          <a:xfrm>
            <a:off x="5638800" y="1506010"/>
            <a:ext cx="9144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Concession</a:t>
            </a:r>
          </a:p>
        </p:txBody>
      </p:sp>
      <p:sp>
        <p:nvSpPr>
          <p:cNvPr id="44041" name="Text Box 1039"/>
          <p:cNvSpPr txBox="1">
            <a:spLocks noChangeArrowheads="1"/>
          </p:cNvSpPr>
          <p:nvPr/>
        </p:nvSpPr>
        <p:spPr bwMode="auto">
          <a:xfrm>
            <a:off x="7620015" y="1506010"/>
            <a:ext cx="923925"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10</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Antithesis</a:t>
            </a:r>
          </a:p>
        </p:txBody>
      </p:sp>
      <p:cxnSp>
        <p:nvCxnSpPr>
          <p:cNvPr id="44042" name="AutoShape 1040"/>
          <p:cNvCxnSpPr>
            <a:cxnSpLocks noChangeShapeType="1"/>
            <a:stCxn id="44035" idx="2"/>
            <a:endCxn id="44036" idx="0"/>
          </p:cNvCxnSpPr>
          <p:nvPr/>
        </p:nvCxnSpPr>
        <p:spPr bwMode="auto">
          <a:xfrm flipH="1">
            <a:off x="2514600" y="820270"/>
            <a:ext cx="1828800" cy="1523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041"/>
          <p:cNvCxnSpPr>
            <a:cxnSpLocks noChangeShapeType="1"/>
            <a:stCxn id="44036" idx="2"/>
            <a:endCxn id="44038" idx="0"/>
          </p:cNvCxnSpPr>
          <p:nvPr/>
        </p:nvCxnSpPr>
        <p:spPr bwMode="auto">
          <a:xfrm flipH="1">
            <a:off x="1066800" y="1372720"/>
            <a:ext cx="1447800" cy="1332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20270"/>
            <a:ext cx="2747991" cy="1713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043"/>
          <p:cNvCxnSpPr>
            <a:cxnSpLocks noChangeShapeType="1"/>
            <a:stCxn id="44037" idx="2"/>
            <a:endCxn id="44040" idx="0"/>
          </p:cNvCxnSpPr>
          <p:nvPr/>
        </p:nvCxnSpPr>
        <p:spPr bwMode="auto">
          <a:xfrm flipH="1">
            <a:off x="6096000" y="1391770"/>
            <a:ext cx="995391" cy="114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72720"/>
            <a:ext cx="762000" cy="1332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91770"/>
            <a:ext cx="990587" cy="1142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Text Box 1046"/>
          <p:cNvSpPr txBox="1">
            <a:spLocks noChangeArrowheads="1"/>
          </p:cNvSpPr>
          <p:nvPr/>
        </p:nvSpPr>
        <p:spPr bwMode="auto">
          <a:xfrm>
            <a:off x="1066800" y="2134682"/>
            <a:ext cx="914400" cy="784830"/>
          </a:xfrm>
          <a:prstGeom prst="rect">
            <a:avLst/>
          </a:prstGeom>
          <a:solidFill>
            <a:srgbClr val="FF0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Mars experiences frigid weather conditions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(2)</a:t>
            </a:r>
          </a:p>
        </p:txBody>
      </p:sp>
      <p:sp>
        <p:nvSpPr>
          <p:cNvPr id="44049" name="Text Box 1048"/>
          <p:cNvSpPr txBox="1">
            <a:spLocks noChangeArrowheads="1"/>
          </p:cNvSpPr>
          <p:nvPr/>
        </p:nvSpPr>
        <p:spPr bwMode="auto">
          <a:xfrm>
            <a:off x="2133600" y="2134674"/>
            <a:ext cx="914400"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(3)</a:t>
            </a:r>
          </a:p>
        </p:txBody>
      </p:sp>
      <p:sp>
        <p:nvSpPr>
          <p:cNvPr id="44050" name="Text Box 1049"/>
          <p:cNvSpPr txBox="1">
            <a:spLocks noChangeArrowheads="1"/>
          </p:cNvSpPr>
          <p:nvPr/>
        </p:nvSpPr>
        <p:spPr bwMode="auto">
          <a:xfrm>
            <a:off x="3657600" y="2134660"/>
            <a:ext cx="914400"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4 5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Contrast</a:t>
            </a:r>
          </a:p>
        </p:txBody>
      </p:sp>
      <p:sp>
        <p:nvSpPr>
          <p:cNvPr id="44051" name="Text Box 1050"/>
          <p:cNvSpPr txBox="1">
            <a:spLocks noChangeArrowheads="1"/>
          </p:cNvSpPr>
          <p:nvPr/>
        </p:nvSpPr>
        <p:spPr bwMode="auto">
          <a:xfrm>
            <a:off x="5181600" y="2134660"/>
            <a:ext cx="914400" cy="1477328"/>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Although the atmosphere holds a small amount of water, and water-ice clouds sometimes develop,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(7)</a:t>
            </a:r>
          </a:p>
        </p:txBody>
      </p:sp>
      <p:sp>
        <p:nvSpPr>
          <p:cNvPr id="44052" name="Text Box 1051"/>
          <p:cNvSpPr txBox="1">
            <a:spLocks noChangeArrowheads="1"/>
          </p:cNvSpPr>
          <p:nvPr/>
        </p:nvSpPr>
        <p:spPr bwMode="auto">
          <a:xfrm>
            <a:off x="6172200" y="2134683"/>
            <a:ext cx="914400"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itchFamily="34" charset="0"/>
              </a:rPr>
              <a:t>Most Martian weather involves blowing dust and carbon monoxide.</a:t>
            </a:r>
            <a:br>
              <a:rPr lang="en-US" altLang="en-US" sz="800" dirty="0" smtClean="0">
                <a:solidFill>
                  <a:srgbClr val="000000"/>
                </a:solidFill>
                <a:latin typeface="Arial" pitchFamily="34" charset="0"/>
              </a:rPr>
            </a:br>
            <a:r>
              <a:rPr lang="en-US" altLang="en-US" sz="800" dirty="0" smtClean="0">
                <a:solidFill>
                  <a:srgbClr val="000000"/>
                </a:solidFill>
                <a:latin typeface="Arial" pitchFamily="34" charset="0"/>
              </a:rPr>
              <a:t>(8)</a:t>
            </a:r>
          </a:p>
        </p:txBody>
      </p:sp>
      <p:sp>
        <p:nvSpPr>
          <p:cNvPr id="44053" name="Text Box 1052"/>
          <p:cNvSpPr txBox="1">
            <a:spLocks noChangeArrowheads="1"/>
          </p:cNvSpPr>
          <p:nvPr/>
        </p:nvSpPr>
        <p:spPr bwMode="auto">
          <a:xfrm>
            <a:off x="7162800" y="2134676"/>
            <a:ext cx="914400" cy="2585323"/>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Each winter, </a:t>
            </a:r>
            <a:r>
              <a:rPr lang="en-US" altLang="en-US" sz="900" i="1" dirty="0" smtClean="0">
                <a:solidFill>
                  <a:srgbClr val="000000"/>
                </a:solidFill>
                <a:latin typeface="Arial" pitchFamily="34" charset="0"/>
              </a:rPr>
              <a:t>for example</a:t>
            </a:r>
            <a:r>
              <a:rPr lang="en-US" altLang="en-US" sz="900" dirty="0" smtClean="0">
                <a:solidFill>
                  <a:srgbClr val="000000"/>
                </a:solidFill>
                <a:latin typeface="Arial"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(9)</a:t>
            </a:r>
          </a:p>
        </p:txBody>
      </p:sp>
      <p:sp>
        <p:nvSpPr>
          <p:cNvPr id="44054" name="Text Box 1053"/>
          <p:cNvSpPr txBox="1">
            <a:spLocks noChangeArrowheads="1"/>
          </p:cNvSpPr>
          <p:nvPr/>
        </p:nvSpPr>
        <p:spPr bwMode="auto">
          <a:xfrm>
            <a:off x="8153400" y="2134674"/>
            <a:ext cx="914400" cy="1892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itchFamily="34" charset="0"/>
              </a:rPr>
              <a:t>Yet</a:t>
            </a:r>
            <a:r>
              <a:rPr lang="en-US" altLang="en-US" sz="900" dirty="0" smtClean="0">
                <a:solidFill>
                  <a:srgbClr val="000000"/>
                </a:solidFill>
                <a:latin typeface="Arial" pitchFamily="34" charset="0"/>
              </a:rPr>
              <a:t> even on the summer pole, </a:t>
            </a:r>
            <a:r>
              <a:rPr lang="en-US" altLang="en-US" sz="900" i="1" dirty="0" smtClean="0">
                <a:solidFill>
                  <a:srgbClr val="000000"/>
                </a:solidFill>
                <a:latin typeface="Arial" pitchFamily="34" charset="0"/>
              </a:rPr>
              <a:t>where</a:t>
            </a:r>
            <a:r>
              <a:rPr lang="en-US" altLang="en-US" sz="900" dirty="0" smtClean="0">
                <a:solidFill>
                  <a:srgbClr val="000000"/>
                </a:solidFill>
                <a:latin typeface="Arial" pitchFamily="34" charset="0"/>
              </a:rPr>
              <a:t> the sun remains in the sky all day long, temperatures never warm enough to melt frozen water.</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(10)</a:t>
            </a:r>
          </a:p>
        </p:txBody>
      </p:sp>
      <p:sp>
        <p:nvSpPr>
          <p:cNvPr id="44055" name="Text Box 1054"/>
          <p:cNvSpPr txBox="1">
            <a:spLocks noChangeArrowheads="1"/>
          </p:cNvSpPr>
          <p:nvPr/>
        </p:nvSpPr>
        <p:spPr bwMode="auto">
          <a:xfrm>
            <a:off x="76200" y="2134660"/>
            <a:ext cx="914400" cy="1477328"/>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With its distant orbit (50 percent farther from the sun than Earth) and slim atmospheric blanket,</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a:t>
            </a:r>
          </a:p>
        </p:txBody>
      </p:sp>
      <p:cxnSp>
        <p:nvCxnSpPr>
          <p:cNvPr id="44056" name="AutoShape 1055"/>
          <p:cNvCxnSpPr>
            <a:cxnSpLocks noChangeShapeType="1"/>
            <a:stCxn id="44038" idx="2"/>
            <a:endCxn id="44048" idx="0"/>
          </p:cNvCxnSpPr>
          <p:nvPr/>
        </p:nvCxnSpPr>
        <p:spPr bwMode="auto">
          <a:xfrm>
            <a:off x="1066800" y="2060008"/>
            <a:ext cx="457200" cy="746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60008"/>
            <a:ext cx="533400" cy="74652"/>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1057"/>
          <p:cNvCxnSpPr>
            <a:cxnSpLocks noChangeShapeType="1"/>
            <a:stCxn id="44039" idx="2"/>
            <a:endCxn id="44049" idx="0"/>
          </p:cNvCxnSpPr>
          <p:nvPr/>
        </p:nvCxnSpPr>
        <p:spPr bwMode="auto">
          <a:xfrm flipH="1">
            <a:off x="2590800" y="1906120"/>
            <a:ext cx="685800" cy="2285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906120"/>
            <a:ext cx="838200" cy="2285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906120"/>
            <a:ext cx="457200" cy="2285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906120"/>
            <a:ext cx="533400" cy="22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906120"/>
            <a:ext cx="461978" cy="228556"/>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906120"/>
            <a:ext cx="528622" cy="2285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4" name="Text Box 1063"/>
          <p:cNvSpPr txBox="1">
            <a:spLocks noChangeArrowheads="1"/>
          </p:cNvSpPr>
          <p:nvPr/>
        </p:nvSpPr>
        <p:spPr bwMode="auto">
          <a:xfrm>
            <a:off x="3200400" y="2649010"/>
            <a:ext cx="9144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Only the midday sun at tropical latitudes is warm enough to thaw ice on occasion,</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(4)</a:t>
            </a:r>
          </a:p>
        </p:txBody>
      </p:sp>
      <p:sp>
        <p:nvSpPr>
          <p:cNvPr id="44065" name="Text Box 1064"/>
          <p:cNvSpPr txBox="1">
            <a:spLocks noChangeArrowheads="1"/>
          </p:cNvSpPr>
          <p:nvPr/>
        </p:nvSpPr>
        <p:spPr bwMode="auto">
          <a:xfrm>
            <a:off x="4191000" y="3106210"/>
            <a:ext cx="914400" cy="553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Evidence</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Cause</a:t>
            </a:r>
          </a:p>
        </p:txBody>
      </p:sp>
      <p:sp>
        <p:nvSpPr>
          <p:cNvPr id="44066" name="Text Box 1065"/>
          <p:cNvSpPr txBox="1">
            <a:spLocks noChangeArrowheads="1"/>
          </p:cNvSpPr>
          <p:nvPr/>
        </p:nvSpPr>
        <p:spPr bwMode="auto">
          <a:xfrm>
            <a:off x="3733800" y="3963460"/>
            <a:ext cx="9144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but any liquid water formed in this way would evaporate almost instantly</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(5)</a:t>
            </a:r>
          </a:p>
        </p:txBody>
      </p:sp>
      <p:sp>
        <p:nvSpPr>
          <p:cNvPr id="44067" name="Text Box 1066"/>
          <p:cNvSpPr txBox="1">
            <a:spLocks noChangeArrowheads="1"/>
          </p:cNvSpPr>
          <p:nvPr/>
        </p:nvSpPr>
        <p:spPr bwMode="auto">
          <a:xfrm>
            <a:off x="4724400" y="3963460"/>
            <a:ext cx="914400" cy="78483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because of the low atmospheric pressure</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(6)</a:t>
            </a:r>
          </a:p>
        </p:txBody>
      </p:sp>
      <p:cxnSp>
        <p:nvCxnSpPr>
          <p:cNvPr id="44068" name="AutoShape 1067"/>
          <p:cNvCxnSpPr>
            <a:cxnSpLocks noChangeShapeType="1"/>
            <a:stCxn id="44050" idx="2"/>
            <a:endCxn id="44064" idx="0"/>
          </p:cNvCxnSpPr>
          <p:nvPr/>
        </p:nvCxnSpPr>
        <p:spPr bwMode="auto">
          <a:xfrm flipH="1">
            <a:off x="3657600" y="2534770"/>
            <a:ext cx="457200" cy="114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34770"/>
            <a:ext cx="533400" cy="5714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60208"/>
            <a:ext cx="457200" cy="3032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60208"/>
            <a:ext cx="533400" cy="303252"/>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53015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031"/>
          <p:cNvSpPr txBox="1">
            <a:spLocks noChangeArrowheads="1"/>
          </p:cNvSpPr>
          <p:nvPr/>
        </p:nvSpPr>
        <p:spPr bwMode="auto">
          <a:xfrm>
            <a:off x="3886200" y="420160"/>
            <a:ext cx="914400" cy="400110"/>
          </a:xfrm>
          <a:prstGeom prst="rect">
            <a:avLst/>
          </a:prstGeom>
          <a:solidFill>
            <a:srgbClr val="FFC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36" name="Text Box 1034"/>
          <p:cNvSpPr txBox="1">
            <a:spLocks noChangeArrowheads="1"/>
          </p:cNvSpPr>
          <p:nvPr/>
        </p:nvSpPr>
        <p:spPr bwMode="auto">
          <a:xfrm>
            <a:off x="2057400" y="972610"/>
            <a:ext cx="914400" cy="400110"/>
          </a:xfrm>
          <a:prstGeom prst="rect">
            <a:avLst/>
          </a:prstGeom>
          <a:solidFill>
            <a:srgbClr val="FFC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37" name="Text Box 1035"/>
          <p:cNvSpPr txBox="1">
            <a:spLocks noChangeArrowheads="1"/>
          </p:cNvSpPr>
          <p:nvPr/>
        </p:nvSpPr>
        <p:spPr bwMode="auto">
          <a:xfrm>
            <a:off x="6629428" y="991660"/>
            <a:ext cx="923925"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8</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Example</a:t>
            </a:r>
          </a:p>
        </p:txBody>
      </p:sp>
      <p:sp>
        <p:nvSpPr>
          <p:cNvPr id="44038" name="Text Box 1036"/>
          <p:cNvSpPr txBox="1">
            <a:spLocks noChangeArrowheads="1"/>
          </p:cNvSpPr>
          <p:nvPr/>
        </p:nvSpPr>
        <p:spPr bwMode="auto">
          <a:xfrm>
            <a:off x="609600" y="1506010"/>
            <a:ext cx="914400" cy="553998"/>
          </a:xfrm>
          <a:prstGeom prst="rect">
            <a:avLst/>
          </a:prstGeom>
          <a:solidFill>
            <a:srgbClr val="FFC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2</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Background</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Justification</a:t>
            </a:r>
          </a:p>
        </p:txBody>
      </p:sp>
      <p:sp>
        <p:nvSpPr>
          <p:cNvPr id="44039" name="Text Box 1037"/>
          <p:cNvSpPr txBox="1">
            <a:spLocks noChangeArrowheads="1"/>
          </p:cNvSpPr>
          <p:nvPr/>
        </p:nvSpPr>
        <p:spPr bwMode="auto">
          <a:xfrm>
            <a:off x="2819400" y="1506010"/>
            <a:ext cx="914400"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3</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Elaboration</a:t>
            </a:r>
          </a:p>
        </p:txBody>
      </p:sp>
      <p:sp>
        <p:nvSpPr>
          <p:cNvPr id="44040" name="Text Box 1038"/>
          <p:cNvSpPr txBox="1">
            <a:spLocks noChangeArrowheads="1"/>
          </p:cNvSpPr>
          <p:nvPr/>
        </p:nvSpPr>
        <p:spPr bwMode="auto">
          <a:xfrm>
            <a:off x="5638800" y="1506010"/>
            <a:ext cx="9144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dirty="0" smtClean="0">
                <a:solidFill>
                  <a:srgbClr val="000000"/>
                </a:solidFill>
                <a:latin typeface="Arial" pitchFamily="34" charset="0"/>
              </a:rPr>
              <a:t>8</a:t>
            </a:r>
            <a:br>
              <a:rPr lang="en-US" altLang="en-US" sz="1000" dirty="0" smtClean="0">
                <a:solidFill>
                  <a:srgbClr val="000000"/>
                </a:solidFill>
                <a:latin typeface="Arial" pitchFamily="34" charset="0"/>
              </a:rPr>
            </a:br>
            <a:r>
              <a:rPr lang="en-US" altLang="en-US" sz="1000" dirty="0" smtClean="0">
                <a:solidFill>
                  <a:srgbClr val="000000"/>
                </a:solidFill>
                <a:latin typeface="Arial" pitchFamily="34" charset="0"/>
              </a:rPr>
              <a:t>Concession</a:t>
            </a:r>
          </a:p>
        </p:txBody>
      </p:sp>
      <p:sp>
        <p:nvSpPr>
          <p:cNvPr id="44041" name="Text Box 1039"/>
          <p:cNvSpPr txBox="1">
            <a:spLocks noChangeArrowheads="1"/>
          </p:cNvSpPr>
          <p:nvPr/>
        </p:nvSpPr>
        <p:spPr bwMode="auto">
          <a:xfrm>
            <a:off x="7620015" y="1506010"/>
            <a:ext cx="923925"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10</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Antithesis</a:t>
            </a:r>
          </a:p>
        </p:txBody>
      </p:sp>
      <p:cxnSp>
        <p:nvCxnSpPr>
          <p:cNvPr id="44042" name="AutoShape 1040"/>
          <p:cNvCxnSpPr>
            <a:cxnSpLocks noChangeShapeType="1"/>
            <a:stCxn id="44035" idx="2"/>
            <a:endCxn id="44036" idx="0"/>
          </p:cNvCxnSpPr>
          <p:nvPr/>
        </p:nvCxnSpPr>
        <p:spPr bwMode="auto">
          <a:xfrm flipH="1">
            <a:off x="2514600" y="820270"/>
            <a:ext cx="1828800" cy="1523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041"/>
          <p:cNvCxnSpPr>
            <a:cxnSpLocks noChangeShapeType="1"/>
            <a:stCxn id="44036" idx="2"/>
            <a:endCxn id="44038" idx="0"/>
          </p:cNvCxnSpPr>
          <p:nvPr/>
        </p:nvCxnSpPr>
        <p:spPr bwMode="auto">
          <a:xfrm flipH="1">
            <a:off x="1066800" y="1372720"/>
            <a:ext cx="1447800" cy="1332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20270"/>
            <a:ext cx="2747991" cy="1713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043"/>
          <p:cNvCxnSpPr>
            <a:cxnSpLocks noChangeShapeType="1"/>
            <a:stCxn id="44037" idx="2"/>
            <a:endCxn id="44040" idx="0"/>
          </p:cNvCxnSpPr>
          <p:nvPr/>
        </p:nvCxnSpPr>
        <p:spPr bwMode="auto">
          <a:xfrm flipH="1">
            <a:off x="6096000" y="1391770"/>
            <a:ext cx="995391" cy="114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72720"/>
            <a:ext cx="762000" cy="1332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91770"/>
            <a:ext cx="990587" cy="1142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Text Box 1046"/>
          <p:cNvSpPr txBox="1">
            <a:spLocks noChangeArrowheads="1"/>
          </p:cNvSpPr>
          <p:nvPr/>
        </p:nvSpPr>
        <p:spPr bwMode="auto">
          <a:xfrm>
            <a:off x="1066800" y="2134682"/>
            <a:ext cx="914400" cy="784830"/>
          </a:xfrm>
          <a:prstGeom prst="rect">
            <a:avLst/>
          </a:prstGeom>
          <a:solidFill>
            <a:srgbClr val="FF0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Mars experiences frigid weather conditions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(2)</a:t>
            </a:r>
          </a:p>
        </p:txBody>
      </p:sp>
      <p:sp>
        <p:nvSpPr>
          <p:cNvPr id="44049" name="Text Box 1048"/>
          <p:cNvSpPr txBox="1">
            <a:spLocks noChangeArrowheads="1"/>
          </p:cNvSpPr>
          <p:nvPr/>
        </p:nvSpPr>
        <p:spPr bwMode="auto">
          <a:xfrm>
            <a:off x="2133600" y="2134674"/>
            <a:ext cx="914400" cy="2031325"/>
          </a:xfrm>
          <a:prstGeom prst="rect">
            <a:avLst/>
          </a:prstGeom>
          <a:solidFill>
            <a:srgbClr val="FF0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(3)</a:t>
            </a:r>
          </a:p>
        </p:txBody>
      </p:sp>
      <p:sp>
        <p:nvSpPr>
          <p:cNvPr id="44050" name="Text Box 1049"/>
          <p:cNvSpPr txBox="1">
            <a:spLocks noChangeArrowheads="1"/>
          </p:cNvSpPr>
          <p:nvPr/>
        </p:nvSpPr>
        <p:spPr bwMode="auto">
          <a:xfrm>
            <a:off x="3657600" y="2134660"/>
            <a:ext cx="914400" cy="40011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4 5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Contrast</a:t>
            </a:r>
          </a:p>
        </p:txBody>
      </p:sp>
      <p:sp>
        <p:nvSpPr>
          <p:cNvPr id="44051" name="Text Box 1050"/>
          <p:cNvSpPr txBox="1">
            <a:spLocks noChangeArrowheads="1"/>
          </p:cNvSpPr>
          <p:nvPr/>
        </p:nvSpPr>
        <p:spPr bwMode="auto">
          <a:xfrm>
            <a:off x="5181600" y="2134660"/>
            <a:ext cx="914400" cy="1477328"/>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Although the atmosphere holds a small amount of water, and water-ice clouds sometimes develop,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(7)</a:t>
            </a:r>
          </a:p>
        </p:txBody>
      </p:sp>
      <p:sp>
        <p:nvSpPr>
          <p:cNvPr id="44052" name="Text Box 1051"/>
          <p:cNvSpPr txBox="1">
            <a:spLocks noChangeArrowheads="1"/>
          </p:cNvSpPr>
          <p:nvPr/>
        </p:nvSpPr>
        <p:spPr bwMode="auto">
          <a:xfrm>
            <a:off x="6172200" y="2134683"/>
            <a:ext cx="914400" cy="954107"/>
          </a:xfrm>
          <a:prstGeom prst="rect">
            <a:avLst/>
          </a:prstGeom>
          <a:solidFill>
            <a:srgbClr val="FF0000"/>
          </a:solidFill>
          <a:ln w="9525">
            <a:solidFill>
              <a:schemeClr val="tx1"/>
            </a:solidFill>
            <a:miter lim="800000"/>
            <a:headEnd/>
            <a:tailEnd/>
          </a:ln>
          <a:effectLs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itchFamily="34" charset="0"/>
              </a:rPr>
              <a:t>Most Martian weather involves blowing dust and carbon monoxide.</a:t>
            </a:r>
            <a:br>
              <a:rPr lang="en-US" altLang="en-US" sz="800" dirty="0" smtClean="0">
                <a:solidFill>
                  <a:srgbClr val="000000"/>
                </a:solidFill>
                <a:latin typeface="Arial" pitchFamily="34" charset="0"/>
              </a:rPr>
            </a:br>
            <a:r>
              <a:rPr lang="en-US" altLang="en-US" sz="800" dirty="0" smtClean="0">
                <a:solidFill>
                  <a:srgbClr val="000000"/>
                </a:solidFill>
                <a:latin typeface="Arial" pitchFamily="34" charset="0"/>
              </a:rPr>
              <a:t>(8)</a:t>
            </a:r>
          </a:p>
        </p:txBody>
      </p:sp>
      <p:sp>
        <p:nvSpPr>
          <p:cNvPr id="44053" name="Text Box 1052"/>
          <p:cNvSpPr txBox="1">
            <a:spLocks noChangeArrowheads="1"/>
          </p:cNvSpPr>
          <p:nvPr/>
        </p:nvSpPr>
        <p:spPr bwMode="auto">
          <a:xfrm>
            <a:off x="7162800" y="2134676"/>
            <a:ext cx="914400" cy="2585323"/>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Each winter, </a:t>
            </a:r>
            <a:r>
              <a:rPr lang="en-US" altLang="en-US" sz="900" i="1" dirty="0" smtClean="0">
                <a:solidFill>
                  <a:srgbClr val="000000"/>
                </a:solidFill>
                <a:latin typeface="Arial" pitchFamily="34" charset="0"/>
              </a:rPr>
              <a:t>for example</a:t>
            </a:r>
            <a:r>
              <a:rPr lang="en-US" altLang="en-US" sz="900" dirty="0" smtClean="0">
                <a:solidFill>
                  <a:srgbClr val="000000"/>
                </a:solidFill>
                <a:latin typeface="Arial"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(9)</a:t>
            </a:r>
          </a:p>
        </p:txBody>
      </p:sp>
      <p:sp>
        <p:nvSpPr>
          <p:cNvPr id="44054" name="Text Box 1053"/>
          <p:cNvSpPr txBox="1">
            <a:spLocks noChangeArrowheads="1"/>
          </p:cNvSpPr>
          <p:nvPr/>
        </p:nvSpPr>
        <p:spPr bwMode="auto">
          <a:xfrm>
            <a:off x="8153400" y="2134674"/>
            <a:ext cx="914400" cy="1892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itchFamily="34" charset="0"/>
              </a:rPr>
              <a:t>Yet</a:t>
            </a:r>
            <a:r>
              <a:rPr lang="en-US" altLang="en-US" sz="900" dirty="0" smtClean="0">
                <a:solidFill>
                  <a:srgbClr val="000000"/>
                </a:solidFill>
                <a:latin typeface="Arial" pitchFamily="34" charset="0"/>
              </a:rPr>
              <a:t> even on the summer pole, </a:t>
            </a:r>
            <a:r>
              <a:rPr lang="en-US" altLang="en-US" sz="900" i="1" dirty="0" smtClean="0">
                <a:solidFill>
                  <a:srgbClr val="000000"/>
                </a:solidFill>
                <a:latin typeface="Arial" pitchFamily="34" charset="0"/>
              </a:rPr>
              <a:t>where</a:t>
            </a:r>
            <a:r>
              <a:rPr lang="en-US" altLang="en-US" sz="900" dirty="0" smtClean="0">
                <a:solidFill>
                  <a:srgbClr val="000000"/>
                </a:solidFill>
                <a:latin typeface="Arial" pitchFamily="34" charset="0"/>
              </a:rPr>
              <a:t> the sun remains in the sky all day long, temperatures never warm enough to melt frozen water.</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(10)</a:t>
            </a:r>
          </a:p>
        </p:txBody>
      </p:sp>
      <p:sp>
        <p:nvSpPr>
          <p:cNvPr id="44055" name="Text Box 1054"/>
          <p:cNvSpPr txBox="1">
            <a:spLocks noChangeArrowheads="1"/>
          </p:cNvSpPr>
          <p:nvPr/>
        </p:nvSpPr>
        <p:spPr bwMode="auto">
          <a:xfrm>
            <a:off x="76200" y="2134660"/>
            <a:ext cx="914400" cy="1477328"/>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With its distant orbit (50 percent farther from the sun than Earth) and slim atmospheric blanket,</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(1)</a:t>
            </a:r>
          </a:p>
        </p:txBody>
      </p:sp>
      <p:cxnSp>
        <p:nvCxnSpPr>
          <p:cNvPr id="44056" name="AutoShape 1055"/>
          <p:cNvCxnSpPr>
            <a:cxnSpLocks noChangeShapeType="1"/>
            <a:stCxn id="44038" idx="2"/>
            <a:endCxn id="44048" idx="0"/>
          </p:cNvCxnSpPr>
          <p:nvPr/>
        </p:nvCxnSpPr>
        <p:spPr bwMode="auto">
          <a:xfrm>
            <a:off x="1066800" y="2060008"/>
            <a:ext cx="457200" cy="746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60008"/>
            <a:ext cx="533400" cy="74652"/>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1057"/>
          <p:cNvCxnSpPr>
            <a:cxnSpLocks noChangeShapeType="1"/>
            <a:stCxn id="44039" idx="2"/>
            <a:endCxn id="44049" idx="0"/>
          </p:cNvCxnSpPr>
          <p:nvPr/>
        </p:nvCxnSpPr>
        <p:spPr bwMode="auto">
          <a:xfrm flipH="1">
            <a:off x="2590800" y="1906120"/>
            <a:ext cx="685800" cy="2285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906120"/>
            <a:ext cx="838200" cy="2285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906120"/>
            <a:ext cx="457200" cy="228540"/>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906120"/>
            <a:ext cx="533400" cy="22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906120"/>
            <a:ext cx="461978" cy="228556"/>
          </a:xfrm>
          <a:prstGeom prst="straightConnector1">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906120"/>
            <a:ext cx="528622" cy="2285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4" name="Text Box 1063"/>
          <p:cNvSpPr txBox="1">
            <a:spLocks noChangeArrowheads="1"/>
          </p:cNvSpPr>
          <p:nvPr/>
        </p:nvSpPr>
        <p:spPr bwMode="auto">
          <a:xfrm>
            <a:off x="3200400" y="2649010"/>
            <a:ext cx="9144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Only the midday sun at tropical latitudes is warm enough to thaw ice on occasion,</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(4)</a:t>
            </a:r>
          </a:p>
        </p:txBody>
      </p:sp>
      <p:sp>
        <p:nvSpPr>
          <p:cNvPr id="44065" name="Text Box 1064"/>
          <p:cNvSpPr txBox="1">
            <a:spLocks noChangeArrowheads="1"/>
          </p:cNvSpPr>
          <p:nvPr/>
        </p:nvSpPr>
        <p:spPr bwMode="auto">
          <a:xfrm>
            <a:off x="4191000" y="3106210"/>
            <a:ext cx="914400" cy="553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itchFamily="34" charset="0"/>
              </a:rPr>
              <a:t>5</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Evidence</a:t>
            </a:r>
            <a:br>
              <a:rPr lang="en-US" altLang="en-US" sz="1000" smtClean="0">
                <a:solidFill>
                  <a:srgbClr val="000000"/>
                </a:solidFill>
                <a:latin typeface="Arial" pitchFamily="34" charset="0"/>
              </a:rPr>
            </a:br>
            <a:r>
              <a:rPr lang="en-US" altLang="en-US" sz="1000" smtClean="0">
                <a:solidFill>
                  <a:srgbClr val="000000"/>
                </a:solidFill>
                <a:latin typeface="Arial" pitchFamily="34" charset="0"/>
              </a:rPr>
              <a:t>Cause</a:t>
            </a:r>
          </a:p>
        </p:txBody>
      </p:sp>
      <p:sp>
        <p:nvSpPr>
          <p:cNvPr id="44066" name="Text Box 1065"/>
          <p:cNvSpPr txBox="1">
            <a:spLocks noChangeArrowheads="1"/>
          </p:cNvSpPr>
          <p:nvPr/>
        </p:nvSpPr>
        <p:spPr bwMode="auto">
          <a:xfrm>
            <a:off x="3733800" y="3963460"/>
            <a:ext cx="9144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but any liquid water formed in this way would evaporate almost instantly</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(5)</a:t>
            </a:r>
          </a:p>
        </p:txBody>
      </p:sp>
      <p:sp>
        <p:nvSpPr>
          <p:cNvPr id="44067" name="Text Box 1066"/>
          <p:cNvSpPr txBox="1">
            <a:spLocks noChangeArrowheads="1"/>
          </p:cNvSpPr>
          <p:nvPr/>
        </p:nvSpPr>
        <p:spPr bwMode="auto">
          <a:xfrm>
            <a:off x="4724400" y="3963460"/>
            <a:ext cx="914400" cy="784830"/>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itchFamily="34" charset="0"/>
              </a:rPr>
              <a:t>because of the low atmospheric pressure</a:t>
            </a:r>
            <a:br>
              <a:rPr lang="en-US" altLang="en-US" sz="900" dirty="0" smtClean="0">
                <a:solidFill>
                  <a:srgbClr val="000000"/>
                </a:solidFill>
                <a:latin typeface="Arial" pitchFamily="34" charset="0"/>
              </a:rPr>
            </a:br>
            <a:r>
              <a:rPr lang="en-US" altLang="en-US" sz="900" dirty="0" smtClean="0">
                <a:solidFill>
                  <a:srgbClr val="000000"/>
                </a:solidFill>
                <a:latin typeface="Arial" pitchFamily="34" charset="0"/>
              </a:rPr>
              <a:t>(6)</a:t>
            </a:r>
          </a:p>
        </p:txBody>
      </p:sp>
      <p:cxnSp>
        <p:nvCxnSpPr>
          <p:cNvPr id="44068" name="AutoShape 1067"/>
          <p:cNvCxnSpPr>
            <a:cxnSpLocks noChangeShapeType="1"/>
            <a:stCxn id="44050" idx="2"/>
            <a:endCxn id="44064" idx="0"/>
          </p:cNvCxnSpPr>
          <p:nvPr/>
        </p:nvCxnSpPr>
        <p:spPr bwMode="auto">
          <a:xfrm flipH="1">
            <a:off x="3657600" y="2534770"/>
            <a:ext cx="457200" cy="114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34770"/>
            <a:ext cx="533400" cy="5714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60208"/>
            <a:ext cx="457200" cy="3032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60208"/>
            <a:ext cx="533400" cy="303252"/>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278615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dirty="0" smtClean="0"/>
              <a:t>Noisy Channel Models</a:t>
            </a:r>
          </a:p>
        </p:txBody>
      </p:sp>
      <p:sp>
        <p:nvSpPr>
          <p:cNvPr id="152579" name="Rectangle 3"/>
          <p:cNvSpPr>
            <a:spLocks noGrp="1" noChangeArrowheads="1"/>
          </p:cNvSpPr>
          <p:nvPr>
            <p:ph idx="1"/>
          </p:nvPr>
        </p:nvSpPr>
        <p:spPr/>
        <p:txBody>
          <a:bodyPr/>
          <a:lstStyle/>
          <a:p>
            <a:r>
              <a:rPr lang="en-US" altLang="en-US" sz="2800" dirty="0" smtClean="0"/>
              <a:t>Source/target language</a:t>
            </a:r>
          </a:p>
          <a:p>
            <a:r>
              <a:rPr lang="en-US" altLang="en-US" sz="2800" dirty="0" smtClean="0"/>
              <a:t>Coding process</a:t>
            </a:r>
          </a:p>
        </p:txBody>
      </p:sp>
      <p:grpSp>
        <p:nvGrpSpPr>
          <p:cNvPr id="2" name="Group 1"/>
          <p:cNvGrpSpPr/>
          <p:nvPr/>
        </p:nvGrpSpPr>
        <p:grpSpPr>
          <a:xfrm>
            <a:off x="1103985" y="3104257"/>
            <a:ext cx="7239000" cy="1490365"/>
            <a:chOff x="1447800" y="2910091"/>
            <a:chExt cx="7239000" cy="1490365"/>
          </a:xfrm>
        </p:grpSpPr>
        <p:sp>
          <p:nvSpPr>
            <p:cNvPr id="152580" name="Text Box 4"/>
            <p:cNvSpPr txBox="1">
              <a:spLocks noChangeArrowheads="1"/>
            </p:cNvSpPr>
            <p:nvPr/>
          </p:nvSpPr>
          <p:spPr bwMode="auto">
            <a:xfrm>
              <a:off x="2438400" y="2910091"/>
              <a:ext cx="1981200" cy="461665"/>
            </a:xfrm>
            <a:prstGeom prst="rect">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Noisy channel</a:t>
              </a:r>
            </a:p>
          </p:txBody>
        </p:sp>
        <p:sp>
          <p:nvSpPr>
            <p:cNvPr id="152581" name="Text Box 5"/>
            <p:cNvSpPr txBox="1">
              <a:spLocks noChangeArrowheads="1"/>
            </p:cNvSpPr>
            <p:nvPr/>
          </p:nvSpPr>
          <p:spPr bwMode="auto">
            <a:xfrm>
              <a:off x="5867400" y="2910091"/>
              <a:ext cx="1371600" cy="461665"/>
            </a:xfrm>
            <a:prstGeom prst="rect">
              <a:avLst/>
            </a:prstGeom>
            <a:solidFill>
              <a:schemeClr val="accent2">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Recovery</a:t>
              </a:r>
            </a:p>
          </p:txBody>
        </p:sp>
        <p:sp>
          <p:nvSpPr>
            <p:cNvPr id="152582" name="Text Box 6"/>
            <p:cNvSpPr txBox="1">
              <a:spLocks noChangeArrowheads="1"/>
            </p:cNvSpPr>
            <p:nvPr/>
          </p:nvSpPr>
          <p:spPr bwMode="auto">
            <a:xfrm>
              <a:off x="1447800" y="3938791"/>
              <a:ext cx="381000" cy="461665"/>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e</a:t>
              </a:r>
            </a:p>
          </p:txBody>
        </p:sp>
        <p:sp>
          <p:nvSpPr>
            <p:cNvPr id="152583" name="Text Box 7"/>
            <p:cNvSpPr txBox="1">
              <a:spLocks noChangeArrowheads="1"/>
            </p:cNvSpPr>
            <p:nvPr/>
          </p:nvSpPr>
          <p:spPr bwMode="auto">
            <a:xfrm>
              <a:off x="4876800" y="3938791"/>
              <a:ext cx="381000" cy="461665"/>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f</a:t>
              </a:r>
            </a:p>
          </p:txBody>
        </p:sp>
        <p:sp>
          <p:nvSpPr>
            <p:cNvPr id="152584" name="Text Box 8"/>
            <p:cNvSpPr txBox="1">
              <a:spLocks noChangeArrowheads="1"/>
            </p:cNvSpPr>
            <p:nvPr/>
          </p:nvSpPr>
          <p:spPr bwMode="auto">
            <a:xfrm>
              <a:off x="8153400" y="3938791"/>
              <a:ext cx="533400" cy="461665"/>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e*</a:t>
              </a:r>
            </a:p>
          </p:txBody>
        </p:sp>
        <p:cxnSp>
          <p:nvCxnSpPr>
            <p:cNvPr id="152585" name="AutoShape 9"/>
            <p:cNvCxnSpPr>
              <a:cxnSpLocks noChangeShapeType="1"/>
              <a:stCxn id="152582" idx="0"/>
              <a:endCxn id="152580" idx="1"/>
            </p:cNvCxnSpPr>
            <p:nvPr/>
          </p:nvCxnSpPr>
          <p:spPr bwMode="auto">
            <a:xfrm rot="5400000" flipH="1" flipV="1">
              <a:off x="1639417" y="3139808"/>
              <a:ext cx="797867" cy="8001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586" name="AutoShape 10"/>
            <p:cNvCxnSpPr>
              <a:cxnSpLocks noChangeShapeType="1"/>
              <a:stCxn id="152580" idx="3"/>
              <a:endCxn id="152583" idx="1"/>
            </p:cNvCxnSpPr>
            <p:nvPr/>
          </p:nvCxnSpPr>
          <p:spPr bwMode="auto">
            <a:xfrm>
              <a:off x="4419600" y="3140924"/>
              <a:ext cx="457200" cy="1028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587" name="AutoShape 11"/>
            <p:cNvCxnSpPr>
              <a:cxnSpLocks noChangeShapeType="1"/>
              <a:stCxn id="152583" idx="3"/>
              <a:endCxn id="152581" idx="1"/>
            </p:cNvCxnSpPr>
            <p:nvPr/>
          </p:nvCxnSpPr>
          <p:spPr bwMode="auto">
            <a:xfrm flipV="1">
              <a:off x="5257800" y="3140924"/>
              <a:ext cx="609600" cy="1028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588" name="AutoShape 12"/>
            <p:cNvCxnSpPr>
              <a:cxnSpLocks noChangeShapeType="1"/>
              <a:stCxn id="152581" idx="3"/>
              <a:endCxn id="152584" idx="1"/>
            </p:cNvCxnSpPr>
            <p:nvPr/>
          </p:nvCxnSpPr>
          <p:spPr bwMode="auto">
            <a:xfrm>
              <a:off x="7239000" y="3140924"/>
              <a:ext cx="914400" cy="1028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07635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z="3200" dirty="0" smtClean="0"/>
              <a:t>Berger and Mittal 2000</a:t>
            </a:r>
          </a:p>
        </p:txBody>
      </p:sp>
      <p:sp>
        <p:nvSpPr>
          <p:cNvPr id="154627" name="Rectangle 3"/>
          <p:cNvSpPr>
            <a:spLocks noGrp="1" noChangeArrowheads="1"/>
          </p:cNvSpPr>
          <p:nvPr>
            <p:ph idx="1"/>
          </p:nvPr>
        </p:nvSpPr>
        <p:spPr>
          <a:xfrm>
            <a:off x="457200" y="1184744"/>
            <a:ext cx="8229600" cy="3155473"/>
          </a:xfrm>
        </p:spPr>
        <p:txBody>
          <a:bodyPr>
            <a:normAutofit/>
          </a:bodyPr>
          <a:lstStyle/>
          <a:p>
            <a:r>
              <a:rPr lang="en-US" altLang="en-US" sz="2400" dirty="0" smtClean="0"/>
              <a:t>Source language</a:t>
            </a:r>
          </a:p>
          <a:p>
            <a:pPr lvl="1"/>
            <a:r>
              <a:rPr lang="en-US" altLang="en-US" sz="1800" dirty="0" smtClean="0"/>
              <a:t>full document</a:t>
            </a:r>
          </a:p>
          <a:p>
            <a:r>
              <a:rPr lang="en-US" altLang="en-US" sz="2400" dirty="0" smtClean="0"/>
              <a:t>Target language</a:t>
            </a:r>
          </a:p>
          <a:p>
            <a:pPr lvl="1"/>
            <a:r>
              <a:rPr lang="en-US" altLang="en-US" sz="1800" dirty="0" smtClean="0"/>
              <a:t>Summary</a:t>
            </a:r>
          </a:p>
          <a:p>
            <a:r>
              <a:rPr lang="en-US" altLang="en-US" sz="2400" dirty="0" err="1"/>
              <a:t>Gisting</a:t>
            </a:r>
            <a:r>
              <a:rPr lang="en-US" altLang="en-US" sz="2400" dirty="0"/>
              <a:t> (OCELOT</a:t>
            </a:r>
            <a:r>
              <a:rPr lang="en-US" altLang="en-US" sz="2400" dirty="0" smtClean="0"/>
              <a:t>)</a:t>
            </a:r>
            <a:endParaRPr lang="en-US" altLang="en-US" sz="2400" dirty="0"/>
          </a:p>
        </p:txBody>
      </p:sp>
      <p:grpSp>
        <p:nvGrpSpPr>
          <p:cNvPr id="4" name="Group 3"/>
          <p:cNvGrpSpPr/>
          <p:nvPr/>
        </p:nvGrpSpPr>
        <p:grpSpPr>
          <a:xfrm>
            <a:off x="1581984" y="3418208"/>
            <a:ext cx="5486400" cy="690281"/>
            <a:chOff x="1612392" y="2461931"/>
            <a:chExt cx="5486400" cy="690281"/>
          </a:xfrm>
        </p:grpSpPr>
        <p:sp>
          <p:nvSpPr>
            <p:cNvPr id="5" name="Text Box 4"/>
            <p:cNvSpPr txBox="1">
              <a:spLocks noChangeArrowheads="1"/>
            </p:cNvSpPr>
            <p:nvPr/>
          </p:nvSpPr>
          <p:spPr bwMode="auto">
            <a:xfrm>
              <a:off x="1688607" y="2519097"/>
              <a:ext cx="5406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i="1" dirty="0" smtClean="0">
                  <a:solidFill>
                    <a:srgbClr val="000000"/>
                  </a:solidFill>
                </a:rPr>
                <a:t>g*</a:t>
              </a:r>
              <a:r>
                <a:rPr lang="en-US" altLang="en-US" sz="2400" dirty="0" smtClean="0">
                  <a:solidFill>
                    <a:srgbClr val="000000"/>
                  </a:solidFill>
                </a:rPr>
                <a:t> = </a:t>
              </a:r>
              <a:r>
                <a:rPr lang="en-US" altLang="en-US" sz="2400" i="1" dirty="0" err="1" smtClean="0">
                  <a:solidFill>
                    <a:srgbClr val="000000"/>
                  </a:solidFill>
                </a:rPr>
                <a:t>argmax</a:t>
              </a:r>
              <a:r>
                <a:rPr lang="en-US" altLang="en-US" sz="2400" i="1" dirty="0" smtClean="0">
                  <a:solidFill>
                    <a:srgbClr val="000000"/>
                  </a:solidFill>
                </a:rPr>
                <a:t> p(</a:t>
              </a:r>
              <a:r>
                <a:rPr lang="en-US" altLang="en-US" sz="2400" i="1" dirty="0" err="1" smtClean="0">
                  <a:solidFill>
                    <a:srgbClr val="000000"/>
                  </a:solidFill>
                </a:rPr>
                <a:t>g|d</a:t>
              </a:r>
              <a:r>
                <a:rPr lang="en-US" altLang="en-US" sz="2400" i="1" dirty="0" smtClean="0">
                  <a:solidFill>
                    <a:srgbClr val="000000"/>
                  </a:solidFill>
                </a:rPr>
                <a:t>)</a:t>
              </a:r>
              <a:r>
                <a:rPr lang="en-US" altLang="en-US" sz="2400" dirty="0" smtClean="0">
                  <a:solidFill>
                    <a:srgbClr val="000000"/>
                  </a:solidFill>
                </a:rPr>
                <a:t> = </a:t>
              </a:r>
              <a:r>
                <a:rPr lang="en-US" altLang="en-US" sz="2400" i="1" dirty="0" err="1" smtClean="0">
                  <a:solidFill>
                    <a:srgbClr val="000000"/>
                  </a:solidFill>
                </a:rPr>
                <a:t>argmax</a:t>
              </a:r>
              <a:r>
                <a:rPr lang="en-US" altLang="en-US" sz="2400" i="1" dirty="0" smtClean="0">
                  <a:solidFill>
                    <a:srgbClr val="000000"/>
                  </a:solidFill>
                </a:rPr>
                <a:t> p(g)</a:t>
              </a:r>
              <a:r>
                <a:rPr lang="en-US" altLang="en-US" sz="2400" dirty="0" smtClean="0">
                  <a:solidFill>
                    <a:srgbClr val="000000"/>
                  </a:solidFill>
                </a:rPr>
                <a:t> . </a:t>
              </a:r>
              <a:r>
                <a:rPr lang="en-US" altLang="en-US" sz="2400" i="1" dirty="0" smtClean="0">
                  <a:solidFill>
                    <a:srgbClr val="000000"/>
                  </a:solidFill>
                </a:rPr>
                <a:t>p(</a:t>
              </a:r>
              <a:r>
                <a:rPr lang="en-US" altLang="en-US" sz="2400" i="1" dirty="0" err="1" smtClean="0">
                  <a:solidFill>
                    <a:srgbClr val="000000"/>
                  </a:solidFill>
                </a:rPr>
                <a:t>d|g</a:t>
              </a:r>
              <a:r>
                <a:rPr lang="en-US" altLang="en-US" sz="2400" i="1" dirty="0" smtClean="0">
                  <a:solidFill>
                    <a:srgbClr val="000000"/>
                  </a:solidFill>
                </a:rPr>
                <a:t>)</a:t>
              </a:r>
              <a:endParaRPr lang="en-US" altLang="en-US" sz="2400" dirty="0" smtClean="0">
                <a:solidFill>
                  <a:srgbClr val="000000"/>
                </a:solidFill>
              </a:endParaRPr>
            </a:p>
          </p:txBody>
        </p:sp>
        <p:sp>
          <p:nvSpPr>
            <p:cNvPr id="6" name="Text Box 5"/>
            <p:cNvSpPr txBox="1">
              <a:spLocks noChangeArrowheads="1"/>
            </p:cNvSpPr>
            <p:nvPr/>
          </p:nvSpPr>
          <p:spPr bwMode="auto">
            <a:xfrm>
              <a:off x="2679192" y="2690547"/>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g</a:t>
              </a:r>
            </a:p>
          </p:txBody>
        </p:sp>
        <p:sp>
          <p:nvSpPr>
            <p:cNvPr id="7" name="Text Box 6"/>
            <p:cNvSpPr txBox="1">
              <a:spLocks noChangeArrowheads="1"/>
            </p:cNvSpPr>
            <p:nvPr/>
          </p:nvSpPr>
          <p:spPr bwMode="auto">
            <a:xfrm>
              <a:off x="4812792" y="2690547"/>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g</a:t>
              </a:r>
            </a:p>
          </p:txBody>
        </p:sp>
        <p:sp>
          <p:nvSpPr>
            <p:cNvPr id="8" name="Rectangle 7"/>
            <p:cNvSpPr>
              <a:spLocks noChangeArrowheads="1"/>
            </p:cNvSpPr>
            <p:nvPr/>
          </p:nvSpPr>
          <p:spPr bwMode="auto">
            <a:xfrm>
              <a:off x="1612392" y="2461931"/>
              <a:ext cx="5486400" cy="628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spTree>
    <p:extLst>
      <p:ext uri="{BB962C8B-B14F-4D97-AF65-F5344CB8AC3E}">
        <p14:creationId xmlns:p14="http://schemas.microsoft.com/office/powerpoint/2010/main" val="25246100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dirty="0" smtClean="0"/>
              <a:t>Berger &amp; Mittal 2000</a:t>
            </a:r>
          </a:p>
        </p:txBody>
      </p:sp>
      <p:sp>
        <p:nvSpPr>
          <p:cNvPr id="156675" name="Rectangle 3"/>
          <p:cNvSpPr>
            <a:spLocks noGrp="1" noChangeArrowheads="1"/>
          </p:cNvSpPr>
          <p:nvPr>
            <p:ph idx="1"/>
          </p:nvPr>
        </p:nvSpPr>
        <p:spPr>
          <a:xfrm>
            <a:off x="381221" y="1561753"/>
            <a:ext cx="8432800" cy="2702991"/>
          </a:xfrm>
        </p:spPr>
        <p:txBody>
          <a:bodyPr>
            <a:noAutofit/>
          </a:bodyPr>
          <a:lstStyle/>
          <a:p>
            <a:pPr>
              <a:lnSpc>
                <a:spcPct val="90000"/>
              </a:lnSpc>
            </a:pPr>
            <a:r>
              <a:rPr lang="en-US" altLang="en-US" sz="3200" dirty="0" smtClean="0"/>
              <a:t>Training on 100K </a:t>
            </a:r>
            <a:r>
              <a:rPr lang="en-US" altLang="en-US" sz="3200" dirty="0" err="1" smtClean="0"/>
              <a:t>summary+document</a:t>
            </a:r>
            <a:r>
              <a:rPr lang="en-US" altLang="en-US" sz="3200" dirty="0" smtClean="0"/>
              <a:t> pairs</a:t>
            </a:r>
          </a:p>
          <a:p>
            <a:pPr>
              <a:lnSpc>
                <a:spcPct val="90000"/>
              </a:lnSpc>
            </a:pPr>
            <a:r>
              <a:rPr lang="en-US" altLang="en-US" sz="3200" dirty="0" smtClean="0"/>
              <a:t>Testing on 1046 pairs</a:t>
            </a:r>
          </a:p>
          <a:p>
            <a:pPr>
              <a:lnSpc>
                <a:spcPct val="90000"/>
              </a:lnSpc>
            </a:pPr>
            <a:r>
              <a:rPr lang="en-US" altLang="en-US" sz="3200" dirty="0" smtClean="0"/>
              <a:t>Use Viterbi-type search</a:t>
            </a:r>
          </a:p>
          <a:p>
            <a:pPr>
              <a:lnSpc>
                <a:spcPct val="90000"/>
              </a:lnSpc>
            </a:pPr>
            <a:r>
              <a:rPr lang="en-US" altLang="en-US" sz="3200" dirty="0" smtClean="0"/>
              <a:t>Evaluation: word overlap (0.2-0.4)</a:t>
            </a:r>
          </a:p>
          <a:p>
            <a:pPr>
              <a:lnSpc>
                <a:spcPct val="90000"/>
              </a:lnSpc>
            </a:pPr>
            <a:r>
              <a:rPr lang="en-US" altLang="en-US" sz="3200" dirty="0" smtClean="0"/>
              <a:t>No word ordering</a:t>
            </a:r>
          </a:p>
        </p:txBody>
      </p:sp>
    </p:spTree>
    <p:extLst>
      <p:ext uri="{BB962C8B-B14F-4D97-AF65-F5344CB8AC3E}">
        <p14:creationId xmlns:p14="http://schemas.microsoft.com/office/powerpoint/2010/main" val="79041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smtClean="0"/>
              <a:t>Berger &amp; Mittal 2000</a:t>
            </a:r>
          </a:p>
        </p:txBody>
      </p:sp>
      <p:sp>
        <p:nvSpPr>
          <p:cNvPr id="157699" name="Rectangle 3"/>
          <p:cNvSpPr>
            <a:spLocks noGrp="1" noChangeArrowheads="1"/>
          </p:cNvSpPr>
          <p:nvPr>
            <p:ph idx="1"/>
          </p:nvPr>
        </p:nvSpPr>
        <p:spPr/>
        <p:txBody>
          <a:bodyPr/>
          <a:lstStyle/>
          <a:p>
            <a:pPr>
              <a:buFontTx/>
              <a:buNone/>
            </a:pPr>
            <a:r>
              <a:rPr lang="en-US" altLang="en-US" sz="2800" dirty="0" smtClean="0"/>
              <a:t>Sample output:</a:t>
            </a:r>
          </a:p>
        </p:txBody>
      </p:sp>
      <p:sp>
        <p:nvSpPr>
          <p:cNvPr id="157700" name="Text Box 4"/>
          <p:cNvSpPr txBox="1">
            <a:spLocks noChangeArrowheads="1"/>
          </p:cNvSpPr>
          <p:nvPr/>
        </p:nvSpPr>
        <p:spPr bwMode="auto">
          <a:xfrm>
            <a:off x="771277" y="2464905"/>
            <a:ext cx="7554030" cy="120032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3333CC"/>
                </a:solidFill>
              </a:rPr>
              <a:t>Audubon society </a:t>
            </a:r>
            <a:r>
              <a:rPr lang="en-US" altLang="en-US" sz="2400" dirty="0" err="1" smtClean="0">
                <a:solidFill>
                  <a:srgbClr val="3333CC"/>
                </a:solidFill>
              </a:rPr>
              <a:t>atlanta</a:t>
            </a:r>
            <a:r>
              <a:rPr lang="en-US" altLang="en-US" sz="2400" dirty="0" smtClean="0">
                <a:solidFill>
                  <a:srgbClr val="3333CC"/>
                </a:solidFill>
              </a:rPr>
              <a:t> area savannah </a:t>
            </a:r>
            <a:r>
              <a:rPr lang="en-US" altLang="en-US" sz="2400" dirty="0" err="1" smtClean="0">
                <a:solidFill>
                  <a:srgbClr val="3333CC"/>
                </a:solidFill>
              </a:rPr>
              <a:t>georgia</a:t>
            </a:r>
            <a:r>
              <a:rPr lang="en-US" altLang="en-US" sz="2400" dirty="0" smtClean="0">
                <a:solidFill>
                  <a:srgbClr val="3333CC"/>
                </a:solidFill>
              </a:rPr>
              <a:t> </a:t>
            </a:r>
            <a:r>
              <a:rPr lang="en-US" altLang="en-US" sz="2400" dirty="0" err="1" smtClean="0">
                <a:solidFill>
                  <a:srgbClr val="3333CC"/>
                </a:solidFill>
              </a:rPr>
              <a:t>chatham</a:t>
            </a:r>
            <a:r>
              <a:rPr lang="en-US" altLang="en-US" sz="2400" dirty="0" smtClean="0">
                <a:solidFill>
                  <a:srgbClr val="3333CC"/>
                </a:solidFill>
              </a:rPr>
              <a:t> and local birding savannah keepers chapter of the </a:t>
            </a:r>
            <a:r>
              <a:rPr lang="en-US" altLang="en-US" sz="2400" dirty="0" err="1" smtClean="0">
                <a:solidFill>
                  <a:srgbClr val="3333CC"/>
                </a:solidFill>
              </a:rPr>
              <a:t>audubon</a:t>
            </a:r>
            <a:r>
              <a:rPr lang="en-US" altLang="en-US" sz="2400" dirty="0" smtClean="0">
                <a:solidFill>
                  <a:srgbClr val="3333CC"/>
                </a:solidFill>
              </a:rPr>
              <a:t> </a:t>
            </a:r>
            <a:r>
              <a:rPr lang="en-US" altLang="en-US" sz="2400" dirty="0" err="1" smtClean="0">
                <a:solidFill>
                  <a:srgbClr val="3333CC"/>
                </a:solidFill>
              </a:rPr>
              <a:t>georgia</a:t>
            </a:r>
            <a:r>
              <a:rPr lang="en-US" altLang="en-US" sz="2400" dirty="0" smtClean="0">
                <a:solidFill>
                  <a:srgbClr val="3333CC"/>
                </a:solidFill>
              </a:rPr>
              <a:t> and leasing</a:t>
            </a:r>
          </a:p>
        </p:txBody>
      </p:sp>
    </p:spTree>
    <p:extLst>
      <p:ext uri="{BB962C8B-B14F-4D97-AF65-F5344CB8AC3E}">
        <p14:creationId xmlns:p14="http://schemas.microsoft.com/office/powerpoint/2010/main" val="3539903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Carbonell</a:t>
            </a:r>
            <a:r>
              <a:rPr lang="en-US" altLang="en-US" dirty="0" smtClean="0"/>
              <a:t> and Goldstein (1998)</a:t>
            </a:r>
          </a:p>
        </p:txBody>
      </p:sp>
      <p:sp>
        <p:nvSpPr>
          <p:cNvPr id="16387" name="Rectangle 3"/>
          <p:cNvSpPr>
            <a:spLocks noGrp="1" noChangeArrowheads="1"/>
          </p:cNvSpPr>
          <p:nvPr>
            <p:ph idx="1"/>
          </p:nvPr>
        </p:nvSpPr>
        <p:spPr>
          <a:xfrm>
            <a:off x="87023" y="1469634"/>
            <a:ext cx="8229600" cy="2702991"/>
          </a:xfrm>
        </p:spPr>
        <p:txBody>
          <a:bodyPr>
            <a:normAutofit/>
          </a:bodyPr>
          <a:lstStyle/>
          <a:p>
            <a:r>
              <a:rPr lang="en-US" altLang="en-US" sz="2800" dirty="0" smtClean="0"/>
              <a:t>Maximal marginal relevance</a:t>
            </a:r>
          </a:p>
          <a:p>
            <a:r>
              <a:rPr lang="en-US" altLang="en-US" sz="2800" dirty="0" smtClean="0"/>
              <a:t>Greedy selection method</a:t>
            </a:r>
          </a:p>
          <a:p>
            <a:r>
              <a:rPr lang="en-US" altLang="en-US" sz="2800" dirty="0"/>
              <a:t>Query-based summaries</a:t>
            </a:r>
          </a:p>
          <a:p>
            <a:r>
              <a:rPr lang="en-US" altLang="en-US" sz="2800" dirty="0"/>
              <a:t>Law of diminishing returns</a:t>
            </a:r>
          </a:p>
          <a:p>
            <a:endParaRPr lang="en-US" altLang="en-US" sz="2800" dirty="0" smtClean="0"/>
          </a:p>
        </p:txBody>
      </p:sp>
      <p:sp>
        <p:nvSpPr>
          <p:cNvPr id="4" name="Rectangle 5"/>
          <p:cNvSpPr txBox="1">
            <a:spLocks noChangeArrowheads="1"/>
          </p:cNvSpPr>
          <p:nvPr/>
        </p:nvSpPr>
        <p:spPr>
          <a:xfrm>
            <a:off x="5187748" y="1765825"/>
            <a:ext cx="3869740" cy="1560423"/>
          </a:xfrm>
          <a:prstGeom prst="rect">
            <a:avLst/>
          </a:prstGeom>
          <a:ln>
            <a:solidFill>
              <a:schemeClr val="tx1"/>
            </a:solidFill>
            <a:miter lim="800000"/>
            <a:headEnd/>
            <a:tailEnd/>
          </a:ln>
        </p:spPr>
        <p:txBody>
          <a:bodyPr/>
          <a:lst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Tx/>
              <a:buNone/>
            </a:pPr>
            <a:r>
              <a:rPr lang="en-US" altLang="en-US" sz="2000" dirty="0" smtClean="0"/>
              <a:t>C = doc collection</a:t>
            </a:r>
          </a:p>
          <a:p>
            <a:pPr>
              <a:lnSpc>
                <a:spcPct val="80000"/>
              </a:lnSpc>
              <a:buFontTx/>
              <a:buNone/>
            </a:pPr>
            <a:r>
              <a:rPr lang="en-US" altLang="en-US" sz="2000" dirty="0" smtClean="0"/>
              <a:t>Q = user query</a:t>
            </a:r>
          </a:p>
          <a:p>
            <a:pPr>
              <a:lnSpc>
                <a:spcPct val="80000"/>
              </a:lnSpc>
              <a:buFontTx/>
              <a:buNone/>
            </a:pPr>
            <a:r>
              <a:rPr lang="en-US" altLang="en-US" sz="2000" dirty="0" smtClean="0"/>
              <a:t>R = IR(C,Q,</a:t>
            </a:r>
            <a:r>
              <a:rPr lang="en-US" altLang="en-US" sz="2000" i="1" dirty="0" smtClean="0">
                <a:sym typeface="Symbol" pitchFamily="18" charset="2"/>
              </a:rPr>
              <a:t></a:t>
            </a:r>
            <a:r>
              <a:rPr lang="en-US" altLang="en-US" sz="2000" dirty="0" smtClean="0"/>
              <a:t>)</a:t>
            </a:r>
          </a:p>
          <a:p>
            <a:pPr>
              <a:lnSpc>
                <a:spcPct val="80000"/>
              </a:lnSpc>
              <a:buFontTx/>
              <a:buNone/>
            </a:pPr>
            <a:r>
              <a:rPr lang="en-US" altLang="en-US" sz="2000" dirty="0" smtClean="0"/>
              <a:t>S = already retrieved documents</a:t>
            </a:r>
          </a:p>
          <a:p>
            <a:pPr>
              <a:lnSpc>
                <a:spcPct val="80000"/>
              </a:lnSpc>
              <a:buFontTx/>
              <a:buNone/>
            </a:pPr>
            <a:r>
              <a:rPr lang="en-US" altLang="en-US" sz="2000" dirty="0" err="1" smtClean="0"/>
              <a:t>Sim</a:t>
            </a:r>
            <a:r>
              <a:rPr lang="en-US" altLang="en-US" sz="2000" dirty="0" smtClean="0"/>
              <a:t> = similarity metric used</a:t>
            </a:r>
          </a:p>
        </p:txBody>
      </p:sp>
      <p:grpSp>
        <p:nvGrpSpPr>
          <p:cNvPr id="6" name="Group 5"/>
          <p:cNvGrpSpPr/>
          <p:nvPr/>
        </p:nvGrpSpPr>
        <p:grpSpPr>
          <a:xfrm>
            <a:off x="751636" y="4241917"/>
            <a:ext cx="7696200" cy="600475"/>
            <a:chOff x="1295400" y="4000516"/>
            <a:chExt cx="7696200" cy="600475"/>
          </a:xfrm>
        </p:grpSpPr>
        <p:sp>
          <p:nvSpPr>
            <p:cNvPr id="7" name="Text Box 6"/>
            <p:cNvSpPr txBox="1">
              <a:spLocks noChangeArrowheads="1"/>
            </p:cNvSpPr>
            <p:nvPr/>
          </p:nvSpPr>
          <p:spPr bwMode="auto">
            <a:xfrm>
              <a:off x="1295400" y="4000516"/>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latin typeface="Arial" pitchFamily="34" charset="0"/>
                </a:rPr>
                <a:t>MMR = </a:t>
              </a:r>
              <a:r>
                <a:rPr lang="en-US" altLang="en-US" sz="2400" dirty="0" err="1" smtClean="0">
                  <a:solidFill>
                    <a:srgbClr val="000000"/>
                  </a:solidFill>
                  <a:latin typeface="Arial" pitchFamily="34" charset="0"/>
                </a:rPr>
                <a:t>argmax</a:t>
              </a:r>
              <a:r>
                <a:rPr lang="en-US" altLang="en-US" sz="2400" dirty="0" smtClean="0">
                  <a:solidFill>
                    <a:srgbClr val="000000"/>
                  </a:solidFill>
                  <a:latin typeface="Arial" pitchFamily="34" charset="0"/>
                </a:rPr>
                <a:t> [ </a:t>
              </a:r>
              <a:r>
                <a:rPr lang="en-US" altLang="en-US" sz="2400" dirty="0" smtClean="0">
                  <a:solidFill>
                    <a:srgbClr val="000000"/>
                  </a:solidFill>
                  <a:latin typeface="Symbol" pitchFamily="18" charset="2"/>
                </a:rPr>
                <a:t>l</a:t>
              </a:r>
              <a:r>
                <a:rPr lang="en-US" altLang="en-US" sz="2400" dirty="0" smtClean="0">
                  <a:solidFill>
                    <a:srgbClr val="000000"/>
                  </a:solidFill>
                  <a:latin typeface="Arial" pitchFamily="34" charset="0"/>
                </a:rPr>
                <a:t> (Sim</a:t>
              </a:r>
              <a:r>
                <a:rPr lang="en-US" altLang="en-US" sz="2400" baseline="-25000" dirty="0" smtClean="0">
                  <a:solidFill>
                    <a:srgbClr val="000000"/>
                  </a:solidFill>
                  <a:latin typeface="Arial" pitchFamily="34" charset="0"/>
                </a:rPr>
                <a:t>1</a:t>
              </a:r>
              <a:r>
                <a:rPr lang="en-US" altLang="en-US" sz="2400" dirty="0" smtClean="0">
                  <a:solidFill>
                    <a:srgbClr val="000000"/>
                  </a:solidFill>
                  <a:latin typeface="Arial" pitchFamily="34" charset="0"/>
                </a:rPr>
                <a:t>(</a:t>
              </a:r>
              <a:r>
                <a:rPr lang="en-US" altLang="en-US" sz="2400" dirty="0" err="1" smtClean="0">
                  <a:solidFill>
                    <a:srgbClr val="000000"/>
                  </a:solidFill>
                  <a:latin typeface="Arial" pitchFamily="34" charset="0"/>
                </a:rPr>
                <a:t>D</a:t>
              </a:r>
              <a:r>
                <a:rPr lang="en-US" altLang="en-US" sz="2400" baseline="-25000" dirty="0" err="1" smtClean="0">
                  <a:solidFill>
                    <a:srgbClr val="000000"/>
                  </a:solidFill>
                  <a:latin typeface="Arial" pitchFamily="34" charset="0"/>
                </a:rPr>
                <a:t>i</a:t>
              </a:r>
              <a:r>
                <a:rPr lang="en-US" altLang="en-US" sz="2400" dirty="0" err="1" smtClean="0">
                  <a:solidFill>
                    <a:srgbClr val="000000"/>
                  </a:solidFill>
                  <a:latin typeface="Arial" pitchFamily="34" charset="0"/>
                </a:rPr>
                <a:t>,Q</a:t>
              </a:r>
              <a:r>
                <a:rPr lang="en-US" altLang="en-US" sz="2400" dirty="0" smtClean="0">
                  <a:solidFill>
                    <a:srgbClr val="000000"/>
                  </a:solidFill>
                  <a:latin typeface="Arial" pitchFamily="34" charset="0"/>
                </a:rPr>
                <a:t>) - (1-</a:t>
              </a:r>
              <a:r>
                <a:rPr lang="en-US" altLang="en-US" sz="2400" dirty="0" smtClean="0">
                  <a:solidFill>
                    <a:srgbClr val="000000"/>
                  </a:solidFill>
                  <a:latin typeface="Symbol" pitchFamily="18" charset="2"/>
                </a:rPr>
                <a:t>l</a:t>
              </a:r>
              <a:r>
                <a:rPr lang="en-US" altLang="en-US" sz="2400" dirty="0" smtClean="0">
                  <a:solidFill>
                    <a:srgbClr val="000000"/>
                  </a:solidFill>
                  <a:latin typeface="Arial" pitchFamily="34" charset="0"/>
                </a:rPr>
                <a:t>) max Sim</a:t>
              </a:r>
              <a:r>
                <a:rPr lang="en-US" altLang="en-US" sz="2400" baseline="-25000" dirty="0" smtClean="0">
                  <a:solidFill>
                    <a:srgbClr val="000000"/>
                  </a:solidFill>
                  <a:latin typeface="Arial" pitchFamily="34" charset="0"/>
                </a:rPr>
                <a:t>2</a:t>
              </a:r>
              <a:r>
                <a:rPr lang="en-US" altLang="en-US" sz="2400" dirty="0" smtClean="0">
                  <a:solidFill>
                    <a:srgbClr val="000000"/>
                  </a:solidFill>
                  <a:latin typeface="Arial" pitchFamily="34" charset="0"/>
                </a:rPr>
                <a:t>(</a:t>
              </a:r>
              <a:r>
                <a:rPr lang="en-US" altLang="en-US" sz="2400" dirty="0" err="1" smtClean="0">
                  <a:solidFill>
                    <a:srgbClr val="000000"/>
                  </a:solidFill>
                  <a:latin typeface="Arial" pitchFamily="34" charset="0"/>
                </a:rPr>
                <a:t>D</a:t>
              </a:r>
              <a:r>
                <a:rPr lang="en-US" altLang="en-US" sz="2400" baseline="-25000" dirty="0" err="1" smtClean="0">
                  <a:solidFill>
                    <a:srgbClr val="000000"/>
                  </a:solidFill>
                  <a:latin typeface="Arial" pitchFamily="34" charset="0"/>
                </a:rPr>
                <a:t>i</a:t>
              </a:r>
              <a:r>
                <a:rPr lang="en-US" altLang="en-US" sz="2400" dirty="0" err="1" smtClean="0">
                  <a:solidFill>
                    <a:srgbClr val="000000"/>
                  </a:solidFill>
                  <a:latin typeface="Arial" pitchFamily="34" charset="0"/>
                </a:rPr>
                <a:t>,D</a:t>
              </a:r>
              <a:r>
                <a:rPr lang="en-US" altLang="en-US" sz="2400" baseline="-25000" dirty="0" err="1" smtClean="0">
                  <a:solidFill>
                    <a:srgbClr val="000000"/>
                  </a:solidFill>
                  <a:latin typeface="Arial" pitchFamily="34" charset="0"/>
                </a:rPr>
                <a:t>j</a:t>
              </a:r>
              <a:r>
                <a:rPr lang="en-US" altLang="en-US" sz="2400" dirty="0" smtClean="0">
                  <a:solidFill>
                    <a:srgbClr val="000000"/>
                  </a:solidFill>
                  <a:latin typeface="Arial" pitchFamily="34" charset="0"/>
                </a:rPr>
                <a:t>)]</a:t>
              </a:r>
            </a:p>
          </p:txBody>
        </p:sp>
        <p:sp>
          <p:nvSpPr>
            <p:cNvPr id="8" name="Rectangle 7"/>
            <p:cNvSpPr>
              <a:spLocks noChangeArrowheads="1"/>
            </p:cNvSpPr>
            <p:nvPr/>
          </p:nvSpPr>
          <p:spPr bwMode="auto">
            <a:xfrm>
              <a:off x="2514600" y="4262437"/>
              <a:ext cx="914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1600" smtClean="0">
                  <a:solidFill>
                    <a:srgbClr val="000000"/>
                  </a:solidFill>
                  <a:latin typeface="Arial" pitchFamily="34" charset="0"/>
                </a:rPr>
                <a:t>D</a:t>
              </a:r>
              <a:r>
                <a:rPr lang="en-US" altLang="en-US" sz="1600" baseline="-25000" smtClean="0">
                  <a:solidFill>
                    <a:srgbClr val="000000"/>
                  </a:solidFill>
                  <a:latin typeface="Arial" pitchFamily="34" charset="0"/>
                </a:rPr>
                <a:t>i</a:t>
              </a:r>
              <a:r>
                <a:rPr lang="en-US" altLang="en-US" sz="1600" smtClean="0">
                  <a:solidFill>
                    <a:srgbClr val="000000"/>
                  </a:solidFill>
                  <a:latin typeface="Arial" pitchFamily="34" charset="0"/>
                  <a:sym typeface="Symbol" pitchFamily="18" charset="2"/>
                </a:rPr>
                <a:t></a:t>
              </a:r>
              <a:r>
                <a:rPr lang="en-US" altLang="en-US" sz="1600" smtClean="0">
                  <a:solidFill>
                    <a:srgbClr val="000000"/>
                  </a:solidFill>
                  <a:latin typeface="Arial" pitchFamily="34" charset="0"/>
                </a:rPr>
                <a:t>R\S</a:t>
              </a:r>
              <a:endParaRPr lang="en-US" altLang="en-US" sz="2400" baseline="-25000" smtClean="0">
                <a:solidFill>
                  <a:srgbClr val="000000"/>
                </a:solidFill>
                <a:latin typeface="Arial" pitchFamily="34" charset="0"/>
              </a:endParaRPr>
            </a:p>
          </p:txBody>
        </p:sp>
        <p:sp>
          <p:nvSpPr>
            <p:cNvPr id="9" name="Rectangle 8"/>
            <p:cNvSpPr>
              <a:spLocks noChangeArrowheads="1"/>
            </p:cNvSpPr>
            <p:nvPr/>
          </p:nvSpPr>
          <p:spPr bwMode="auto">
            <a:xfrm>
              <a:off x="6477000" y="4229100"/>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1600" dirty="0" err="1" smtClean="0">
                  <a:solidFill>
                    <a:srgbClr val="000000"/>
                  </a:solidFill>
                  <a:latin typeface="Arial" pitchFamily="34" charset="0"/>
                </a:rPr>
                <a:t>D</a:t>
              </a:r>
              <a:r>
                <a:rPr lang="en-US" altLang="en-US" sz="1600" baseline="-25000" dirty="0" err="1" smtClean="0">
                  <a:solidFill>
                    <a:srgbClr val="000000"/>
                  </a:solidFill>
                  <a:latin typeface="Arial" pitchFamily="34" charset="0"/>
                </a:rPr>
                <a:t>j</a:t>
              </a:r>
              <a:r>
                <a:rPr lang="en-US" altLang="en-US" sz="1600" dirty="0" err="1" smtClean="0">
                  <a:solidFill>
                    <a:srgbClr val="000000"/>
                  </a:solidFill>
                  <a:latin typeface="Arial" pitchFamily="34" charset="0"/>
                  <a:sym typeface="Symbol" pitchFamily="18" charset="2"/>
                </a:rPr>
                <a:t></a:t>
              </a:r>
              <a:r>
                <a:rPr lang="en-US" altLang="en-US" sz="1600" dirty="0" err="1" smtClean="0">
                  <a:solidFill>
                    <a:srgbClr val="000000"/>
                  </a:solidFill>
                  <a:latin typeface="Arial" pitchFamily="34" charset="0"/>
                </a:rPr>
                <a:t>S</a:t>
              </a:r>
              <a:endParaRPr lang="en-US" altLang="en-US" sz="2400" baseline="-25000" dirty="0" smtClean="0">
                <a:solidFill>
                  <a:srgbClr val="000000"/>
                </a:solidFill>
                <a:latin typeface="Arial" pitchFamily="34" charset="0"/>
              </a:endParaRPr>
            </a:p>
          </p:txBody>
        </p:sp>
      </p:grpSp>
    </p:spTree>
    <p:extLst>
      <p:ext uri="{BB962C8B-B14F-4D97-AF65-F5344CB8AC3E}">
        <p14:creationId xmlns:p14="http://schemas.microsoft.com/office/powerpoint/2010/main" val="28721168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dirty="0" smtClean="0"/>
              <a:t>Mead (Radev et al. 2000)</a:t>
            </a:r>
          </a:p>
        </p:txBody>
      </p:sp>
      <p:sp>
        <p:nvSpPr>
          <p:cNvPr id="1045507" name="Rectangle 3"/>
          <p:cNvSpPr>
            <a:spLocks noGrp="1" noChangeArrowheads="1"/>
          </p:cNvSpPr>
          <p:nvPr>
            <p:ph idx="1"/>
          </p:nvPr>
        </p:nvSpPr>
        <p:spPr>
          <a:xfrm>
            <a:off x="156058" y="1239826"/>
            <a:ext cx="8229600" cy="3280591"/>
          </a:xfrm>
        </p:spPr>
        <p:txBody>
          <a:bodyPr rtlCol="0">
            <a:noAutofit/>
          </a:bodyPr>
          <a:lstStyle/>
          <a:p>
            <a:pPr fontAlgn="auto">
              <a:lnSpc>
                <a:spcPct val="90000"/>
              </a:lnSpc>
              <a:spcAft>
                <a:spcPts val="0"/>
              </a:spcAft>
              <a:defRPr/>
            </a:pPr>
            <a:r>
              <a:rPr lang="en-US" altLang="en-US" sz="2800" dirty="0" smtClean="0"/>
              <a:t>Salience-based extractive summarization </a:t>
            </a:r>
          </a:p>
          <a:p>
            <a:pPr fontAlgn="auto">
              <a:lnSpc>
                <a:spcPct val="90000"/>
              </a:lnSpc>
              <a:spcAft>
                <a:spcPts val="0"/>
              </a:spcAft>
              <a:defRPr/>
            </a:pPr>
            <a:r>
              <a:rPr lang="en-US" altLang="en-US" sz="2800" dirty="0" smtClean="0"/>
              <a:t>Centroid-based method </a:t>
            </a:r>
          </a:p>
          <a:p>
            <a:pPr fontAlgn="auto">
              <a:lnSpc>
                <a:spcPct val="90000"/>
              </a:lnSpc>
              <a:spcAft>
                <a:spcPts val="0"/>
              </a:spcAft>
              <a:defRPr/>
            </a:pPr>
            <a:r>
              <a:rPr lang="en-US" altLang="en-US" sz="2800" dirty="0" smtClean="0"/>
              <a:t>Vector space model</a:t>
            </a:r>
          </a:p>
          <a:p>
            <a:pPr fontAlgn="auto">
              <a:lnSpc>
                <a:spcPct val="90000"/>
              </a:lnSpc>
              <a:spcAft>
                <a:spcPts val="0"/>
              </a:spcAft>
              <a:defRPr/>
            </a:pPr>
            <a:r>
              <a:rPr lang="en-US" altLang="en-US" sz="2800" dirty="0" smtClean="0"/>
              <a:t>Features: position, length, centroid</a:t>
            </a:r>
          </a:p>
          <a:p>
            <a:pPr fontAlgn="auto">
              <a:lnSpc>
                <a:spcPct val="90000"/>
              </a:lnSpc>
              <a:spcAft>
                <a:spcPts val="0"/>
              </a:spcAft>
              <a:defRPr/>
            </a:pPr>
            <a:r>
              <a:rPr lang="en-US" altLang="en-US" sz="2800" dirty="0" err="1" smtClean="0"/>
              <a:t>Reranker</a:t>
            </a:r>
            <a:r>
              <a:rPr lang="en-US" altLang="en-US" sz="2800" dirty="0" smtClean="0"/>
              <a:t> – similar to MMR</a:t>
            </a:r>
          </a:p>
          <a:p>
            <a:pPr fontAlgn="auto">
              <a:lnSpc>
                <a:spcPct val="90000"/>
              </a:lnSpc>
              <a:spcAft>
                <a:spcPts val="0"/>
              </a:spcAft>
              <a:defRPr/>
            </a:pPr>
            <a:r>
              <a:rPr lang="en-US" sz="2800" dirty="0"/>
              <a:t>Open source </a:t>
            </a:r>
            <a:r>
              <a:rPr lang="en-US" sz="2800" dirty="0" smtClean="0"/>
              <a:t>library- </a:t>
            </a:r>
            <a:r>
              <a:rPr lang="en-US" sz="2800" dirty="0" smtClean="0">
                <a:hlinkClick r:id="rId3"/>
              </a:rPr>
              <a:t>www.summarization.com/mead</a:t>
            </a:r>
            <a:endParaRPr lang="en-US" altLang="en-US" sz="2800" dirty="0" smtClean="0"/>
          </a:p>
        </p:txBody>
      </p:sp>
      <p:grpSp>
        <p:nvGrpSpPr>
          <p:cNvPr id="1045514" name="Group 10"/>
          <p:cNvGrpSpPr>
            <a:grpSpLocks/>
          </p:cNvGrpSpPr>
          <p:nvPr/>
        </p:nvGrpSpPr>
        <p:grpSpPr bwMode="auto">
          <a:xfrm>
            <a:off x="6236804" y="2927828"/>
            <a:ext cx="2590800" cy="1085850"/>
            <a:chOff x="3360" y="1056"/>
            <a:chExt cx="1632" cy="912"/>
          </a:xfrm>
        </p:grpSpPr>
        <p:sp>
          <p:nvSpPr>
            <p:cNvPr id="163855" name="Oval 11"/>
            <p:cNvSpPr>
              <a:spLocks noChangeArrowheads="1"/>
            </p:cNvSpPr>
            <p:nvPr/>
          </p:nvSpPr>
          <p:spPr bwMode="auto">
            <a:xfrm>
              <a:off x="3600" y="1872"/>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6" name="Oval 12"/>
            <p:cNvSpPr>
              <a:spLocks noChangeArrowheads="1"/>
            </p:cNvSpPr>
            <p:nvPr/>
          </p:nvSpPr>
          <p:spPr bwMode="auto">
            <a:xfrm>
              <a:off x="3552" y="1200"/>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7" name="Oval 13"/>
            <p:cNvSpPr>
              <a:spLocks noChangeArrowheads="1"/>
            </p:cNvSpPr>
            <p:nvPr/>
          </p:nvSpPr>
          <p:spPr bwMode="auto">
            <a:xfrm>
              <a:off x="3360" y="1392"/>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8" name="Oval 14"/>
            <p:cNvSpPr>
              <a:spLocks noChangeArrowheads="1"/>
            </p:cNvSpPr>
            <p:nvPr/>
          </p:nvSpPr>
          <p:spPr bwMode="auto">
            <a:xfrm>
              <a:off x="3600" y="1632"/>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9" name="Oval 15"/>
            <p:cNvSpPr>
              <a:spLocks noChangeArrowheads="1"/>
            </p:cNvSpPr>
            <p:nvPr/>
          </p:nvSpPr>
          <p:spPr bwMode="auto">
            <a:xfrm>
              <a:off x="3648" y="1296"/>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60" name="Oval 16"/>
            <p:cNvSpPr>
              <a:spLocks noChangeArrowheads="1"/>
            </p:cNvSpPr>
            <p:nvPr/>
          </p:nvSpPr>
          <p:spPr bwMode="auto">
            <a:xfrm>
              <a:off x="3936" y="1296"/>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61" name="Oval 17"/>
            <p:cNvSpPr>
              <a:spLocks noChangeArrowheads="1"/>
            </p:cNvSpPr>
            <p:nvPr/>
          </p:nvSpPr>
          <p:spPr bwMode="auto">
            <a:xfrm>
              <a:off x="3984" y="1680"/>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62" name="Oval 18"/>
            <p:cNvSpPr>
              <a:spLocks noChangeArrowheads="1"/>
            </p:cNvSpPr>
            <p:nvPr/>
          </p:nvSpPr>
          <p:spPr bwMode="auto">
            <a:xfrm>
              <a:off x="4848" y="1200"/>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63" name="Oval 19"/>
            <p:cNvSpPr>
              <a:spLocks noChangeArrowheads="1"/>
            </p:cNvSpPr>
            <p:nvPr/>
          </p:nvSpPr>
          <p:spPr bwMode="auto">
            <a:xfrm>
              <a:off x="4704" y="1536"/>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64" name="Oval 20"/>
            <p:cNvSpPr>
              <a:spLocks noChangeArrowheads="1"/>
            </p:cNvSpPr>
            <p:nvPr/>
          </p:nvSpPr>
          <p:spPr bwMode="auto">
            <a:xfrm>
              <a:off x="4560" y="1056"/>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65" name="Oval 21"/>
            <p:cNvSpPr>
              <a:spLocks noChangeArrowheads="1"/>
            </p:cNvSpPr>
            <p:nvPr/>
          </p:nvSpPr>
          <p:spPr bwMode="auto">
            <a:xfrm>
              <a:off x="4896" y="1440"/>
              <a:ext cx="96" cy="96"/>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grpSp>
        <p:nvGrpSpPr>
          <p:cNvPr id="1045526" name="Group 22"/>
          <p:cNvGrpSpPr>
            <a:grpSpLocks/>
          </p:cNvGrpSpPr>
          <p:nvPr/>
        </p:nvGrpSpPr>
        <p:grpSpPr bwMode="auto">
          <a:xfrm>
            <a:off x="6770204" y="3213578"/>
            <a:ext cx="1828800" cy="342900"/>
            <a:chOff x="3696" y="1296"/>
            <a:chExt cx="1152" cy="288"/>
          </a:xfrm>
        </p:grpSpPr>
        <p:sp>
          <p:nvSpPr>
            <p:cNvPr id="163853" name="Oval 23"/>
            <p:cNvSpPr>
              <a:spLocks noChangeArrowheads="1"/>
            </p:cNvSpPr>
            <p:nvPr/>
          </p:nvSpPr>
          <p:spPr bwMode="auto">
            <a:xfrm>
              <a:off x="3696" y="1488"/>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4" name="Oval 24"/>
            <p:cNvSpPr>
              <a:spLocks noChangeArrowheads="1"/>
            </p:cNvSpPr>
            <p:nvPr/>
          </p:nvSpPr>
          <p:spPr bwMode="auto">
            <a:xfrm>
              <a:off x="4752" y="1296"/>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grpSp>
        <p:nvGrpSpPr>
          <p:cNvPr id="1045529" name="Group 25"/>
          <p:cNvGrpSpPr>
            <a:grpSpLocks/>
          </p:cNvGrpSpPr>
          <p:nvPr/>
        </p:nvGrpSpPr>
        <p:grpSpPr bwMode="auto">
          <a:xfrm>
            <a:off x="6617804" y="3099278"/>
            <a:ext cx="2133600" cy="628650"/>
            <a:chOff x="-1632" y="1392"/>
            <a:chExt cx="1344" cy="528"/>
          </a:xfrm>
        </p:grpSpPr>
        <p:sp>
          <p:nvSpPr>
            <p:cNvPr id="163849" name="Oval 26"/>
            <p:cNvSpPr>
              <a:spLocks noChangeArrowheads="1"/>
            </p:cNvSpPr>
            <p:nvPr/>
          </p:nvSpPr>
          <p:spPr bwMode="auto">
            <a:xfrm>
              <a:off x="-1632" y="1824"/>
              <a:ext cx="96" cy="96"/>
            </a:xfrm>
            <a:prstGeom prst="ellipse">
              <a:avLst/>
            </a:prstGeom>
            <a:solidFill>
              <a:srgbClr val="00FF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0" name="Oval 27"/>
            <p:cNvSpPr>
              <a:spLocks noChangeArrowheads="1"/>
            </p:cNvSpPr>
            <p:nvPr/>
          </p:nvSpPr>
          <p:spPr bwMode="auto">
            <a:xfrm>
              <a:off x="-1584" y="1488"/>
              <a:ext cx="96" cy="96"/>
            </a:xfrm>
            <a:prstGeom prst="ellipse">
              <a:avLst/>
            </a:prstGeom>
            <a:solidFill>
              <a:srgbClr val="00FF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1" name="Oval 28"/>
            <p:cNvSpPr>
              <a:spLocks noChangeArrowheads="1"/>
            </p:cNvSpPr>
            <p:nvPr/>
          </p:nvSpPr>
          <p:spPr bwMode="auto">
            <a:xfrm>
              <a:off x="-1296" y="1488"/>
              <a:ext cx="96" cy="96"/>
            </a:xfrm>
            <a:prstGeom prst="ellipse">
              <a:avLst/>
            </a:prstGeom>
            <a:solidFill>
              <a:srgbClr val="00FF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sp>
          <p:nvSpPr>
            <p:cNvPr id="163852" name="Oval 29"/>
            <p:cNvSpPr>
              <a:spLocks noChangeArrowheads="1"/>
            </p:cNvSpPr>
            <p:nvPr/>
          </p:nvSpPr>
          <p:spPr bwMode="auto">
            <a:xfrm>
              <a:off x="-384" y="1392"/>
              <a:ext cx="96" cy="96"/>
            </a:xfrm>
            <a:prstGeom prst="ellipse">
              <a:avLst/>
            </a:prstGeom>
            <a:solidFill>
              <a:srgbClr val="00FF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itchFamily="34" charset="0"/>
              </a:endParaRPr>
            </a:p>
          </p:txBody>
        </p:sp>
      </p:grpSp>
    </p:spTree>
    <p:extLst>
      <p:ext uri="{BB962C8B-B14F-4D97-AF65-F5344CB8AC3E}">
        <p14:creationId xmlns:p14="http://schemas.microsoft.com/office/powerpoint/2010/main" val="3009919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dirty="0" smtClean="0"/>
              <a:t>Summary</a:t>
            </a:r>
          </a:p>
        </p:txBody>
      </p:sp>
      <p:sp>
        <p:nvSpPr>
          <p:cNvPr id="2" name="Content Placeholder 1"/>
          <p:cNvSpPr>
            <a:spLocks noGrp="1"/>
          </p:cNvSpPr>
          <p:nvPr>
            <p:ph idx="1"/>
          </p:nvPr>
        </p:nvSpPr>
        <p:spPr>
          <a:xfrm>
            <a:off x="2692788" y="2333914"/>
            <a:ext cx="3657211" cy="461955"/>
          </a:xfrm>
          <a:ln w="12700">
            <a:solidFill>
              <a:schemeClr val="tx1"/>
            </a:solidFill>
          </a:ln>
        </p:spPr>
        <p:txBody>
          <a:bodyPr>
            <a:normAutofit/>
          </a:bodyPr>
          <a:lstStyle/>
          <a:p>
            <a:pPr marL="0" indent="0">
              <a:buNone/>
            </a:pPr>
            <a:r>
              <a:rPr lang="en-US" altLang="en-US" sz="2000" dirty="0"/>
              <a:t>Eating vegetables is healthy</a:t>
            </a:r>
            <a:r>
              <a:rPr lang="en-US" altLang="en-US" sz="2000" dirty="0" smtClean="0"/>
              <a:t>.</a:t>
            </a:r>
            <a:endParaRPr lang="en-US" altLang="en-US" sz="2000" dirty="0"/>
          </a:p>
        </p:txBody>
      </p:sp>
      <p:sp>
        <p:nvSpPr>
          <p:cNvPr id="149507" name="Content Placeholder 2"/>
          <p:cNvSpPr txBox="1">
            <a:spLocks/>
          </p:cNvSpPr>
          <p:nvPr/>
        </p:nvSpPr>
        <p:spPr bwMode="auto">
          <a:xfrm>
            <a:off x="533400" y="14859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sz="2000" dirty="0">
              <a:solidFill>
                <a:prstClr val="black"/>
              </a:solidFill>
            </a:endParaRPr>
          </a:p>
        </p:txBody>
      </p:sp>
    </p:spTree>
    <p:extLst>
      <p:ext uri="{BB962C8B-B14F-4D97-AF65-F5344CB8AC3E}">
        <p14:creationId xmlns:p14="http://schemas.microsoft.com/office/powerpoint/2010/main" val="13290392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smtClean="0"/>
              <a:t>Mead</a:t>
            </a:r>
          </a:p>
        </p:txBody>
      </p:sp>
      <p:grpSp>
        <p:nvGrpSpPr>
          <p:cNvPr id="4" name="Group 3"/>
          <p:cNvGrpSpPr/>
          <p:nvPr/>
        </p:nvGrpSpPr>
        <p:grpSpPr>
          <a:xfrm>
            <a:off x="2140320" y="1203879"/>
            <a:ext cx="4723014" cy="3204865"/>
            <a:chOff x="2140320" y="1203879"/>
            <a:chExt cx="4723014" cy="3204865"/>
          </a:xfrm>
        </p:grpSpPr>
        <p:sp>
          <p:nvSpPr>
            <p:cNvPr id="54275" name="Line 3"/>
            <p:cNvSpPr>
              <a:spLocks noChangeShapeType="1"/>
            </p:cNvSpPr>
            <p:nvPr/>
          </p:nvSpPr>
          <p:spPr bwMode="auto">
            <a:xfrm flipV="1">
              <a:off x="2978520" y="1491845"/>
              <a:ext cx="0" cy="16573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76" name="Line 4"/>
            <p:cNvSpPr>
              <a:spLocks noChangeShapeType="1"/>
            </p:cNvSpPr>
            <p:nvPr/>
          </p:nvSpPr>
          <p:spPr bwMode="auto">
            <a:xfrm flipH="1">
              <a:off x="2140320" y="3149195"/>
              <a:ext cx="838200" cy="9715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77" name="Line 5"/>
            <p:cNvSpPr>
              <a:spLocks noChangeShapeType="1"/>
            </p:cNvSpPr>
            <p:nvPr/>
          </p:nvSpPr>
          <p:spPr bwMode="auto">
            <a:xfrm flipV="1">
              <a:off x="2978520" y="3149195"/>
              <a:ext cx="2819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78" name="Text Box 6"/>
            <p:cNvSpPr txBox="1">
              <a:spLocks noChangeArrowheads="1"/>
            </p:cNvSpPr>
            <p:nvPr/>
          </p:nvSpPr>
          <p:spPr bwMode="auto">
            <a:xfrm>
              <a:off x="3060870" y="1203879"/>
              <a:ext cx="1059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Term 1</a:t>
              </a:r>
            </a:p>
          </p:txBody>
        </p:sp>
        <p:sp>
          <p:nvSpPr>
            <p:cNvPr id="54279" name="Text Box 7"/>
            <p:cNvSpPr txBox="1">
              <a:spLocks noChangeArrowheads="1"/>
            </p:cNvSpPr>
            <p:nvPr/>
          </p:nvSpPr>
          <p:spPr bwMode="auto">
            <a:xfrm>
              <a:off x="2298870" y="3947079"/>
              <a:ext cx="1059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Term 2</a:t>
              </a:r>
            </a:p>
          </p:txBody>
        </p:sp>
        <p:sp>
          <p:nvSpPr>
            <p:cNvPr id="54280" name="Text Box 8"/>
            <p:cNvSpPr txBox="1">
              <a:spLocks noChangeArrowheads="1"/>
            </p:cNvSpPr>
            <p:nvPr/>
          </p:nvSpPr>
          <p:spPr bwMode="auto">
            <a:xfrm>
              <a:off x="5804070" y="2804071"/>
              <a:ext cx="1059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Term 3</a:t>
              </a:r>
            </a:p>
          </p:txBody>
        </p:sp>
        <p:sp>
          <p:nvSpPr>
            <p:cNvPr id="54281" name="Line 9"/>
            <p:cNvSpPr>
              <a:spLocks noChangeShapeType="1"/>
            </p:cNvSpPr>
            <p:nvPr/>
          </p:nvSpPr>
          <p:spPr bwMode="auto">
            <a:xfrm flipV="1">
              <a:off x="2978520" y="2291945"/>
              <a:ext cx="1600200" cy="85725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82" name="Line 10"/>
            <p:cNvSpPr>
              <a:spLocks noChangeShapeType="1"/>
            </p:cNvSpPr>
            <p:nvPr/>
          </p:nvSpPr>
          <p:spPr bwMode="auto">
            <a:xfrm>
              <a:off x="2978520" y="3149195"/>
              <a:ext cx="1447800" cy="68580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83" name="Text Box 11"/>
            <p:cNvSpPr txBox="1">
              <a:spLocks noChangeArrowheads="1"/>
            </p:cNvSpPr>
            <p:nvPr/>
          </p:nvSpPr>
          <p:spPr bwMode="auto">
            <a:xfrm>
              <a:off x="4577033" y="2064701"/>
              <a:ext cx="1465466"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Document</a:t>
              </a:r>
            </a:p>
          </p:txBody>
        </p:sp>
        <p:sp>
          <p:nvSpPr>
            <p:cNvPr id="54284" name="Text Box 12"/>
            <p:cNvSpPr txBox="1">
              <a:spLocks noChangeArrowheads="1"/>
            </p:cNvSpPr>
            <p:nvPr/>
          </p:nvSpPr>
          <p:spPr bwMode="auto">
            <a:xfrm>
              <a:off x="4420863" y="3604180"/>
              <a:ext cx="126028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Centroid</a:t>
              </a:r>
            </a:p>
          </p:txBody>
        </p:sp>
        <p:sp>
          <p:nvSpPr>
            <p:cNvPr id="54285" name="Arc 13"/>
            <p:cNvSpPr>
              <a:spLocks/>
            </p:cNvSpPr>
            <p:nvPr/>
          </p:nvSpPr>
          <p:spPr bwMode="auto">
            <a:xfrm>
              <a:off x="3302370" y="2820584"/>
              <a:ext cx="361950" cy="627460"/>
            </a:xfrm>
            <a:custGeom>
              <a:avLst/>
              <a:gdLst>
                <a:gd name="T0" fmla="*/ 2147483647 w 21600"/>
                <a:gd name="T1" fmla="*/ 0 h 26386"/>
                <a:gd name="T2" fmla="*/ 2147483647 w 21600"/>
                <a:gd name="T3" fmla="*/ 2147483647 h 26386"/>
                <a:gd name="T4" fmla="*/ 0 w 21600"/>
                <a:gd name="T5" fmla="*/ 2147483647 h 26386"/>
                <a:gd name="T6" fmla="*/ 0 60000 65536"/>
                <a:gd name="T7" fmla="*/ 0 60000 65536"/>
                <a:gd name="T8" fmla="*/ 0 60000 65536"/>
              </a:gdLst>
              <a:ahLst/>
              <a:cxnLst>
                <a:cxn ang="T6">
                  <a:pos x="T0" y="T1"/>
                </a:cxn>
                <a:cxn ang="T7">
                  <a:pos x="T2" y="T3"/>
                </a:cxn>
                <a:cxn ang="T8">
                  <a:pos x="T4" y="T5"/>
                </a:cxn>
              </a:cxnLst>
              <a:rect l="0" t="0" r="r" b="b"/>
              <a:pathLst>
                <a:path w="21600" h="26386" fill="none" extrusionOk="0">
                  <a:moveTo>
                    <a:pt x="16538" y="0"/>
                  </a:moveTo>
                  <a:cubicBezTo>
                    <a:pt x="19807" y="3891"/>
                    <a:pt x="21600" y="8811"/>
                    <a:pt x="21600" y="13894"/>
                  </a:cubicBezTo>
                  <a:cubicBezTo>
                    <a:pt x="21600" y="18369"/>
                    <a:pt x="20209" y="22734"/>
                    <a:pt x="17621" y="26386"/>
                  </a:cubicBezTo>
                </a:path>
                <a:path w="21600" h="26386" stroke="0" extrusionOk="0">
                  <a:moveTo>
                    <a:pt x="16538" y="0"/>
                  </a:moveTo>
                  <a:cubicBezTo>
                    <a:pt x="19807" y="3891"/>
                    <a:pt x="21600" y="8811"/>
                    <a:pt x="21600" y="13894"/>
                  </a:cubicBezTo>
                  <a:cubicBezTo>
                    <a:pt x="21600" y="18369"/>
                    <a:pt x="20209" y="22734"/>
                    <a:pt x="17621" y="26386"/>
                  </a:cubicBezTo>
                  <a:lnTo>
                    <a:pt x="0" y="13894"/>
                  </a:lnTo>
                  <a:lnTo>
                    <a:pt x="16538" y="0"/>
                  </a:lnTo>
                  <a:close/>
                </a:path>
              </a:pathLst>
            </a:cu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86" name="Text Box 14"/>
            <p:cNvSpPr txBox="1">
              <a:spLocks noChangeArrowheads="1"/>
            </p:cNvSpPr>
            <p:nvPr/>
          </p:nvSpPr>
          <p:spPr bwMode="auto">
            <a:xfrm>
              <a:off x="3664320" y="3149211"/>
              <a:ext cx="45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CC3300"/>
                  </a:solidFill>
                  <a:latin typeface="Symbol" pitchFamily="18" charset="2"/>
                </a:rPr>
                <a:t>a</a:t>
              </a:r>
              <a:endParaRPr lang="en-US" altLang="en-US" sz="2400" smtClean="0">
                <a:solidFill>
                  <a:srgbClr val="000000"/>
                </a:solidFill>
              </a:endParaRPr>
            </a:p>
          </p:txBody>
        </p:sp>
      </p:grpSp>
      <p:graphicFrame>
        <p:nvGraphicFramePr>
          <p:cNvPr id="3" name="Object 2"/>
          <p:cNvGraphicFramePr>
            <a:graphicFrameLocks noChangeAspect="1"/>
          </p:cNvGraphicFramePr>
          <p:nvPr>
            <p:extLst/>
          </p:nvPr>
        </p:nvGraphicFramePr>
        <p:xfrm>
          <a:off x="4388220" y="4259124"/>
          <a:ext cx="4609530" cy="868345"/>
        </p:xfrm>
        <a:graphic>
          <a:graphicData uri="http://schemas.openxmlformats.org/presentationml/2006/ole">
            <mc:AlternateContent xmlns:mc="http://schemas.openxmlformats.org/markup-compatibility/2006">
              <mc:Choice xmlns:v="urn:schemas-microsoft-com:vml" Requires="v">
                <p:oleObj spid="_x0000_s2063" name="Equation" r:id="rId3" imgW="2374900" imgH="596900" progId="Equation.3">
                  <p:embed/>
                </p:oleObj>
              </mc:Choice>
              <mc:Fallback>
                <p:oleObj name="Equation" r:id="rId3" imgW="2374900" imgH="596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220" y="4259124"/>
                        <a:ext cx="4609530" cy="8683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76277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smtClean="0"/>
              <a:t>Mead</a:t>
            </a:r>
          </a:p>
        </p:txBody>
      </p:sp>
      <p:sp>
        <p:nvSpPr>
          <p:cNvPr id="59395" name="Rectangle 3"/>
          <p:cNvSpPr>
            <a:spLocks noGrp="1" noChangeArrowheads="1"/>
          </p:cNvSpPr>
          <p:nvPr>
            <p:ph idx="1"/>
          </p:nvPr>
        </p:nvSpPr>
        <p:spPr/>
        <p:txBody>
          <a:bodyPr/>
          <a:lstStyle/>
          <a:p>
            <a:r>
              <a:rPr lang="en-GB" altLang="en-US" dirty="0" smtClean="0"/>
              <a:t>Input</a:t>
            </a:r>
          </a:p>
          <a:p>
            <a:pPr lvl="1"/>
            <a:r>
              <a:rPr lang="en-GB" altLang="en-US" dirty="0" smtClean="0"/>
              <a:t>Cluster of </a:t>
            </a:r>
            <a:r>
              <a:rPr lang="en-GB" altLang="en-US" i="1" dirty="0" smtClean="0"/>
              <a:t>d</a:t>
            </a:r>
            <a:r>
              <a:rPr lang="en-GB" altLang="en-US" dirty="0" smtClean="0"/>
              <a:t> documents with </a:t>
            </a:r>
            <a:r>
              <a:rPr lang="en-GB" altLang="en-US" i="1" dirty="0" smtClean="0"/>
              <a:t>n</a:t>
            </a:r>
            <a:r>
              <a:rPr lang="en-GB" altLang="en-US" dirty="0" smtClean="0"/>
              <a:t> sentences (compression rate = </a:t>
            </a:r>
            <a:r>
              <a:rPr lang="en-GB" altLang="en-US" i="1" dirty="0" smtClean="0"/>
              <a:t>r</a:t>
            </a:r>
            <a:r>
              <a:rPr lang="en-GB" altLang="en-US" dirty="0" smtClean="0"/>
              <a:t>) </a:t>
            </a:r>
          </a:p>
          <a:p>
            <a:r>
              <a:rPr lang="en-GB" altLang="en-US" dirty="0" smtClean="0"/>
              <a:t>Output</a:t>
            </a:r>
            <a:endParaRPr lang="en-GB" altLang="en-US" dirty="0"/>
          </a:p>
          <a:p>
            <a:pPr lvl="1"/>
            <a:r>
              <a:rPr lang="en-GB" altLang="en-US" dirty="0" smtClean="0"/>
              <a:t>(n * r) sentences from the cluster with the highest scores</a:t>
            </a:r>
          </a:p>
          <a:p>
            <a:pPr>
              <a:buFontTx/>
              <a:buNone/>
            </a:pPr>
            <a:r>
              <a:rPr lang="en-GB" altLang="en-US" i="1" dirty="0" smtClean="0"/>
              <a:t>	SCORE (s) = </a:t>
            </a:r>
            <a:r>
              <a:rPr lang="en-GB" altLang="en-US" i="1" dirty="0" smtClean="0">
                <a:latin typeface="Symbol" pitchFamily="18" charset="2"/>
              </a:rPr>
              <a:t>S</a:t>
            </a:r>
            <a:r>
              <a:rPr lang="en-GB" altLang="en-US" i="1" baseline="-25000" dirty="0" smtClean="0"/>
              <a:t>i</a:t>
            </a:r>
            <a:r>
              <a:rPr lang="en-GB" altLang="en-US" i="1" dirty="0" smtClean="0"/>
              <a:t> (</a:t>
            </a:r>
            <a:r>
              <a:rPr lang="en-GB" altLang="en-US" i="1" dirty="0" err="1" smtClean="0"/>
              <a:t>w</a:t>
            </a:r>
            <a:r>
              <a:rPr lang="en-GB" altLang="en-US" i="1" baseline="-25000" dirty="0" err="1" smtClean="0"/>
              <a:t>c</a:t>
            </a:r>
            <a:r>
              <a:rPr lang="en-GB" altLang="en-US" i="1" dirty="0" err="1" smtClean="0"/>
              <a:t>C</a:t>
            </a:r>
            <a:r>
              <a:rPr lang="en-GB" altLang="en-US" i="1" baseline="-25000" dirty="0" err="1" smtClean="0"/>
              <a:t>i</a:t>
            </a:r>
            <a:r>
              <a:rPr lang="en-GB" altLang="en-US" i="1" dirty="0" smtClean="0"/>
              <a:t> + </a:t>
            </a:r>
            <a:r>
              <a:rPr lang="en-GB" altLang="en-US" i="1" dirty="0" err="1" smtClean="0"/>
              <a:t>w</a:t>
            </a:r>
            <a:r>
              <a:rPr lang="en-GB" altLang="en-US" i="1" baseline="-25000" dirty="0" err="1" smtClean="0"/>
              <a:t>p</a:t>
            </a:r>
            <a:r>
              <a:rPr lang="en-GB" altLang="en-US" i="1" dirty="0" err="1" smtClean="0"/>
              <a:t>P</a:t>
            </a:r>
            <a:r>
              <a:rPr lang="en-GB" altLang="en-US" i="1" baseline="-25000" dirty="0" err="1" smtClean="0"/>
              <a:t>i</a:t>
            </a:r>
            <a:r>
              <a:rPr lang="en-GB" altLang="en-US" i="1" dirty="0" smtClean="0"/>
              <a:t> + </a:t>
            </a:r>
            <a:r>
              <a:rPr lang="en-GB" altLang="en-US" i="1" dirty="0" err="1" smtClean="0"/>
              <a:t>w</a:t>
            </a:r>
            <a:r>
              <a:rPr lang="en-GB" altLang="en-US" i="1" baseline="-25000" dirty="0" err="1" smtClean="0"/>
              <a:t>f</a:t>
            </a:r>
            <a:r>
              <a:rPr lang="en-GB" altLang="en-US" i="1" dirty="0" err="1" smtClean="0"/>
              <a:t>F</a:t>
            </a:r>
            <a:r>
              <a:rPr lang="en-GB" altLang="en-US" i="1" baseline="-25000" dirty="0" err="1" smtClean="0"/>
              <a:t>i</a:t>
            </a:r>
            <a:r>
              <a:rPr lang="en-GB" altLang="en-US" i="1" dirty="0" smtClean="0"/>
              <a:t>) </a:t>
            </a:r>
            <a:endParaRPr lang="en-US" altLang="en-US" dirty="0" smtClean="0"/>
          </a:p>
        </p:txBody>
      </p:sp>
    </p:spTree>
    <p:extLst>
      <p:ext uri="{BB962C8B-B14F-4D97-AF65-F5344CB8AC3E}">
        <p14:creationId xmlns:p14="http://schemas.microsoft.com/office/powerpoint/2010/main" val="947826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NewsInEssence</a:t>
            </a:r>
            <a:r>
              <a:rPr lang="en-US" altLang="en-US" dirty="0" smtClean="0"/>
              <a:t> (Radev et al. 2001)</a:t>
            </a:r>
          </a:p>
        </p:txBody>
      </p:sp>
      <p:sp>
        <p:nvSpPr>
          <p:cNvPr id="16387" name="Rectangle 3"/>
          <p:cNvSpPr>
            <a:spLocks noGrp="1" noChangeArrowheads="1"/>
          </p:cNvSpPr>
          <p:nvPr>
            <p:ph idx="1"/>
          </p:nvPr>
        </p:nvSpPr>
        <p:spPr>
          <a:xfrm>
            <a:off x="44512" y="1090354"/>
            <a:ext cx="9004072" cy="1378263"/>
          </a:xfrm>
        </p:spPr>
        <p:txBody>
          <a:bodyPr>
            <a:normAutofit/>
          </a:bodyPr>
          <a:lstStyle/>
          <a:p>
            <a:r>
              <a:rPr lang="en-US" altLang="en-US" sz="2800" dirty="0" smtClean="0"/>
              <a:t>Web-based multi-document news summarization system</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2" y="2059389"/>
            <a:ext cx="4535437" cy="294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208" y="2059390"/>
            <a:ext cx="4491770" cy="295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9139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7" y="2563977"/>
            <a:ext cx="4002513" cy="248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088" y="2550149"/>
            <a:ext cx="3591853" cy="249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77" y="62674"/>
            <a:ext cx="3994464" cy="247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64" y="62674"/>
            <a:ext cx="3581277" cy="247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65294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3999" y="212712"/>
            <a:ext cx="8626653" cy="701843"/>
          </a:xfrm>
        </p:spPr>
        <p:txBody>
          <a:bodyPr/>
          <a:lstStyle/>
          <a:p>
            <a:r>
              <a:rPr lang="en-US" altLang="en-US" dirty="0" smtClean="0"/>
              <a:t>Other News Summarization Systems</a:t>
            </a:r>
          </a:p>
        </p:txBody>
      </p:sp>
      <p:sp>
        <p:nvSpPr>
          <p:cNvPr id="16387" name="Rectangle 3"/>
          <p:cNvSpPr>
            <a:spLocks noGrp="1" noChangeArrowheads="1"/>
          </p:cNvSpPr>
          <p:nvPr>
            <p:ph idx="1"/>
          </p:nvPr>
        </p:nvSpPr>
        <p:spPr>
          <a:xfrm>
            <a:off x="474451" y="986484"/>
            <a:ext cx="8229600" cy="690635"/>
          </a:xfrm>
        </p:spPr>
        <p:txBody>
          <a:bodyPr>
            <a:noAutofit/>
          </a:bodyPr>
          <a:lstStyle/>
          <a:p>
            <a:r>
              <a:rPr lang="en-US" altLang="en-US" sz="2400" dirty="0" err="1" smtClean="0"/>
              <a:t>Newsblaster</a:t>
            </a:r>
            <a:r>
              <a:rPr lang="en-US" altLang="en-US" sz="2400" dirty="0" smtClean="0"/>
              <a:t> (</a:t>
            </a:r>
            <a:r>
              <a:rPr lang="en-US" altLang="en-US" sz="2400" dirty="0" err="1" smtClean="0"/>
              <a:t>McKeown</a:t>
            </a:r>
            <a:r>
              <a:rPr lang="en-US" altLang="en-US" sz="2400" dirty="0" smtClean="0"/>
              <a:t> et al. 2002)</a:t>
            </a:r>
          </a:p>
          <a:p>
            <a:r>
              <a:rPr lang="en-US" altLang="en-US" sz="2400" dirty="0" smtClean="0"/>
              <a:t>Google News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10" y="1948069"/>
            <a:ext cx="4451299" cy="309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251" y="1948070"/>
            <a:ext cx="4490312" cy="309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211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Lexrank</a:t>
            </a:r>
            <a:r>
              <a:rPr lang="en-US" dirty="0" smtClean="0"/>
              <a:t> (Erkan and Radev 2004)</a:t>
            </a:r>
            <a:endParaRPr lang="en-US" dirty="0"/>
          </a:p>
        </p:txBody>
      </p:sp>
      <p:sp>
        <p:nvSpPr>
          <p:cNvPr id="4" name="Content Placeholder 3"/>
          <p:cNvSpPr>
            <a:spLocks noGrp="1"/>
          </p:cNvSpPr>
          <p:nvPr>
            <p:ph idx="1"/>
          </p:nvPr>
        </p:nvSpPr>
        <p:spPr/>
        <p:txBody>
          <a:bodyPr>
            <a:normAutofit/>
          </a:bodyPr>
          <a:lstStyle/>
          <a:p>
            <a:r>
              <a:rPr lang="en-US" dirty="0"/>
              <a:t>Single and multi-document summarization</a:t>
            </a:r>
          </a:p>
          <a:p>
            <a:r>
              <a:rPr lang="en-US" dirty="0" smtClean="0"/>
              <a:t>Lexical Centrality</a:t>
            </a:r>
          </a:p>
          <a:p>
            <a:pPr lvl="1"/>
            <a:r>
              <a:rPr lang="en-US" dirty="0" smtClean="0"/>
              <a:t>Represent text as graph</a:t>
            </a:r>
          </a:p>
          <a:p>
            <a:pPr lvl="1"/>
            <a:r>
              <a:rPr lang="en-US" dirty="0" smtClean="0"/>
              <a:t>Graph centrality</a:t>
            </a:r>
          </a:p>
          <a:p>
            <a:pPr lvl="1"/>
            <a:r>
              <a:rPr lang="en-US" dirty="0" smtClean="0"/>
              <a:t>Graph clustering</a:t>
            </a:r>
          </a:p>
          <a:p>
            <a:pPr lvl="1"/>
            <a:r>
              <a:rPr lang="en-US" dirty="0" smtClean="0"/>
              <a:t>Random walks</a:t>
            </a:r>
          </a:p>
          <a:p>
            <a:pPr lvl="1"/>
            <a:endParaRPr lang="en-US" dirty="0" smtClean="0"/>
          </a:p>
          <a:p>
            <a:endParaRPr lang="en-US" dirty="0"/>
          </a:p>
        </p:txBody>
      </p:sp>
    </p:spTree>
    <p:extLst>
      <p:ext uri="{BB962C8B-B14F-4D97-AF65-F5344CB8AC3E}">
        <p14:creationId xmlns:p14="http://schemas.microsoft.com/office/powerpoint/2010/main" val="41841582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54000" y="125771"/>
            <a:ext cx="8432800" cy="701843"/>
          </a:xfrm>
        </p:spPr>
        <p:txBody>
          <a:bodyPr/>
          <a:lstStyle/>
          <a:p>
            <a:r>
              <a:rPr lang="en-US" altLang="en-US" dirty="0" err="1" smtClean="0"/>
              <a:t>Lexrank</a:t>
            </a:r>
            <a:endParaRPr lang="en-US" altLang="en-US" dirty="0" smtClean="0"/>
          </a:p>
        </p:txBody>
      </p:sp>
      <p:sp>
        <p:nvSpPr>
          <p:cNvPr id="2" name="Content Placeholder 1"/>
          <p:cNvSpPr>
            <a:spLocks noGrp="1"/>
          </p:cNvSpPr>
          <p:nvPr>
            <p:ph idx="1"/>
          </p:nvPr>
        </p:nvSpPr>
        <p:spPr>
          <a:xfrm>
            <a:off x="254000" y="946150"/>
            <a:ext cx="8782050" cy="4013200"/>
          </a:xfrm>
        </p:spPr>
        <p:txBody>
          <a:bodyPr>
            <a:noAutofit/>
          </a:bodyPr>
          <a:lstStyle/>
          <a:p>
            <a:pPr defTabSz="914400" fontAlgn="base">
              <a:spcBef>
                <a:spcPct val="50000"/>
              </a:spcBef>
              <a:spcAft>
                <a:spcPct val="0"/>
              </a:spcAft>
              <a:buNone/>
            </a:pPr>
            <a:r>
              <a:rPr lang="en-US" altLang="en-US" sz="900" dirty="0">
                <a:solidFill>
                  <a:srgbClr val="000000"/>
                </a:solidFill>
              </a:rPr>
              <a:t>1 (d1s1) Iraqi Vice President </a:t>
            </a:r>
            <a:r>
              <a:rPr lang="en-US" altLang="en-US" sz="900" dirty="0" err="1">
                <a:solidFill>
                  <a:srgbClr val="000000"/>
                </a:solidFill>
              </a:rPr>
              <a:t>Taha</a:t>
            </a:r>
            <a:r>
              <a:rPr lang="en-US" altLang="en-US" sz="900" dirty="0">
                <a:solidFill>
                  <a:srgbClr val="000000"/>
                </a:solidFill>
              </a:rPr>
              <a:t> Yassin Ramadan announced today, Sunday, that Iraq refuses to back down from its decision to stop cooperating with disarmament inspectors before its demands are met.</a:t>
            </a:r>
          </a:p>
          <a:p>
            <a:pPr defTabSz="914400" fontAlgn="base">
              <a:spcBef>
                <a:spcPct val="50000"/>
              </a:spcBef>
              <a:spcAft>
                <a:spcPct val="0"/>
              </a:spcAft>
              <a:buNone/>
            </a:pPr>
            <a:r>
              <a:rPr lang="en-US" altLang="en-US" sz="900" dirty="0">
                <a:solidFill>
                  <a:srgbClr val="000000"/>
                </a:solidFill>
              </a:rPr>
              <a:t>2 (d2s1) Iraqi Vice president </a:t>
            </a:r>
            <a:r>
              <a:rPr lang="en-US" altLang="en-US" sz="900" dirty="0" err="1">
                <a:solidFill>
                  <a:srgbClr val="000000"/>
                </a:solidFill>
              </a:rPr>
              <a:t>Taha</a:t>
            </a:r>
            <a:r>
              <a:rPr lang="en-US" altLang="en-US" sz="900" dirty="0">
                <a:solidFill>
                  <a:srgbClr val="000000"/>
                </a:solidFill>
              </a:rPr>
              <a:t> Yassin Ramadan announced today, Thursday, that Iraq rejects cooperating with the United Nations except on the issue of lifting the blockade imposed upon it since the year 1990.</a:t>
            </a:r>
          </a:p>
          <a:p>
            <a:pPr defTabSz="914400" fontAlgn="base">
              <a:spcBef>
                <a:spcPct val="50000"/>
              </a:spcBef>
              <a:spcAft>
                <a:spcPct val="0"/>
              </a:spcAft>
              <a:buNone/>
            </a:pPr>
            <a:r>
              <a:rPr lang="en-US" altLang="en-US" sz="900" dirty="0">
                <a:solidFill>
                  <a:srgbClr val="000000"/>
                </a:solidFill>
              </a:rPr>
              <a:t>3 (d2s2) Ramadan told reporters in Baghdad that "Iraq cannot deal positively with whoever represents the Security Council unless there was a clear stance on the issue of lifting the blockade off of it.</a:t>
            </a:r>
          </a:p>
          <a:p>
            <a:pPr defTabSz="914400" fontAlgn="base">
              <a:spcBef>
                <a:spcPct val="50000"/>
              </a:spcBef>
              <a:spcAft>
                <a:spcPct val="0"/>
              </a:spcAft>
              <a:buNone/>
            </a:pPr>
            <a:r>
              <a:rPr lang="en-US" altLang="en-US" sz="900" dirty="0">
                <a:solidFill>
                  <a:srgbClr val="000000"/>
                </a:solidFill>
              </a:rPr>
              <a:t>4 (d2s3) Baghdad had decided late last October to completely cease cooperating with the inspectors of the United Nations Special Commission (UNSCOM), in charge of disarming Iraq's weapons, and whose work became very limited since the fifth of August, and announced it will not resume its cooperation with the Commission even if it were subjected to a military operation.</a:t>
            </a:r>
          </a:p>
          <a:p>
            <a:pPr defTabSz="914400" fontAlgn="base">
              <a:spcBef>
                <a:spcPct val="50000"/>
              </a:spcBef>
              <a:spcAft>
                <a:spcPct val="0"/>
              </a:spcAft>
              <a:buNone/>
            </a:pPr>
            <a:r>
              <a:rPr lang="en-US" altLang="en-US" sz="900" dirty="0">
                <a:solidFill>
                  <a:srgbClr val="000000"/>
                </a:solidFill>
              </a:rPr>
              <a:t>5 (d3s1) The Russian Foreign Minister, Igor Ivanov, warned today, Wednesday against using force against Iraq, which will destroy, according to him, seven years of difficult diplomatic work and will complicate the regional situation in the area.</a:t>
            </a:r>
          </a:p>
          <a:p>
            <a:pPr defTabSz="914400" fontAlgn="base">
              <a:spcBef>
                <a:spcPct val="50000"/>
              </a:spcBef>
              <a:spcAft>
                <a:spcPct val="0"/>
              </a:spcAft>
              <a:buNone/>
            </a:pPr>
            <a:r>
              <a:rPr lang="en-US" altLang="en-US" sz="900" dirty="0">
                <a:solidFill>
                  <a:srgbClr val="000000"/>
                </a:solidFill>
              </a:rPr>
              <a:t>6 (d3s2) Ivanov contended that carrying out air strikes against Iraq, who refuses to cooperate with the United Nations inspectors, ``will end the tremendous work achieved by the international group during the past seven years and will complicate the situation in the region.''</a:t>
            </a:r>
          </a:p>
          <a:p>
            <a:pPr defTabSz="914400" fontAlgn="base">
              <a:spcBef>
                <a:spcPct val="50000"/>
              </a:spcBef>
              <a:spcAft>
                <a:spcPct val="0"/>
              </a:spcAft>
              <a:buNone/>
            </a:pPr>
            <a:r>
              <a:rPr lang="en-US" altLang="en-US" sz="900" dirty="0">
                <a:solidFill>
                  <a:srgbClr val="000000"/>
                </a:solidFill>
              </a:rPr>
              <a:t>7 (d3s3) Nevertheless, Ivanov stressed that Baghdad must resume working with the Special Commission in charge of disarming the Iraqi weapons of mass destruction (UNSCOM).</a:t>
            </a:r>
          </a:p>
          <a:p>
            <a:pPr defTabSz="914400" fontAlgn="base">
              <a:spcBef>
                <a:spcPct val="50000"/>
              </a:spcBef>
              <a:spcAft>
                <a:spcPct val="0"/>
              </a:spcAft>
              <a:buNone/>
            </a:pPr>
            <a:r>
              <a:rPr lang="en-US" altLang="en-US" sz="900" dirty="0">
                <a:solidFill>
                  <a:srgbClr val="000000"/>
                </a:solidFill>
              </a:rPr>
              <a:t>8 (d4s1) The Special Representative of the United Nations Secretary-General in Baghdad, Prakash Shah, announced today, Wednesday, after meeting with the Iraqi Deputy Prime Minister Tariq Aziz, that Iraq refuses to back down from its decision to cut off cooperation with the disarmament inspectors.</a:t>
            </a:r>
          </a:p>
          <a:p>
            <a:pPr defTabSz="914400" fontAlgn="base">
              <a:spcBef>
                <a:spcPct val="50000"/>
              </a:spcBef>
              <a:spcAft>
                <a:spcPct val="0"/>
              </a:spcAft>
              <a:buNone/>
            </a:pPr>
            <a:r>
              <a:rPr lang="en-US" altLang="en-US" sz="900" dirty="0">
                <a:solidFill>
                  <a:srgbClr val="000000"/>
                </a:solidFill>
              </a:rPr>
              <a:t>9 (d5s1) British Prime Minister Tony Blair said today, Sunday, that the crisis between the international community and Iraq ``did not end'' and that Britain is still ``ready, prepared, and able to strike Iraq.''</a:t>
            </a:r>
          </a:p>
          <a:p>
            <a:pPr defTabSz="914400" fontAlgn="base">
              <a:spcBef>
                <a:spcPct val="50000"/>
              </a:spcBef>
              <a:spcAft>
                <a:spcPct val="0"/>
              </a:spcAft>
              <a:buNone/>
            </a:pPr>
            <a:r>
              <a:rPr lang="en-US" altLang="en-US" sz="900" dirty="0">
                <a:solidFill>
                  <a:srgbClr val="000000"/>
                </a:solidFill>
              </a:rPr>
              <a:t>10 (d5s2) In a gathering with the press held at the Prime Minister's office, Blair contended that the crisis with Iraq ``will not end until Iraq has absolutely and unconditionally respected its commitments'' towards the United Nations.</a:t>
            </a:r>
          </a:p>
          <a:p>
            <a:pPr defTabSz="914400" fontAlgn="base">
              <a:spcBef>
                <a:spcPct val="50000"/>
              </a:spcBef>
              <a:spcAft>
                <a:spcPct val="0"/>
              </a:spcAft>
              <a:buNone/>
            </a:pPr>
            <a:r>
              <a:rPr lang="en-US" altLang="en-US" sz="900" dirty="0">
                <a:solidFill>
                  <a:srgbClr val="000000"/>
                </a:solidFill>
              </a:rPr>
              <a:t>11 (d5s3) A spokesman for Tony Blair had indicated that the British Prime Minister gave permission to British Air Force Tornado planes stationed in Kuwait to join the aerial bombardment against Iraq.</a:t>
            </a:r>
          </a:p>
          <a:p>
            <a:endParaRPr lang="en-US" sz="800" dirty="0"/>
          </a:p>
        </p:txBody>
      </p:sp>
    </p:spTree>
    <p:extLst>
      <p:ext uri="{BB962C8B-B14F-4D97-AF65-F5344CB8AC3E}">
        <p14:creationId xmlns:p14="http://schemas.microsoft.com/office/powerpoint/2010/main" val="364724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err="1" smtClean="0"/>
              <a:t>Lexrank</a:t>
            </a:r>
            <a:endParaRPr lang="en-US" altLang="en-US" dirty="0" smtClean="0"/>
          </a:p>
        </p:txBody>
      </p:sp>
      <p:graphicFrame>
        <p:nvGraphicFramePr>
          <p:cNvPr id="1049775" name="Group 175"/>
          <p:cNvGraphicFramePr>
            <a:graphicFrameLocks noGrp="1"/>
          </p:cNvGraphicFramePr>
          <p:nvPr>
            <p:extLst/>
          </p:nvPr>
        </p:nvGraphicFramePr>
        <p:xfrm>
          <a:off x="1249070" y="1668781"/>
          <a:ext cx="6096000" cy="3009908"/>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en-US" sz="900" b="1" i="0" u="none" strike="noStrike" cap="none" normalizeH="0" baseline="0" dirty="0" smtClean="0">
                        <a:ln>
                          <a:noFill/>
                        </a:ln>
                        <a:solidFill>
                          <a:srgbClr val="000000"/>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55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0.38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dirty="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0.38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dirty="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076526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err="1" smtClean="0"/>
              <a:t>Lexrank</a:t>
            </a:r>
            <a:endParaRPr lang="en-US" altLang="en-US" dirty="0" smtClean="0"/>
          </a:p>
        </p:txBody>
      </p:sp>
      <p:graphicFrame>
        <p:nvGraphicFramePr>
          <p:cNvPr id="1049775" name="Group 175"/>
          <p:cNvGraphicFramePr>
            <a:graphicFrameLocks noGrp="1"/>
          </p:cNvGraphicFramePr>
          <p:nvPr>
            <p:extLst/>
          </p:nvPr>
        </p:nvGraphicFramePr>
        <p:xfrm>
          <a:off x="1249070" y="1668781"/>
          <a:ext cx="6096000" cy="3009908"/>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en-US" sz="900" b="1" i="0" u="none" strike="noStrike" cap="none" normalizeH="0" baseline="0" dirty="0" smtClean="0">
                        <a:ln>
                          <a:noFill/>
                        </a:ln>
                        <a:solidFill>
                          <a:srgbClr val="000000"/>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55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dirty="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0.38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79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0.26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3604">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11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dirty="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0.38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smtClean="0">
                          <a:ln>
                            <a:noFill/>
                          </a:ln>
                          <a:solidFill>
                            <a:srgbClr val="000000"/>
                          </a:solidFill>
                          <a:effectLst/>
                          <a:latin typeface="Arial" charset="0"/>
                        </a:rPr>
                        <a:t>0.12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charset="0"/>
                        </a:defRPr>
                      </a:lvl1pPr>
                      <a:lvl2pPr>
                        <a:spcBef>
                          <a:spcPct val="20000"/>
                        </a:spcBef>
                        <a:defRPr kumimoji="1" sz="2400" b="1">
                          <a:solidFill>
                            <a:srgbClr val="000000"/>
                          </a:solidFill>
                          <a:latin typeface="Arial" charset="0"/>
                        </a:defRPr>
                      </a:lvl2pPr>
                      <a:lvl3pPr>
                        <a:spcBef>
                          <a:spcPct val="20000"/>
                        </a:spcBef>
                        <a:defRPr kumimoji="1" sz="2000" b="1">
                          <a:solidFill>
                            <a:srgbClr val="000000"/>
                          </a:solidFill>
                          <a:latin typeface="Arial" charset="0"/>
                        </a:defRPr>
                      </a:lvl3pPr>
                      <a:lvl4pPr>
                        <a:spcBef>
                          <a:spcPct val="20000"/>
                        </a:spcBef>
                        <a:defRPr kumimoji="1" b="1">
                          <a:solidFill>
                            <a:srgbClr val="000000"/>
                          </a:solidFill>
                          <a:latin typeface="Arial" charset="0"/>
                        </a:defRPr>
                      </a:lvl4pPr>
                      <a:lvl5pPr>
                        <a:spcBef>
                          <a:spcPct val="20000"/>
                        </a:spcBef>
                        <a:defRPr kumimoji="1" sz="1600" b="1">
                          <a:solidFill>
                            <a:srgbClr val="000000"/>
                          </a:solidFill>
                          <a:latin typeface="Arial" charset="0"/>
                        </a:defRPr>
                      </a:lvl5pPr>
                      <a:lvl6pPr eaLnBrk="0" fontAlgn="base" hangingPunct="0">
                        <a:spcBef>
                          <a:spcPct val="20000"/>
                        </a:spcBef>
                        <a:spcAft>
                          <a:spcPct val="0"/>
                        </a:spcAft>
                        <a:defRPr kumimoji="1" sz="1600" b="1">
                          <a:solidFill>
                            <a:srgbClr val="000000"/>
                          </a:solidFill>
                          <a:latin typeface="Arial" charset="0"/>
                        </a:defRPr>
                      </a:lvl6pPr>
                      <a:lvl7pPr eaLnBrk="0" fontAlgn="base" hangingPunct="0">
                        <a:spcBef>
                          <a:spcPct val="20000"/>
                        </a:spcBef>
                        <a:spcAft>
                          <a:spcPct val="0"/>
                        </a:spcAft>
                        <a:defRPr kumimoji="1" sz="1600" b="1">
                          <a:solidFill>
                            <a:srgbClr val="000000"/>
                          </a:solidFill>
                          <a:latin typeface="Arial" charset="0"/>
                        </a:defRPr>
                      </a:lvl7pPr>
                      <a:lvl8pPr eaLnBrk="0" fontAlgn="base" hangingPunct="0">
                        <a:spcBef>
                          <a:spcPct val="20000"/>
                        </a:spcBef>
                        <a:spcAft>
                          <a:spcPct val="0"/>
                        </a:spcAft>
                        <a:defRPr kumimoji="1" sz="1600" b="1">
                          <a:solidFill>
                            <a:srgbClr val="000000"/>
                          </a:solidFill>
                          <a:latin typeface="Arial" charset="0"/>
                        </a:defRPr>
                      </a:lvl8pPr>
                      <a:lvl9pPr eaLnBrk="0" fontAlgn="base" hangingPunct="0">
                        <a:spcBef>
                          <a:spcPct val="20000"/>
                        </a:spcBef>
                        <a:spcAft>
                          <a:spcPct val="0"/>
                        </a:spcAft>
                        <a:defRPr kumimoji="1" sz="1600" b="1">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900" b="1" i="0" u="none" strike="noStrike" cap="none" normalizeH="0" baseline="0" dirty="0" smtClean="0">
                          <a:ln>
                            <a:noFill/>
                          </a:ln>
                          <a:solidFill>
                            <a:srgbClr val="000000"/>
                          </a:solidFill>
                          <a:effectLst/>
                          <a:latin typeface="Arial" charset="0"/>
                        </a:rPr>
                        <a:t>1.00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3" name="Group 2"/>
          <p:cNvGrpSpPr/>
          <p:nvPr/>
        </p:nvGrpSpPr>
        <p:grpSpPr>
          <a:xfrm>
            <a:off x="1812951" y="1953158"/>
            <a:ext cx="849782" cy="419405"/>
            <a:chOff x="1812951" y="1953158"/>
            <a:chExt cx="849782" cy="419405"/>
          </a:xfrm>
        </p:grpSpPr>
        <p:sp>
          <p:nvSpPr>
            <p:cNvPr id="2" name="Rectangle 1"/>
            <p:cNvSpPr/>
            <p:nvPr/>
          </p:nvSpPr>
          <p:spPr>
            <a:xfrm>
              <a:off x="2326234" y="1953158"/>
              <a:ext cx="336499" cy="16825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1812951" y="2204313"/>
              <a:ext cx="336499" cy="16825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0305437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71600" y="1428750"/>
            <a:ext cx="7010400" cy="2914650"/>
            <a:chOff x="1371600" y="1428750"/>
            <a:chExt cx="7010400" cy="2914650"/>
          </a:xfrm>
        </p:grpSpPr>
        <p:sp>
          <p:nvSpPr>
            <p:cNvPr id="167938" name="Oval 2"/>
            <p:cNvSpPr>
              <a:spLocks noChangeArrowheads="1"/>
            </p:cNvSpPr>
            <p:nvPr/>
          </p:nvSpPr>
          <p:spPr bwMode="auto">
            <a:xfrm>
              <a:off x="5181600" y="2571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p>
          </p:txBody>
        </p:sp>
        <p:sp>
          <p:nvSpPr>
            <p:cNvPr id="167939" name="Oval 3"/>
            <p:cNvSpPr>
              <a:spLocks noChangeArrowheads="1"/>
            </p:cNvSpPr>
            <p:nvPr/>
          </p:nvSpPr>
          <p:spPr bwMode="auto">
            <a:xfrm>
              <a:off x="2362200" y="22860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p>
          </p:txBody>
        </p:sp>
        <p:sp>
          <p:nvSpPr>
            <p:cNvPr id="167940" name="Oval 4"/>
            <p:cNvSpPr>
              <a:spLocks noChangeArrowheads="1"/>
            </p:cNvSpPr>
            <p:nvPr/>
          </p:nvSpPr>
          <p:spPr bwMode="auto">
            <a:xfrm>
              <a:off x="4343400" y="17145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p>
          </p:txBody>
        </p:sp>
        <p:sp>
          <p:nvSpPr>
            <p:cNvPr id="167941" name="Oval 5"/>
            <p:cNvSpPr>
              <a:spLocks noChangeArrowheads="1"/>
            </p:cNvSpPr>
            <p:nvPr/>
          </p:nvSpPr>
          <p:spPr bwMode="auto">
            <a:xfrm>
              <a:off x="6934200" y="20002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p>
          </p:txBody>
        </p:sp>
        <p:sp>
          <p:nvSpPr>
            <p:cNvPr id="167942" name="Oval 6"/>
            <p:cNvSpPr>
              <a:spLocks noChangeArrowheads="1"/>
            </p:cNvSpPr>
            <p:nvPr/>
          </p:nvSpPr>
          <p:spPr bwMode="auto">
            <a:xfrm>
              <a:off x="28194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p>
          </p:txBody>
        </p:sp>
        <p:sp>
          <p:nvSpPr>
            <p:cNvPr id="167943" name="Oval 7"/>
            <p:cNvSpPr>
              <a:spLocks noChangeArrowheads="1"/>
            </p:cNvSpPr>
            <p:nvPr/>
          </p:nvSpPr>
          <p:spPr bwMode="auto">
            <a:xfrm>
              <a:off x="3429000" y="29718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p>
          </p:txBody>
        </p:sp>
        <p:sp>
          <p:nvSpPr>
            <p:cNvPr id="167944" name="Oval 8"/>
            <p:cNvSpPr>
              <a:spLocks noChangeArrowheads="1"/>
            </p:cNvSpPr>
            <p:nvPr/>
          </p:nvSpPr>
          <p:spPr bwMode="auto">
            <a:xfrm>
              <a:off x="3429000" y="39433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p>
          </p:txBody>
        </p:sp>
        <p:sp>
          <p:nvSpPr>
            <p:cNvPr id="167945" name="Oval 9"/>
            <p:cNvSpPr>
              <a:spLocks noChangeArrowheads="1"/>
            </p:cNvSpPr>
            <p:nvPr/>
          </p:nvSpPr>
          <p:spPr bwMode="auto">
            <a:xfrm>
              <a:off x="4800600" y="36576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p>
          </p:txBody>
        </p:sp>
        <p:sp>
          <p:nvSpPr>
            <p:cNvPr id="167946" name="Oval 10"/>
            <p:cNvSpPr>
              <a:spLocks noChangeArrowheads="1"/>
            </p:cNvSpPr>
            <p:nvPr/>
          </p:nvSpPr>
          <p:spPr bwMode="auto">
            <a:xfrm>
              <a:off x="6553200" y="38290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p>
          </p:txBody>
        </p:sp>
        <p:sp>
          <p:nvSpPr>
            <p:cNvPr id="167947" name="Oval 11"/>
            <p:cNvSpPr>
              <a:spLocks noChangeArrowheads="1"/>
            </p:cNvSpPr>
            <p:nvPr/>
          </p:nvSpPr>
          <p:spPr bwMode="auto">
            <a:xfrm>
              <a:off x="7543800" y="29146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p>
          </p:txBody>
        </p:sp>
        <p:sp>
          <p:nvSpPr>
            <p:cNvPr id="167948" name="Line 12"/>
            <p:cNvSpPr>
              <a:spLocks noChangeShapeType="1"/>
            </p:cNvSpPr>
            <p:nvPr/>
          </p:nvSpPr>
          <p:spPr bwMode="auto">
            <a:xfrm>
              <a:off x="3048000" y="2628900"/>
              <a:ext cx="53340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7949" name="Line 13"/>
            <p:cNvSpPr>
              <a:spLocks noChangeShapeType="1"/>
            </p:cNvSpPr>
            <p:nvPr/>
          </p:nvSpPr>
          <p:spPr bwMode="auto">
            <a:xfrm flipV="1">
              <a:off x="7315200" y="3314700"/>
              <a:ext cx="685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7950" name="Oval 14"/>
            <p:cNvSpPr>
              <a:spLocks noChangeArrowheads="1"/>
            </p:cNvSpPr>
            <p:nvPr/>
          </p:nvSpPr>
          <p:spPr bwMode="auto">
            <a:xfrm>
              <a:off x="13716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d3s3</a:t>
              </a:r>
            </a:p>
          </p:txBody>
        </p:sp>
      </p:grpSp>
      <p:sp>
        <p:nvSpPr>
          <p:cNvPr id="167951" name="Rectangle 15"/>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mtClean="0"/>
              <a:t>Cosine centrality (t=0.3)</a:t>
            </a:r>
          </a:p>
        </p:txBody>
      </p:sp>
    </p:spTree>
    <p:extLst>
      <p:ext uri="{BB962C8B-B14F-4D97-AF65-F5344CB8AC3E}">
        <p14:creationId xmlns:p14="http://schemas.microsoft.com/office/powerpoint/2010/main" val="1320437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107" y="746568"/>
            <a:ext cx="6244424" cy="428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4000" y="155190"/>
            <a:ext cx="8432800" cy="701843"/>
          </a:xfrm>
        </p:spPr>
        <p:txBody>
          <a:bodyPr/>
          <a:lstStyle/>
          <a:p>
            <a:r>
              <a:rPr lang="en-US" dirty="0" smtClean="0"/>
              <a:t>News Summarization</a:t>
            </a:r>
            <a:endParaRPr lang="en-US" dirty="0"/>
          </a:p>
        </p:txBody>
      </p:sp>
    </p:spTree>
    <p:extLst>
      <p:ext uri="{BB962C8B-B14F-4D97-AF65-F5344CB8AC3E}">
        <p14:creationId xmlns:p14="http://schemas.microsoft.com/office/powerpoint/2010/main" val="2244674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71600" y="1428750"/>
            <a:ext cx="7010400" cy="2914650"/>
            <a:chOff x="1371600" y="1428750"/>
            <a:chExt cx="7010400" cy="2914650"/>
          </a:xfrm>
        </p:grpSpPr>
        <p:sp>
          <p:nvSpPr>
            <p:cNvPr id="168962" name="Oval 2"/>
            <p:cNvSpPr>
              <a:spLocks noChangeArrowheads="1"/>
            </p:cNvSpPr>
            <p:nvPr/>
          </p:nvSpPr>
          <p:spPr bwMode="auto">
            <a:xfrm>
              <a:off x="5181600" y="2571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p>
          </p:txBody>
        </p:sp>
        <p:sp>
          <p:nvSpPr>
            <p:cNvPr id="168963" name="Oval 3"/>
            <p:cNvSpPr>
              <a:spLocks noChangeArrowheads="1"/>
            </p:cNvSpPr>
            <p:nvPr/>
          </p:nvSpPr>
          <p:spPr bwMode="auto">
            <a:xfrm>
              <a:off x="2362200" y="22860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p>
          </p:txBody>
        </p:sp>
        <p:sp>
          <p:nvSpPr>
            <p:cNvPr id="168964" name="Oval 4"/>
            <p:cNvSpPr>
              <a:spLocks noChangeArrowheads="1"/>
            </p:cNvSpPr>
            <p:nvPr/>
          </p:nvSpPr>
          <p:spPr bwMode="auto">
            <a:xfrm>
              <a:off x="4343400" y="17145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p>
          </p:txBody>
        </p:sp>
        <p:sp>
          <p:nvSpPr>
            <p:cNvPr id="168965" name="Oval 5"/>
            <p:cNvSpPr>
              <a:spLocks noChangeArrowheads="1"/>
            </p:cNvSpPr>
            <p:nvPr/>
          </p:nvSpPr>
          <p:spPr bwMode="auto">
            <a:xfrm>
              <a:off x="6934200" y="20002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p>
          </p:txBody>
        </p:sp>
        <p:sp>
          <p:nvSpPr>
            <p:cNvPr id="168966" name="Oval 6"/>
            <p:cNvSpPr>
              <a:spLocks noChangeArrowheads="1"/>
            </p:cNvSpPr>
            <p:nvPr/>
          </p:nvSpPr>
          <p:spPr bwMode="auto">
            <a:xfrm>
              <a:off x="28194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p>
          </p:txBody>
        </p:sp>
        <p:sp>
          <p:nvSpPr>
            <p:cNvPr id="168967" name="Oval 7"/>
            <p:cNvSpPr>
              <a:spLocks noChangeArrowheads="1"/>
            </p:cNvSpPr>
            <p:nvPr/>
          </p:nvSpPr>
          <p:spPr bwMode="auto">
            <a:xfrm>
              <a:off x="3429000" y="29718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p>
          </p:txBody>
        </p:sp>
        <p:sp>
          <p:nvSpPr>
            <p:cNvPr id="168968" name="Oval 8"/>
            <p:cNvSpPr>
              <a:spLocks noChangeArrowheads="1"/>
            </p:cNvSpPr>
            <p:nvPr/>
          </p:nvSpPr>
          <p:spPr bwMode="auto">
            <a:xfrm>
              <a:off x="3429000" y="39433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p>
          </p:txBody>
        </p:sp>
        <p:sp>
          <p:nvSpPr>
            <p:cNvPr id="168969" name="Oval 9"/>
            <p:cNvSpPr>
              <a:spLocks noChangeArrowheads="1"/>
            </p:cNvSpPr>
            <p:nvPr/>
          </p:nvSpPr>
          <p:spPr bwMode="auto">
            <a:xfrm>
              <a:off x="4800600" y="36576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p>
          </p:txBody>
        </p:sp>
        <p:sp>
          <p:nvSpPr>
            <p:cNvPr id="168970" name="Oval 10"/>
            <p:cNvSpPr>
              <a:spLocks noChangeArrowheads="1"/>
            </p:cNvSpPr>
            <p:nvPr/>
          </p:nvSpPr>
          <p:spPr bwMode="auto">
            <a:xfrm>
              <a:off x="6553200" y="38290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p>
          </p:txBody>
        </p:sp>
        <p:sp>
          <p:nvSpPr>
            <p:cNvPr id="168971" name="Oval 11"/>
            <p:cNvSpPr>
              <a:spLocks noChangeArrowheads="1"/>
            </p:cNvSpPr>
            <p:nvPr/>
          </p:nvSpPr>
          <p:spPr bwMode="auto">
            <a:xfrm>
              <a:off x="7543800" y="29146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p>
          </p:txBody>
        </p:sp>
        <p:sp>
          <p:nvSpPr>
            <p:cNvPr id="168972" name="Line 12"/>
            <p:cNvSpPr>
              <a:spLocks noChangeShapeType="1"/>
            </p:cNvSpPr>
            <p:nvPr/>
          </p:nvSpPr>
          <p:spPr bwMode="auto">
            <a:xfrm>
              <a:off x="3048000" y="2628900"/>
              <a:ext cx="53340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3" name="Line 13"/>
            <p:cNvSpPr>
              <a:spLocks noChangeShapeType="1"/>
            </p:cNvSpPr>
            <p:nvPr/>
          </p:nvSpPr>
          <p:spPr bwMode="auto">
            <a:xfrm>
              <a:off x="3429000" y="18288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4" name="Line 14"/>
            <p:cNvSpPr>
              <a:spLocks noChangeShapeType="1"/>
            </p:cNvSpPr>
            <p:nvPr/>
          </p:nvSpPr>
          <p:spPr bwMode="auto">
            <a:xfrm>
              <a:off x="4800600" y="2114550"/>
              <a:ext cx="304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5" name="Line 15"/>
            <p:cNvSpPr>
              <a:spLocks noChangeShapeType="1"/>
            </p:cNvSpPr>
            <p:nvPr/>
          </p:nvSpPr>
          <p:spPr bwMode="auto">
            <a:xfrm flipV="1">
              <a:off x="3124200" y="2000250"/>
              <a:ext cx="121920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6" name="Line 16"/>
            <p:cNvSpPr>
              <a:spLocks noChangeShapeType="1"/>
            </p:cNvSpPr>
            <p:nvPr/>
          </p:nvSpPr>
          <p:spPr bwMode="auto">
            <a:xfrm flipV="1">
              <a:off x="4267200" y="2914650"/>
              <a:ext cx="990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7" name="Line 17"/>
            <p:cNvSpPr>
              <a:spLocks noChangeShapeType="1"/>
            </p:cNvSpPr>
            <p:nvPr/>
          </p:nvSpPr>
          <p:spPr bwMode="auto">
            <a:xfrm flipH="1">
              <a:off x="5334000" y="29718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8" name="Line 18"/>
            <p:cNvSpPr>
              <a:spLocks noChangeShapeType="1"/>
            </p:cNvSpPr>
            <p:nvPr/>
          </p:nvSpPr>
          <p:spPr bwMode="auto">
            <a:xfrm flipV="1">
              <a:off x="7315200" y="3314700"/>
              <a:ext cx="685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9" name="Line 19"/>
            <p:cNvSpPr>
              <a:spLocks noChangeShapeType="1"/>
            </p:cNvSpPr>
            <p:nvPr/>
          </p:nvSpPr>
          <p:spPr bwMode="auto">
            <a:xfrm>
              <a:off x="5181600" y="19431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0" name="Line 20"/>
            <p:cNvSpPr>
              <a:spLocks noChangeShapeType="1"/>
            </p:cNvSpPr>
            <p:nvPr/>
          </p:nvSpPr>
          <p:spPr bwMode="auto">
            <a:xfrm>
              <a:off x="5105400" y="2057400"/>
              <a:ext cx="38100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1" name="Line 21"/>
            <p:cNvSpPr>
              <a:spLocks noChangeShapeType="1"/>
            </p:cNvSpPr>
            <p:nvPr/>
          </p:nvSpPr>
          <p:spPr bwMode="auto">
            <a:xfrm>
              <a:off x="6019800" y="2800350"/>
              <a:ext cx="152400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2" name="Line 22"/>
            <p:cNvSpPr>
              <a:spLocks noChangeShapeType="1"/>
            </p:cNvSpPr>
            <p:nvPr/>
          </p:nvSpPr>
          <p:spPr bwMode="auto">
            <a:xfrm flipV="1">
              <a:off x="5562600" y="3257550"/>
              <a:ext cx="205740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3" name="Line 23"/>
            <p:cNvSpPr>
              <a:spLocks noChangeShapeType="1"/>
            </p:cNvSpPr>
            <p:nvPr/>
          </p:nvSpPr>
          <p:spPr bwMode="auto">
            <a:xfrm>
              <a:off x="3200400" y="2514600"/>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4" name="Oval 24"/>
            <p:cNvSpPr>
              <a:spLocks noChangeArrowheads="1"/>
            </p:cNvSpPr>
            <p:nvPr/>
          </p:nvSpPr>
          <p:spPr bwMode="auto">
            <a:xfrm>
              <a:off x="13716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d3s3</a:t>
              </a:r>
            </a:p>
          </p:txBody>
        </p:sp>
        <p:sp>
          <p:nvSpPr>
            <p:cNvPr id="168985" name="Line 25"/>
            <p:cNvSpPr>
              <a:spLocks noChangeShapeType="1"/>
            </p:cNvSpPr>
            <p:nvPr/>
          </p:nvSpPr>
          <p:spPr bwMode="auto">
            <a:xfrm flipV="1">
              <a:off x="2209800" y="1600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grpSp>
      <p:sp>
        <p:nvSpPr>
          <p:cNvPr id="168986" name="Rectangle 26"/>
          <p:cNvSpPr>
            <a:spLocks noGrp="1" noChangeArrowheads="1"/>
          </p:cNvSpPr>
          <p:nvPr>
            <p:ph type="title"/>
          </p:nvPr>
        </p:nvSpPr>
        <p:spPr/>
        <p:txBody>
          <a:bodyPr/>
          <a:lstStyle/>
          <a:p>
            <a:r>
              <a:rPr lang="en-US" altLang="en-US" smtClean="0"/>
              <a:t>Cosine centrality (t=0.2)</a:t>
            </a:r>
          </a:p>
        </p:txBody>
      </p:sp>
    </p:spTree>
    <p:extLst>
      <p:ext uri="{BB962C8B-B14F-4D97-AF65-F5344CB8AC3E}">
        <p14:creationId xmlns:p14="http://schemas.microsoft.com/office/powerpoint/2010/main" val="32114854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1600" y="1428750"/>
            <a:ext cx="7010400" cy="2914650"/>
            <a:chOff x="1371600" y="1428750"/>
            <a:chExt cx="7010400" cy="2914650"/>
          </a:xfrm>
        </p:grpSpPr>
        <p:sp>
          <p:nvSpPr>
            <p:cNvPr id="169986" name="Oval 2"/>
            <p:cNvSpPr>
              <a:spLocks noChangeArrowheads="1"/>
            </p:cNvSpPr>
            <p:nvPr/>
          </p:nvSpPr>
          <p:spPr bwMode="auto">
            <a:xfrm>
              <a:off x="5181600" y="2571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p>
          </p:txBody>
        </p:sp>
        <p:sp>
          <p:nvSpPr>
            <p:cNvPr id="169987" name="Oval 3"/>
            <p:cNvSpPr>
              <a:spLocks noChangeArrowheads="1"/>
            </p:cNvSpPr>
            <p:nvPr/>
          </p:nvSpPr>
          <p:spPr bwMode="auto">
            <a:xfrm>
              <a:off x="2362200" y="22860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p>
          </p:txBody>
        </p:sp>
        <p:sp>
          <p:nvSpPr>
            <p:cNvPr id="169988" name="Oval 4"/>
            <p:cNvSpPr>
              <a:spLocks noChangeArrowheads="1"/>
            </p:cNvSpPr>
            <p:nvPr/>
          </p:nvSpPr>
          <p:spPr bwMode="auto">
            <a:xfrm>
              <a:off x="4343400" y="17145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p>
          </p:txBody>
        </p:sp>
        <p:sp>
          <p:nvSpPr>
            <p:cNvPr id="169989" name="Oval 5"/>
            <p:cNvSpPr>
              <a:spLocks noChangeArrowheads="1"/>
            </p:cNvSpPr>
            <p:nvPr/>
          </p:nvSpPr>
          <p:spPr bwMode="auto">
            <a:xfrm>
              <a:off x="6934200" y="20002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p>
          </p:txBody>
        </p:sp>
        <p:sp>
          <p:nvSpPr>
            <p:cNvPr id="169990" name="Oval 6"/>
            <p:cNvSpPr>
              <a:spLocks noChangeArrowheads="1"/>
            </p:cNvSpPr>
            <p:nvPr/>
          </p:nvSpPr>
          <p:spPr bwMode="auto">
            <a:xfrm>
              <a:off x="28194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p>
          </p:txBody>
        </p:sp>
        <p:sp>
          <p:nvSpPr>
            <p:cNvPr id="169991" name="Oval 7"/>
            <p:cNvSpPr>
              <a:spLocks noChangeArrowheads="1"/>
            </p:cNvSpPr>
            <p:nvPr/>
          </p:nvSpPr>
          <p:spPr bwMode="auto">
            <a:xfrm>
              <a:off x="13716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dirty="0" smtClean="0">
                  <a:solidFill>
                    <a:srgbClr val="000000"/>
                  </a:solidFill>
                </a:rPr>
                <a:t>d3s3</a:t>
              </a:r>
            </a:p>
          </p:txBody>
        </p:sp>
        <p:sp>
          <p:nvSpPr>
            <p:cNvPr id="169992" name="Oval 8"/>
            <p:cNvSpPr>
              <a:spLocks noChangeArrowheads="1"/>
            </p:cNvSpPr>
            <p:nvPr/>
          </p:nvSpPr>
          <p:spPr bwMode="auto">
            <a:xfrm>
              <a:off x="3429000" y="29718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p>
          </p:txBody>
        </p:sp>
        <p:sp>
          <p:nvSpPr>
            <p:cNvPr id="169993" name="Oval 9"/>
            <p:cNvSpPr>
              <a:spLocks noChangeArrowheads="1"/>
            </p:cNvSpPr>
            <p:nvPr/>
          </p:nvSpPr>
          <p:spPr bwMode="auto">
            <a:xfrm>
              <a:off x="3429000" y="39433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p>
          </p:txBody>
        </p:sp>
        <p:sp>
          <p:nvSpPr>
            <p:cNvPr id="169994" name="Oval 10"/>
            <p:cNvSpPr>
              <a:spLocks noChangeArrowheads="1"/>
            </p:cNvSpPr>
            <p:nvPr/>
          </p:nvSpPr>
          <p:spPr bwMode="auto">
            <a:xfrm>
              <a:off x="4800600" y="36576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p>
          </p:txBody>
        </p:sp>
        <p:sp>
          <p:nvSpPr>
            <p:cNvPr id="169995" name="Oval 11"/>
            <p:cNvSpPr>
              <a:spLocks noChangeArrowheads="1"/>
            </p:cNvSpPr>
            <p:nvPr/>
          </p:nvSpPr>
          <p:spPr bwMode="auto">
            <a:xfrm>
              <a:off x="6553200" y="38290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p>
          </p:txBody>
        </p:sp>
        <p:sp>
          <p:nvSpPr>
            <p:cNvPr id="169996" name="Oval 12"/>
            <p:cNvSpPr>
              <a:spLocks noChangeArrowheads="1"/>
            </p:cNvSpPr>
            <p:nvPr/>
          </p:nvSpPr>
          <p:spPr bwMode="auto">
            <a:xfrm>
              <a:off x="7543800" y="29146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p>
          </p:txBody>
        </p:sp>
        <p:sp>
          <p:nvSpPr>
            <p:cNvPr id="169997" name="Line 13"/>
            <p:cNvSpPr>
              <a:spLocks noChangeShapeType="1"/>
            </p:cNvSpPr>
            <p:nvPr/>
          </p:nvSpPr>
          <p:spPr bwMode="auto">
            <a:xfrm flipV="1">
              <a:off x="2209800" y="1600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8" name="Line 14"/>
            <p:cNvSpPr>
              <a:spLocks noChangeShapeType="1"/>
            </p:cNvSpPr>
            <p:nvPr/>
          </p:nvSpPr>
          <p:spPr bwMode="auto">
            <a:xfrm flipH="1">
              <a:off x="2895602" y="1829993"/>
              <a:ext cx="227013" cy="4560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9" name="Line 15"/>
            <p:cNvSpPr>
              <a:spLocks noChangeShapeType="1"/>
            </p:cNvSpPr>
            <p:nvPr/>
          </p:nvSpPr>
          <p:spPr bwMode="auto">
            <a:xfrm>
              <a:off x="3657600" y="1657350"/>
              <a:ext cx="685800"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0" name="Line 16"/>
            <p:cNvSpPr>
              <a:spLocks noChangeShapeType="1"/>
            </p:cNvSpPr>
            <p:nvPr/>
          </p:nvSpPr>
          <p:spPr bwMode="auto">
            <a:xfrm>
              <a:off x="3048000" y="2628900"/>
              <a:ext cx="53340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1" name="Line 17"/>
            <p:cNvSpPr>
              <a:spLocks noChangeShapeType="1"/>
            </p:cNvSpPr>
            <p:nvPr/>
          </p:nvSpPr>
          <p:spPr bwMode="auto">
            <a:xfrm flipV="1">
              <a:off x="3962400" y="2114550"/>
              <a:ext cx="685800" cy="857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2" name="Line 18"/>
            <p:cNvSpPr>
              <a:spLocks noChangeShapeType="1"/>
            </p:cNvSpPr>
            <p:nvPr/>
          </p:nvSpPr>
          <p:spPr bwMode="auto">
            <a:xfrm>
              <a:off x="3429000" y="18288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3" name="Line 19"/>
            <p:cNvSpPr>
              <a:spLocks noChangeShapeType="1"/>
            </p:cNvSpPr>
            <p:nvPr/>
          </p:nvSpPr>
          <p:spPr bwMode="auto">
            <a:xfrm>
              <a:off x="3810000" y="3371850"/>
              <a:ext cx="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4" name="Line 20"/>
            <p:cNvSpPr>
              <a:spLocks noChangeShapeType="1"/>
            </p:cNvSpPr>
            <p:nvPr/>
          </p:nvSpPr>
          <p:spPr bwMode="auto">
            <a:xfrm>
              <a:off x="4191000" y="3314700"/>
              <a:ext cx="68580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5" name="Line 21"/>
            <p:cNvSpPr>
              <a:spLocks noChangeShapeType="1"/>
            </p:cNvSpPr>
            <p:nvPr/>
          </p:nvSpPr>
          <p:spPr bwMode="auto">
            <a:xfrm>
              <a:off x="4800600" y="2114550"/>
              <a:ext cx="304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6" name="Line 22"/>
            <p:cNvSpPr>
              <a:spLocks noChangeShapeType="1"/>
            </p:cNvSpPr>
            <p:nvPr/>
          </p:nvSpPr>
          <p:spPr bwMode="auto">
            <a:xfrm flipV="1">
              <a:off x="3124200" y="2000250"/>
              <a:ext cx="121920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7" name="Line 23"/>
            <p:cNvSpPr>
              <a:spLocks noChangeShapeType="1"/>
            </p:cNvSpPr>
            <p:nvPr/>
          </p:nvSpPr>
          <p:spPr bwMode="auto">
            <a:xfrm>
              <a:off x="3581400" y="1771650"/>
              <a:ext cx="1752600" cy="857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8" name="Line 24"/>
            <p:cNvSpPr>
              <a:spLocks noChangeShapeType="1"/>
            </p:cNvSpPr>
            <p:nvPr/>
          </p:nvSpPr>
          <p:spPr bwMode="auto">
            <a:xfrm>
              <a:off x="3200400" y="2514600"/>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9" name="Line 25"/>
            <p:cNvSpPr>
              <a:spLocks noChangeShapeType="1"/>
            </p:cNvSpPr>
            <p:nvPr/>
          </p:nvSpPr>
          <p:spPr bwMode="auto">
            <a:xfrm flipV="1">
              <a:off x="4267200" y="2914650"/>
              <a:ext cx="990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0" name="Line 26"/>
            <p:cNvSpPr>
              <a:spLocks noChangeShapeType="1"/>
            </p:cNvSpPr>
            <p:nvPr/>
          </p:nvSpPr>
          <p:spPr bwMode="auto">
            <a:xfrm flipH="1">
              <a:off x="5334000" y="29718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1" name="Line 27"/>
            <p:cNvSpPr>
              <a:spLocks noChangeShapeType="1"/>
            </p:cNvSpPr>
            <p:nvPr/>
          </p:nvSpPr>
          <p:spPr bwMode="auto">
            <a:xfrm>
              <a:off x="5943600" y="2914650"/>
              <a:ext cx="838200" cy="971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2" name="Line 28"/>
            <p:cNvSpPr>
              <a:spLocks noChangeShapeType="1"/>
            </p:cNvSpPr>
            <p:nvPr/>
          </p:nvSpPr>
          <p:spPr bwMode="auto">
            <a:xfrm>
              <a:off x="5638800" y="3886200"/>
              <a:ext cx="91440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3" name="Line 29"/>
            <p:cNvSpPr>
              <a:spLocks noChangeShapeType="1"/>
            </p:cNvSpPr>
            <p:nvPr/>
          </p:nvSpPr>
          <p:spPr bwMode="auto">
            <a:xfrm flipV="1">
              <a:off x="7315200" y="3314700"/>
              <a:ext cx="685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4" name="Line 30"/>
            <p:cNvSpPr>
              <a:spLocks noChangeShapeType="1"/>
            </p:cNvSpPr>
            <p:nvPr/>
          </p:nvSpPr>
          <p:spPr bwMode="auto">
            <a:xfrm flipH="1">
              <a:off x="7086600" y="2400300"/>
              <a:ext cx="228600" cy="142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5" name="Line 31"/>
            <p:cNvSpPr>
              <a:spLocks noChangeShapeType="1"/>
            </p:cNvSpPr>
            <p:nvPr/>
          </p:nvSpPr>
          <p:spPr bwMode="auto">
            <a:xfrm>
              <a:off x="7620000" y="2343150"/>
              <a:ext cx="304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6" name="Line 32"/>
            <p:cNvSpPr>
              <a:spLocks noChangeShapeType="1"/>
            </p:cNvSpPr>
            <p:nvPr/>
          </p:nvSpPr>
          <p:spPr bwMode="auto">
            <a:xfrm>
              <a:off x="5181600" y="19431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7" name="Line 33"/>
            <p:cNvSpPr>
              <a:spLocks noChangeShapeType="1"/>
            </p:cNvSpPr>
            <p:nvPr/>
          </p:nvSpPr>
          <p:spPr bwMode="auto">
            <a:xfrm>
              <a:off x="5105400" y="2057400"/>
              <a:ext cx="38100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8" name="Line 34"/>
            <p:cNvSpPr>
              <a:spLocks noChangeShapeType="1"/>
            </p:cNvSpPr>
            <p:nvPr/>
          </p:nvSpPr>
          <p:spPr bwMode="auto">
            <a:xfrm>
              <a:off x="6019800" y="2800350"/>
              <a:ext cx="152400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9" name="Line 35"/>
            <p:cNvSpPr>
              <a:spLocks noChangeShapeType="1"/>
            </p:cNvSpPr>
            <p:nvPr/>
          </p:nvSpPr>
          <p:spPr bwMode="auto">
            <a:xfrm flipV="1">
              <a:off x="5562600" y="3257550"/>
              <a:ext cx="205740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20" name="Line 36"/>
            <p:cNvSpPr>
              <a:spLocks noChangeShapeType="1"/>
            </p:cNvSpPr>
            <p:nvPr/>
          </p:nvSpPr>
          <p:spPr bwMode="auto">
            <a:xfrm flipV="1">
              <a:off x="5943600" y="2286000"/>
              <a:ext cx="106680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grpSp>
      <p:sp>
        <p:nvSpPr>
          <p:cNvPr id="170021" name="Rectangle 37"/>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mtClean="0"/>
              <a:t>Cosine centrality (t=0.1)</a:t>
            </a:r>
          </a:p>
        </p:txBody>
      </p:sp>
      <p:sp>
        <p:nvSpPr>
          <p:cNvPr id="170022" name="Text Box 38"/>
          <p:cNvSpPr txBox="1">
            <a:spLocks noChangeArrowheads="1"/>
          </p:cNvSpPr>
          <p:nvPr/>
        </p:nvSpPr>
        <p:spPr bwMode="auto">
          <a:xfrm>
            <a:off x="2743200" y="4400551"/>
            <a:ext cx="48045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Sentences vote for the most central sentence!</a:t>
            </a:r>
          </a:p>
        </p:txBody>
      </p:sp>
    </p:spTree>
    <p:extLst>
      <p:ext uri="{BB962C8B-B14F-4D97-AF65-F5344CB8AC3E}">
        <p14:creationId xmlns:p14="http://schemas.microsoft.com/office/powerpoint/2010/main" val="13371172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1600" y="1428750"/>
            <a:ext cx="7010400" cy="2914650"/>
            <a:chOff x="1371600" y="1428750"/>
            <a:chExt cx="7010400" cy="2914650"/>
          </a:xfrm>
        </p:grpSpPr>
        <p:sp>
          <p:nvSpPr>
            <p:cNvPr id="169986" name="Oval 2"/>
            <p:cNvSpPr>
              <a:spLocks noChangeArrowheads="1"/>
            </p:cNvSpPr>
            <p:nvPr/>
          </p:nvSpPr>
          <p:spPr bwMode="auto">
            <a:xfrm>
              <a:off x="5181600" y="2571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p>
          </p:txBody>
        </p:sp>
        <p:sp>
          <p:nvSpPr>
            <p:cNvPr id="169987" name="Oval 3"/>
            <p:cNvSpPr>
              <a:spLocks noChangeArrowheads="1"/>
            </p:cNvSpPr>
            <p:nvPr/>
          </p:nvSpPr>
          <p:spPr bwMode="auto">
            <a:xfrm>
              <a:off x="2362200" y="22860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p>
          </p:txBody>
        </p:sp>
        <p:sp>
          <p:nvSpPr>
            <p:cNvPr id="169988" name="Oval 4"/>
            <p:cNvSpPr>
              <a:spLocks noChangeArrowheads="1"/>
            </p:cNvSpPr>
            <p:nvPr/>
          </p:nvSpPr>
          <p:spPr bwMode="auto">
            <a:xfrm>
              <a:off x="4343400" y="17145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p>
          </p:txBody>
        </p:sp>
        <p:sp>
          <p:nvSpPr>
            <p:cNvPr id="169989" name="Oval 5"/>
            <p:cNvSpPr>
              <a:spLocks noChangeArrowheads="1"/>
            </p:cNvSpPr>
            <p:nvPr/>
          </p:nvSpPr>
          <p:spPr bwMode="auto">
            <a:xfrm>
              <a:off x="6934200" y="20002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p>
          </p:txBody>
        </p:sp>
        <p:sp>
          <p:nvSpPr>
            <p:cNvPr id="169990" name="Oval 6"/>
            <p:cNvSpPr>
              <a:spLocks noChangeArrowheads="1"/>
            </p:cNvSpPr>
            <p:nvPr/>
          </p:nvSpPr>
          <p:spPr bwMode="auto">
            <a:xfrm>
              <a:off x="28194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p>
          </p:txBody>
        </p:sp>
        <p:sp>
          <p:nvSpPr>
            <p:cNvPr id="169991" name="Oval 7"/>
            <p:cNvSpPr>
              <a:spLocks noChangeArrowheads="1"/>
            </p:cNvSpPr>
            <p:nvPr/>
          </p:nvSpPr>
          <p:spPr bwMode="auto">
            <a:xfrm>
              <a:off x="1371600" y="14287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dirty="0" smtClean="0">
                  <a:solidFill>
                    <a:srgbClr val="000000"/>
                  </a:solidFill>
                </a:rPr>
                <a:t>d3s3</a:t>
              </a:r>
            </a:p>
          </p:txBody>
        </p:sp>
        <p:sp>
          <p:nvSpPr>
            <p:cNvPr id="169992" name="Oval 8"/>
            <p:cNvSpPr>
              <a:spLocks noChangeArrowheads="1"/>
            </p:cNvSpPr>
            <p:nvPr/>
          </p:nvSpPr>
          <p:spPr bwMode="auto">
            <a:xfrm>
              <a:off x="3429000" y="29718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p>
          </p:txBody>
        </p:sp>
        <p:sp>
          <p:nvSpPr>
            <p:cNvPr id="169993" name="Oval 9"/>
            <p:cNvSpPr>
              <a:spLocks noChangeArrowheads="1"/>
            </p:cNvSpPr>
            <p:nvPr/>
          </p:nvSpPr>
          <p:spPr bwMode="auto">
            <a:xfrm>
              <a:off x="3429000" y="39433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p>
          </p:txBody>
        </p:sp>
        <p:sp>
          <p:nvSpPr>
            <p:cNvPr id="169994" name="Oval 10"/>
            <p:cNvSpPr>
              <a:spLocks noChangeArrowheads="1"/>
            </p:cNvSpPr>
            <p:nvPr/>
          </p:nvSpPr>
          <p:spPr bwMode="auto">
            <a:xfrm>
              <a:off x="4800600" y="365760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p>
          </p:txBody>
        </p:sp>
        <p:sp>
          <p:nvSpPr>
            <p:cNvPr id="169995" name="Oval 11"/>
            <p:cNvSpPr>
              <a:spLocks noChangeArrowheads="1"/>
            </p:cNvSpPr>
            <p:nvPr/>
          </p:nvSpPr>
          <p:spPr bwMode="auto">
            <a:xfrm>
              <a:off x="6553200" y="38290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p>
          </p:txBody>
        </p:sp>
        <p:sp>
          <p:nvSpPr>
            <p:cNvPr id="169996" name="Oval 12"/>
            <p:cNvSpPr>
              <a:spLocks noChangeArrowheads="1"/>
            </p:cNvSpPr>
            <p:nvPr/>
          </p:nvSpPr>
          <p:spPr bwMode="auto">
            <a:xfrm>
              <a:off x="7543800" y="2914650"/>
              <a:ext cx="838200" cy="400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p>
          </p:txBody>
        </p:sp>
        <p:sp>
          <p:nvSpPr>
            <p:cNvPr id="169997" name="Line 13"/>
            <p:cNvSpPr>
              <a:spLocks noChangeShapeType="1"/>
            </p:cNvSpPr>
            <p:nvPr/>
          </p:nvSpPr>
          <p:spPr bwMode="auto">
            <a:xfrm flipV="1">
              <a:off x="2209800" y="1600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8" name="Line 14"/>
            <p:cNvSpPr>
              <a:spLocks noChangeShapeType="1"/>
            </p:cNvSpPr>
            <p:nvPr/>
          </p:nvSpPr>
          <p:spPr bwMode="auto">
            <a:xfrm flipH="1">
              <a:off x="2895602" y="1829993"/>
              <a:ext cx="227013" cy="4560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9" name="Line 15"/>
            <p:cNvSpPr>
              <a:spLocks noChangeShapeType="1"/>
            </p:cNvSpPr>
            <p:nvPr/>
          </p:nvSpPr>
          <p:spPr bwMode="auto">
            <a:xfrm>
              <a:off x="3657600" y="1657350"/>
              <a:ext cx="685800"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0" name="Line 16"/>
            <p:cNvSpPr>
              <a:spLocks noChangeShapeType="1"/>
            </p:cNvSpPr>
            <p:nvPr/>
          </p:nvSpPr>
          <p:spPr bwMode="auto">
            <a:xfrm>
              <a:off x="3048000" y="2628900"/>
              <a:ext cx="53340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1" name="Line 17"/>
            <p:cNvSpPr>
              <a:spLocks noChangeShapeType="1"/>
            </p:cNvSpPr>
            <p:nvPr/>
          </p:nvSpPr>
          <p:spPr bwMode="auto">
            <a:xfrm flipV="1">
              <a:off x="3962400" y="2114550"/>
              <a:ext cx="685800" cy="857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2" name="Line 18"/>
            <p:cNvSpPr>
              <a:spLocks noChangeShapeType="1"/>
            </p:cNvSpPr>
            <p:nvPr/>
          </p:nvSpPr>
          <p:spPr bwMode="auto">
            <a:xfrm>
              <a:off x="3429000" y="18288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3" name="Line 19"/>
            <p:cNvSpPr>
              <a:spLocks noChangeShapeType="1"/>
            </p:cNvSpPr>
            <p:nvPr/>
          </p:nvSpPr>
          <p:spPr bwMode="auto">
            <a:xfrm>
              <a:off x="3810000" y="3371850"/>
              <a:ext cx="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4" name="Line 20"/>
            <p:cNvSpPr>
              <a:spLocks noChangeShapeType="1"/>
            </p:cNvSpPr>
            <p:nvPr/>
          </p:nvSpPr>
          <p:spPr bwMode="auto">
            <a:xfrm>
              <a:off x="4191000" y="3314700"/>
              <a:ext cx="68580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5" name="Line 21"/>
            <p:cNvSpPr>
              <a:spLocks noChangeShapeType="1"/>
            </p:cNvSpPr>
            <p:nvPr/>
          </p:nvSpPr>
          <p:spPr bwMode="auto">
            <a:xfrm>
              <a:off x="4800600" y="2114550"/>
              <a:ext cx="304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6" name="Line 22"/>
            <p:cNvSpPr>
              <a:spLocks noChangeShapeType="1"/>
            </p:cNvSpPr>
            <p:nvPr/>
          </p:nvSpPr>
          <p:spPr bwMode="auto">
            <a:xfrm flipV="1">
              <a:off x="3124200" y="2000250"/>
              <a:ext cx="121920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7" name="Line 23"/>
            <p:cNvSpPr>
              <a:spLocks noChangeShapeType="1"/>
            </p:cNvSpPr>
            <p:nvPr/>
          </p:nvSpPr>
          <p:spPr bwMode="auto">
            <a:xfrm>
              <a:off x="3581400" y="1771650"/>
              <a:ext cx="1752600" cy="857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8" name="Line 24"/>
            <p:cNvSpPr>
              <a:spLocks noChangeShapeType="1"/>
            </p:cNvSpPr>
            <p:nvPr/>
          </p:nvSpPr>
          <p:spPr bwMode="auto">
            <a:xfrm>
              <a:off x="3200400" y="2514600"/>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9" name="Line 25"/>
            <p:cNvSpPr>
              <a:spLocks noChangeShapeType="1"/>
            </p:cNvSpPr>
            <p:nvPr/>
          </p:nvSpPr>
          <p:spPr bwMode="auto">
            <a:xfrm flipV="1">
              <a:off x="4267200" y="2914650"/>
              <a:ext cx="990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0" name="Line 26"/>
            <p:cNvSpPr>
              <a:spLocks noChangeShapeType="1"/>
            </p:cNvSpPr>
            <p:nvPr/>
          </p:nvSpPr>
          <p:spPr bwMode="auto">
            <a:xfrm flipH="1">
              <a:off x="5334000" y="29718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1" name="Line 27"/>
            <p:cNvSpPr>
              <a:spLocks noChangeShapeType="1"/>
            </p:cNvSpPr>
            <p:nvPr/>
          </p:nvSpPr>
          <p:spPr bwMode="auto">
            <a:xfrm>
              <a:off x="5943600" y="2914650"/>
              <a:ext cx="838200" cy="971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2" name="Line 28"/>
            <p:cNvSpPr>
              <a:spLocks noChangeShapeType="1"/>
            </p:cNvSpPr>
            <p:nvPr/>
          </p:nvSpPr>
          <p:spPr bwMode="auto">
            <a:xfrm>
              <a:off x="5638800" y="3886200"/>
              <a:ext cx="91440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3" name="Line 29"/>
            <p:cNvSpPr>
              <a:spLocks noChangeShapeType="1"/>
            </p:cNvSpPr>
            <p:nvPr/>
          </p:nvSpPr>
          <p:spPr bwMode="auto">
            <a:xfrm flipV="1">
              <a:off x="7315200" y="3314700"/>
              <a:ext cx="685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4" name="Line 30"/>
            <p:cNvSpPr>
              <a:spLocks noChangeShapeType="1"/>
            </p:cNvSpPr>
            <p:nvPr/>
          </p:nvSpPr>
          <p:spPr bwMode="auto">
            <a:xfrm flipH="1">
              <a:off x="7086600" y="2400300"/>
              <a:ext cx="228600" cy="142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5" name="Line 31"/>
            <p:cNvSpPr>
              <a:spLocks noChangeShapeType="1"/>
            </p:cNvSpPr>
            <p:nvPr/>
          </p:nvSpPr>
          <p:spPr bwMode="auto">
            <a:xfrm>
              <a:off x="7620000" y="2343150"/>
              <a:ext cx="304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6" name="Line 32"/>
            <p:cNvSpPr>
              <a:spLocks noChangeShapeType="1"/>
            </p:cNvSpPr>
            <p:nvPr/>
          </p:nvSpPr>
          <p:spPr bwMode="auto">
            <a:xfrm>
              <a:off x="5181600" y="19431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7" name="Line 33"/>
            <p:cNvSpPr>
              <a:spLocks noChangeShapeType="1"/>
            </p:cNvSpPr>
            <p:nvPr/>
          </p:nvSpPr>
          <p:spPr bwMode="auto">
            <a:xfrm>
              <a:off x="5105400" y="2057400"/>
              <a:ext cx="38100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8" name="Line 34"/>
            <p:cNvSpPr>
              <a:spLocks noChangeShapeType="1"/>
            </p:cNvSpPr>
            <p:nvPr/>
          </p:nvSpPr>
          <p:spPr bwMode="auto">
            <a:xfrm>
              <a:off x="6019800" y="2800350"/>
              <a:ext cx="152400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9" name="Line 35"/>
            <p:cNvSpPr>
              <a:spLocks noChangeShapeType="1"/>
            </p:cNvSpPr>
            <p:nvPr/>
          </p:nvSpPr>
          <p:spPr bwMode="auto">
            <a:xfrm flipV="1">
              <a:off x="5562600" y="3257550"/>
              <a:ext cx="205740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20" name="Line 36"/>
            <p:cNvSpPr>
              <a:spLocks noChangeShapeType="1"/>
            </p:cNvSpPr>
            <p:nvPr/>
          </p:nvSpPr>
          <p:spPr bwMode="auto">
            <a:xfrm flipV="1">
              <a:off x="5943600" y="2286000"/>
              <a:ext cx="106680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grpSp>
      <p:sp>
        <p:nvSpPr>
          <p:cNvPr id="170021" name="Rectangle 37"/>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mtClean="0"/>
              <a:t>Cosine centrality (t=0.1)</a:t>
            </a:r>
          </a:p>
        </p:txBody>
      </p:sp>
      <p:sp>
        <p:nvSpPr>
          <p:cNvPr id="170022" name="Text Box 38"/>
          <p:cNvSpPr txBox="1">
            <a:spLocks noChangeArrowheads="1"/>
          </p:cNvSpPr>
          <p:nvPr/>
        </p:nvSpPr>
        <p:spPr bwMode="auto">
          <a:xfrm>
            <a:off x="2743200" y="4400551"/>
            <a:ext cx="48045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Sentences vote for the most central sentence!</a:t>
            </a:r>
          </a:p>
        </p:txBody>
      </p:sp>
      <p:sp>
        <p:nvSpPr>
          <p:cNvPr id="3" name="Oval 2"/>
          <p:cNvSpPr/>
          <p:nvPr/>
        </p:nvSpPr>
        <p:spPr>
          <a:xfrm>
            <a:off x="5181600" y="2579318"/>
            <a:ext cx="838200" cy="392481"/>
          </a:xfrm>
          <a:prstGeom prst="ellipse">
            <a:avLst/>
          </a:prstGeom>
          <a:solidFill>
            <a:srgbClr val="FF0000">
              <a:alpha val="24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77268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dirty="0" err="1" smtClean="0"/>
              <a:t>Lexrank</a:t>
            </a:r>
            <a:endParaRPr lang="en-US" altLang="en-US" dirty="0" smtClean="0"/>
          </a:p>
        </p:txBody>
      </p:sp>
      <p:sp>
        <p:nvSpPr>
          <p:cNvPr id="1043459" name="Rectangle 3"/>
          <p:cNvSpPr>
            <a:spLocks noGrp="1" noChangeArrowheads="1"/>
          </p:cNvSpPr>
          <p:nvPr>
            <p:ph idx="1"/>
          </p:nvPr>
        </p:nvSpPr>
        <p:spPr>
          <a:xfrm>
            <a:off x="457200" y="1244253"/>
            <a:ext cx="8229600" cy="2702991"/>
          </a:xfrm>
        </p:spPr>
        <p:txBody>
          <a:bodyPr>
            <a:noAutofit/>
          </a:bodyPr>
          <a:lstStyle/>
          <a:p>
            <a:r>
              <a:rPr lang="en-US" altLang="en-US" sz="2400" dirty="0" smtClean="0"/>
              <a:t>Square connectivity matrix </a:t>
            </a:r>
          </a:p>
          <a:p>
            <a:r>
              <a:rPr lang="en-US" altLang="en-US" sz="2400" dirty="0" smtClean="0"/>
              <a:t>Directed vs. undirected</a:t>
            </a:r>
          </a:p>
          <a:p>
            <a:r>
              <a:rPr lang="en-US" altLang="en-US" sz="2400" dirty="0" smtClean="0"/>
              <a:t>An eigenvalue for a square matrix </a:t>
            </a:r>
            <a:r>
              <a:rPr lang="en-US" altLang="en-US" sz="2400" i="1" dirty="0" smtClean="0"/>
              <a:t>A</a:t>
            </a:r>
            <a:r>
              <a:rPr lang="en-US" altLang="en-US" sz="2400" dirty="0" smtClean="0"/>
              <a:t> is a scalar </a:t>
            </a:r>
            <a:r>
              <a:rPr lang="en-US" altLang="en-US" sz="2400" dirty="0" smtClean="0">
                <a:sym typeface="Symbol" pitchFamily="18" charset="2"/>
              </a:rPr>
              <a:t></a:t>
            </a:r>
            <a:r>
              <a:rPr lang="en-US" altLang="en-US" sz="2400" dirty="0" smtClean="0"/>
              <a:t> such that there exists a vector </a:t>
            </a:r>
            <a:r>
              <a:rPr lang="en-US" altLang="en-US" sz="2400" i="1" dirty="0" smtClean="0"/>
              <a:t>x</a:t>
            </a:r>
            <a:r>
              <a:rPr lang="en-US" altLang="en-US" sz="2400" dirty="0" smtClean="0">
                <a:sym typeface="Symbol" pitchFamily="18" charset="2"/>
              </a:rPr>
              <a:t></a:t>
            </a:r>
            <a:r>
              <a:rPr lang="en-US" altLang="en-US" sz="2400" dirty="0" smtClean="0"/>
              <a:t>0 such that </a:t>
            </a:r>
            <a:r>
              <a:rPr lang="en-US" altLang="en-US" sz="2400" i="1" dirty="0" smtClean="0"/>
              <a:t>Ax</a:t>
            </a:r>
            <a:r>
              <a:rPr lang="en-US" altLang="en-US" sz="2400" dirty="0" smtClean="0"/>
              <a:t> = </a:t>
            </a:r>
            <a:r>
              <a:rPr lang="en-US" altLang="en-US" sz="2400" dirty="0" smtClean="0">
                <a:sym typeface="Symbol" pitchFamily="18" charset="2"/>
              </a:rPr>
              <a:t></a:t>
            </a:r>
            <a:r>
              <a:rPr lang="en-US" altLang="en-US" sz="2400" i="1" dirty="0" smtClean="0"/>
              <a:t>x</a:t>
            </a:r>
            <a:endParaRPr lang="en-US" altLang="en-US" sz="2400" dirty="0" smtClean="0"/>
          </a:p>
          <a:p>
            <a:r>
              <a:rPr lang="en-US" altLang="en-US" sz="2400" dirty="0" smtClean="0"/>
              <a:t>The normalized eigenvector associated with the largest </a:t>
            </a:r>
            <a:r>
              <a:rPr lang="en-US" altLang="en-US" sz="2400" dirty="0" smtClean="0">
                <a:sym typeface="Symbol" pitchFamily="18" charset="2"/>
              </a:rPr>
              <a:t> is called the principal eigenvector of </a:t>
            </a:r>
            <a:r>
              <a:rPr lang="en-US" altLang="en-US" sz="2400" i="1" dirty="0" smtClean="0">
                <a:sym typeface="Symbol" pitchFamily="18" charset="2"/>
              </a:rPr>
              <a:t>A</a:t>
            </a:r>
          </a:p>
          <a:p>
            <a:r>
              <a:rPr lang="en-US" altLang="en-US" sz="2400" dirty="0" smtClean="0"/>
              <a:t>A matrix is called a stochastic matrix when the sum of entries in each row sum to 1 and none is negative. All stochastic matrices have a principal eigenvector</a:t>
            </a:r>
          </a:p>
        </p:txBody>
      </p:sp>
    </p:spTree>
    <p:extLst>
      <p:ext uri="{BB962C8B-B14F-4D97-AF65-F5344CB8AC3E}">
        <p14:creationId xmlns:p14="http://schemas.microsoft.com/office/powerpoint/2010/main" val="1190235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dirty="0" err="1" smtClean="0"/>
              <a:t>Lexrank</a:t>
            </a:r>
            <a:endParaRPr lang="en-US" altLang="en-US" dirty="0" smtClean="0"/>
          </a:p>
        </p:txBody>
      </p:sp>
      <p:sp>
        <p:nvSpPr>
          <p:cNvPr id="1043459" name="Rectangle 3"/>
          <p:cNvSpPr>
            <a:spLocks noGrp="1" noChangeArrowheads="1"/>
          </p:cNvSpPr>
          <p:nvPr>
            <p:ph idx="1"/>
          </p:nvPr>
        </p:nvSpPr>
        <p:spPr>
          <a:xfrm>
            <a:off x="457200" y="1219201"/>
            <a:ext cx="8229600" cy="3045544"/>
          </a:xfrm>
        </p:spPr>
        <p:txBody>
          <a:bodyPr>
            <a:noAutofit/>
          </a:bodyPr>
          <a:lstStyle/>
          <a:p>
            <a:r>
              <a:rPr lang="en-US" altLang="en-US" sz="2400" dirty="0" smtClean="0"/>
              <a:t>The connectivity matrix used in PageRank [Page &amp; al. 1998] is irreducible [</a:t>
            </a:r>
            <a:r>
              <a:rPr lang="en-US" altLang="en-US" sz="2400" dirty="0" err="1" smtClean="0"/>
              <a:t>Langville</a:t>
            </a:r>
            <a:r>
              <a:rPr lang="en-US" altLang="en-US" sz="2400" dirty="0" smtClean="0"/>
              <a:t> &amp; Meyer 2003]</a:t>
            </a:r>
          </a:p>
          <a:p>
            <a:r>
              <a:rPr lang="en-US" altLang="en-US" sz="2400" dirty="0" smtClean="0"/>
              <a:t>An iterative method (power method) can be used to compute the principal eigenvector</a:t>
            </a:r>
          </a:p>
          <a:p>
            <a:r>
              <a:rPr lang="en-US" altLang="en-US" sz="2400" dirty="0" smtClean="0"/>
              <a:t>That eigenvector corresponds to the stationary value of the Markov stochastic process described by the connectivity matrix</a:t>
            </a:r>
          </a:p>
          <a:p>
            <a:r>
              <a:rPr lang="en-US" altLang="en-US" sz="2400" dirty="0" smtClean="0"/>
              <a:t>This is also equivalent to performing a random walk on the matrix</a:t>
            </a:r>
          </a:p>
        </p:txBody>
      </p:sp>
    </p:spTree>
    <p:extLst>
      <p:ext uri="{BB962C8B-B14F-4D97-AF65-F5344CB8AC3E}">
        <p14:creationId xmlns:p14="http://schemas.microsoft.com/office/powerpoint/2010/main" val="10334339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dirty="0" err="1" smtClean="0"/>
              <a:t>Lexrank</a:t>
            </a:r>
            <a:endParaRPr lang="en-US" altLang="en-US" dirty="0" smtClean="0"/>
          </a:p>
        </p:txBody>
      </p:sp>
      <p:sp>
        <p:nvSpPr>
          <p:cNvPr id="1044483" name="Rectangle 3"/>
          <p:cNvSpPr>
            <a:spLocks noGrp="1" noChangeArrowheads="1"/>
          </p:cNvSpPr>
          <p:nvPr>
            <p:ph idx="1"/>
          </p:nvPr>
        </p:nvSpPr>
        <p:spPr>
          <a:xfrm>
            <a:off x="457200" y="1120762"/>
            <a:ext cx="8229600" cy="3799555"/>
          </a:xfrm>
        </p:spPr>
        <p:txBody>
          <a:bodyPr>
            <a:normAutofit/>
          </a:bodyPr>
          <a:lstStyle/>
          <a:p>
            <a:r>
              <a:rPr lang="en-US" altLang="en-US" sz="1800" dirty="0" smtClean="0"/>
              <a:t>The stationary value of the Markov stochastic matrix can be computed using an iterative power method:</a:t>
            </a:r>
          </a:p>
          <a:p>
            <a:endParaRPr lang="en-US" altLang="en-US" sz="1800" dirty="0"/>
          </a:p>
          <a:p>
            <a:endParaRPr lang="en-US" altLang="en-US" sz="1800" dirty="0" smtClean="0"/>
          </a:p>
          <a:p>
            <a:r>
              <a:rPr kumimoji="1" lang="en-US" altLang="en-US" sz="1800" dirty="0" smtClean="0">
                <a:solidFill>
                  <a:srgbClr val="000000"/>
                </a:solidFill>
              </a:rPr>
              <a:t>PageRank </a:t>
            </a:r>
            <a:r>
              <a:rPr kumimoji="1" lang="en-US" altLang="en-US" sz="1800" dirty="0">
                <a:solidFill>
                  <a:srgbClr val="000000"/>
                </a:solidFill>
              </a:rPr>
              <a:t>adds an extra twist to deal with dead-end pages. With a probability 1-</a:t>
            </a:r>
            <a:r>
              <a:rPr kumimoji="1" lang="en-US" altLang="en-US" sz="1800" i="1" dirty="0">
                <a:solidFill>
                  <a:srgbClr val="000000"/>
                </a:solidFill>
                <a:sym typeface="Symbol" pitchFamily="18" charset="2"/>
              </a:rPr>
              <a:t></a:t>
            </a:r>
            <a:r>
              <a:rPr kumimoji="1" lang="en-US" altLang="en-US" sz="1800" dirty="0">
                <a:solidFill>
                  <a:srgbClr val="000000"/>
                </a:solidFill>
              </a:rPr>
              <a:t>, a random starting point is chosen. This has a natural interpretation in the case of Web page </a:t>
            </a:r>
            <a:r>
              <a:rPr kumimoji="1" lang="en-US" altLang="en-US" sz="1800" dirty="0" smtClean="0">
                <a:solidFill>
                  <a:srgbClr val="000000"/>
                </a:solidFill>
              </a:rPr>
              <a:t>ranking</a:t>
            </a:r>
          </a:p>
          <a:p>
            <a:endParaRPr kumimoji="1" lang="en-US" altLang="en-US" sz="1800" dirty="0">
              <a:solidFill>
                <a:srgbClr val="000000"/>
              </a:solidFill>
            </a:endParaRPr>
          </a:p>
          <a:p>
            <a:endParaRPr kumimoji="1" lang="en-US" altLang="en-US" sz="1800" dirty="0" smtClean="0">
              <a:solidFill>
                <a:srgbClr val="000000"/>
              </a:solidFill>
            </a:endParaRPr>
          </a:p>
          <a:p>
            <a:endParaRPr kumimoji="1" lang="en-US" altLang="en-US" sz="1800" dirty="0">
              <a:solidFill>
                <a:srgbClr val="000000"/>
              </a:solidFill>
            </a:endParaRPr>
          </a:p>
          <a:p>
            <a:r>
              <a:rPr kumimoji="1" lang="en-US" altLang="en-US" sz="1800" dirty="0">
                <a:solidFill>
                  <a:srgbClr val="000000"/>
                </a:solidFill>
              </a:rPr>
              <a:t>Eigenvector centrality: the paths in the random walk are weighted by the centrality of the nodes that the path </a:t>
            </a:r>
            <a:r>
              <a:rPr kumimoji="1" lang="en-US" altLang="en-US" sz="1800" dirty="0" smtClean="0">
                <a:solidFill>
                  <a:srgbClr val="000000"/>
                </a:solidFill>
              </a:rPr>
              <a:t>connects</a:t>
            </a:r>
            <a:endParaRPr lang="en-US" altLang="en-US" sz="1800" dirty="0" smtClean="0"/>
          </a:p>
        </p:txBody>
      </p:sp>
      <p:graphicFrame>
        <p:nvGraphicFramePr>
          <p:cNvPr id="1044484" name="Object 4"/>
          <p:cNvGraphicFramePr>
            <a:graphicFrameLocks noChangeAspect="1"/>
          </p:cNvGraphicFramePr>
          <p:nvPr>
            <p:extLst>
              <p:ext uri="{D42A27DB-BD31-4B8C-83A1-F6EECF244321}">
                <p14:modId xmlns:p14="http://schemas.microsoft.com/office/powerpoint/2010/main" val="2109870718"/>
              </p:ext>
            </p:extLst>
          </p:nvPr>
        </p:nvGraphicFramePr>
        <p:xfrm>
          <a:off x="3651363" y="1710516"/>
          <a:ext cx="1733550" cy="716756"/>
        </p:xfrm>
        <a:graphic>
          <a:graphicData uri="http://schemas.openxmlformats.org/presentationml/2006/ole">
            <mc:AlternateContent xmlns:mc="http://schemas.openxmlformats.org/markup-compatibility/2006">
              <mc:Choice xmlns:v="urn:schemas-microsoft-com:vml" Requires="v">
                <p:oleObj spid="_x0000_s3100" name="Equation" r:id="rId3" imgW="876300" imgH="482600" progId="Equation.3">
                  <p:embed/>
                </p:oleObj>
              </mc:Choice>
              <mc:Fallback>
                <p:oleObj name="Equation" r:id="rId3" imgW="8763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63" y="1710516"/>
                        <a:ext cx="1733550" cy="716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487" name="Object 7"/>
          <p:cNvGraphicFramePr>
            <a:graphicFrameLocks noChangeAspect="1"/>
          </p:cNvGraphicFramePr>
          <p:nvPr>
            <p:extLst/>
          </p:nvPr>
        </p:nvGraphicFramePr>
        <p:xfrm>
          <a:off x="2057400" y="3277211"/>
          <a:ext cx="3441700" cy="793554"/>
        </p:xfrm>
        <a:graphic>
          <a:graphicData uri="http://schemas.openxmlformats.org/presentationml/2006/ole">
            <mc:AlternateContent xmlns:mc="http://schemas.openxmlformats.org/markup-compatibility/2006">
              <mc:Choice xmlns:v="urn:schemas-microsoft-com:vml" Requires="v">
                <p:oleObj spid="_x0000_s3101" name="Equation" r:id="rId5" imgW="1739900" imgH="431800" progId="Equation.3">
                  <p:embed/>
                </p:oleObj>
              </mc:Choice>
              <mc:Fallback>
                <p:oleObj name="Equation" r:id="rId5" imgW="1739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277211"/>
                        <a:ext cx="3441700" cy="793554"/>
                      </a:xfrm>
                      <a:prstGeom prst="rect">
                        <a:avLst/>
                      </a:prstGeom>
                      <a:noFill/>
                      <a:extLst/>
                    </p:spPr>
                  </p:pic>
                </p:oleObj>
              </mc:Fallback>
            </mc:AlternateContent>
          </a:graphicData>
        </a:graphic>
      </p:graphicFrame>
      <p:sp>
        <p:nvSpPr>
          <p:cNvPr id="1044488" name="Text Box 8"/>
          <p:cNvSpPr txBox="1">
            <a:spLocks noChangeArrowheads="1"/>
          </p:cNvSpPr>
          <p:nvPr/>
        </p:nvSpPr>
        <p:spPr bwMode="auto">
          <a:xfrm>
            <a:off x="6019823" y="3367735"/>
            <a:ext cx="18389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1400" dirty="0" err="1" smtClean="0">
                <a:solidFill>
                  <a:srgbClr val="000000"/>
                </a:solidFill>
              </a:rPr>
              <a:t>su</a:t>
            </a:r>
            <a:r>
              <a:rPr lang="en-US" altLang="en-US" sz="1400" dirty="0" smtClean="0">
                <a:solidFill>
                  <a:srgbClr val="000000"/>
                </a:solidFill>
              </a:rPr>
              <a:t> = successor nodes</a:t>
            </a:r>
          </a:p>
          <a:p>
            <a:pPr defTabSz="914400" eaLnBrk="1" fontAlgn="base" hangingPunct="1">
              <a:spcBef>
                <a:spcPct val="0"/>
              </a:spcBef>
              <a:spcAft>
                <a:spcPct val="0"/>
              </a:spcAft>
              <a:buFontTx/>
              <a:buNone/>
            </a:pPr>
            <a:r>
              <a:rPr lang="en-US" altLang="en-US" sz="1400" dirty="0" err="1" smtClean="0">
                <a:solidFill>
                  <a:srgbClr val="000000"/>
                </a:solidFill>
              </a:rPr>
              <a:t>pr</a:t>
            </a:r>
            <a:r>
              <a:rPr lang="en-US" altLang="en-US" sz="1400" dirty="0" smtClean="0">
                <a:solidFill>
                  <a:srgbClr val="000000"/>
                </a:solidFill>
              </a:rPr>
              <a:t> = predecessor nodes</a:t>
            </a:r>
          </a:p>
        </p:txBody>
      </p:sp>
    </p:spTree>
    <p:extLst>
      <p:ext uri="{BB962C8B-B14F-4D97-AF65-F5344CB8AC3E}">
        <p14:creationId xmlns:p14="http://schemas.microsoft.com/office/powerpoint/2010/main" val="38513725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Gong and Liu (2001)</a:t>
            </a:r>
          </a:p>
        </p:txBody>
      </p:sp>
      <p:sp>
        <p:nvSpPr>
          <p:cNvPr id="16387" name="Rectangle 3"/>
          <p:cNvSpPr>
            <a:spLocks noGrp="1" noChangeArrowheads="1"/>
          </p:cNvSpPr>
          <p:nvPr>
            <p:ph idx="1"/>
          </p:nvPr>
        </p:nvSpPr>
        <p:spPr>
          <a:xfrm>
            <a:off x="457200" y="1152511"/>
            <a:ext cx="8229600" cy="3581747"/>
          </a:xfrm>
        </p:spPr>
        <p:txBody>
          <a:bodyPr>
            <a:normAutofit fontScale="92500" lnSpcReduction="20000"/>
          </a:bodyPr>
          <a:lstStyle/>
          <a:p>
            <a:pPr>
              <a:lnSpc>
                <a:spcPct val="120000"/>
              </a:lnSpc>
            </a:pPr>
            <a:r>
              <a:rPr lang="en-US" altLang="en-US" dirty="0" smtClean="0"/>
              <a:t>Using Latent Semantic Analysis (LSA)</a:t>
            </a:r>
          </a:p>
          <a:p>
            <a:pPr>
              <a:lnSpc>
                <a:spcPct val="120000"/>
              </a:lnSpc>
            </a:pPr>
            <a:r>
              <a:rPr lang="en-US" altLang="en-US" dirty="0" smtClean="0"/>
              <a:t>Single and multi-document</a:t>
            </a:r>
          </a:p>
          <a:p>
            <a:pPr>
              <a:lnSpc>
                <a:spcPct val="120000"/>
              </a:lnSpc>
            </a:pPr>
            <a:r>
              <a:rPr lang="en-US" altLang="en-US" dirty="0" smtClean="0"/>
              <a:t>Each document is represented as a word by sentence matrix</a:t>
            </a:r>
            <a:r>
              <a:rPr lang="en-US" altLang="en-US" dirty="0"/>
              <a:t> </a:t>
            </a:r>
            <a:r>
              <a:rPr lang="en-US" altLang="en-US" dirty="0" smtClean="0"/>
              <a:t>(row=word, column=sentence)</a:t>
            </a:r>
          </a:p>
          <a:p>
            <a:pPr>
              <a:lnSpc>
                <a:spcPct val="120000"/>
              </a:lnSpc>
            </a:pPr>
            <a:r>
              <a:rPr lang="en-US" altLang="en-US" dirty="0" smtClean="0"/>
              <a:t>TF*IDF weights in the matrix</a:t>
            </a:r>
          </a:p>
          <a:p>
            <a:pPr>
              <a:lnSpc>
                <a:spcPct val="120000"/>
              </a:lnSpc>
            </a:pPr>
            <a:r>
              <a:rPr lang="en-US" altLang="en-US" dirty="0" smtClean="0"/>
              <a:t>SVD: A = USV</a:t>
            </a:r>
            <a:r>
              <a:rPr lang="en-US" altLang="en-US" baseline="30000" dirty="0" smtClean="0"/>
              <a:t>T</a:t>
            </a:r>
          </a:p>
          <a:p>
            <a:pPr>
              <a:lnSpc>
                <a:spcPct val="120000"/>
              </a:lnSpc>
            </a:pPr>
            <a:r>
              <a:rPr lang="en-US" altLang="en-US" dirty="0" smtClean="0"/>
              <a:t>The rows of V</a:t>
            </a:r>
            <a:r>
              <a:rPr lang="en-US" altLang="en-US" baseline="30000" dirty="0" smtClean="0"/>
              <a:t>T</a:t>
            </a:r>
            <a:r>
              <a:rPr lang="en-US" altLang="en-US" dirty="0" smtClean="0"/>
              <a:t> are independent topics</a:t>
            </a:r>
          </a:p>
          <a:p>
            <a:pPr>
              <a:lnSpc>
                <a:spcPct val="120000"/>
              </a:lnSpc>
            </a:pPr>
            <a:r>
              <a:rPr lang="en-US" altLang="en-US" dirty="0" smtClean="0"/>
              <a:t>Select sentences that cover these independent topics</a:t>
            </a:r>
          </a:p>
        </p:txBody>
      </p:sp>
    </p:spTree>
    <p:extLst>
      <p:ext uri="{BB962C8B-B14F-4D97-AF65-F5344CB8AC3E}">
        <p14:creationId xmlns:p14="http://schemas.microsoft.com/office/powerpoint/2010/main" val="4270117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Summarization Evaluation</a:t>
            </a:r>
            <a:endParaRPr lang="en-US" dirty="0"/>
          </a:p>
        </p:txBody>
      </p:sp>
    </p:spTree>
    <p:extLst>
      <p:ext uri="{BB962C8B-B14F-4D97-AF65-F5344CB8AC3E}">
        <p14:creationId xmlns:p14="http://schemas.microsoft.com/office/powerpoint/2010/main" val="29127580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Evaluation Criteria</a:t>
            </a:r>
          </a:p>
        </p:txBody>
      </p:sp>
      <p:sp>
        <p:nvSpPr>
          <p:cNvPr id="16387" name="Rectangle 3"/>
          <p:cNvSpPr>
            <a:spLocks noGrp="1" noChangeArrowheads="1"/>
          </p:cNvSpPr>
          <p:nvPr>
            <p:ph idx="1"/>
          </p:nvPr>
        </p:nvSpPr>
        <p:spPr>
          <a:xfrm>
            <a:off x="457200" y="1561753"/>
            <a:ext cx="8229600" cy="3150924"/>
          </a:xfrm>
        </p:spPr>
        <p:txBody>
          <a:bodyPr>
            <a:normAutofit fontScale="92500" lnSpcReduction="20000"/>
          </a:bodyPr>
          <a:lstStyle/>
          <a:p>
            <a:pPr>
              <a:lnSpc>
                <a:spcPct val="120000"/>
              </a:lnSpc>
            </a:pPr>
            <a:r>
              <a:rPr lang="en-US" altLang="en-US" dirty="0" smtClean="0"/>
              <a:t>Appropriate length</a:t>
            </a:r>
          </a:p>
          <a:p>
            <a:pPr>
              <a:lnSpc>
                <a:spcPct val="120000"/>
              </a:lnSpc>
            </a:pPr>
            <a:r>
              <a:rPr lang="en-US" altLang="en-US" dirty="0" smtClean="0"/>
              <a:t>Fidelity</a:t>
            </a:r>
          </a:p>
          <a:p>
            <a:pPr>
              <a:lnSpc>
                <a:spcPct val="120000"/>
              </a:lnSpc>
            </a:pPr>
            <a:r>
              <a:rPr lang="en-US" altLang="en-US" dirty="0" smtClean="0"/>
              <a:t>Salience</a:t>
            </a:r>
          </a:p>
          <a:p>
            <a:pPr>
              <a:lnSpc>
                <a:spcPct val="120000"/>
              </a:lnSpc>
            </a:pPr>
            <a:r>
              <a:rPr lang="en-US" altLang="en-US" dirty="0" smtClean="0"/>
              <a:t>Grammaticality</a:t>
            </a:r>
          </a:p>
          <a:p>
            <a:pPr>
              <a:lnSpc>
                <a:spcPct val="120000"/>
              </a:lnSpc>
            </a:pPr>
            <a:r>
              <a:rPr lang="en-US" altLang="en-US" dirty="0" smtClean="0"/>
              <a:t>Non-redundancy</a:t>
            </a:r>
          </a:p>
          <a:p>
            <a:pPr>
              <a:lnSpc>
                <a:spcPct val="120000"/>
              </a:lnSpc>
            </a:pPr>
            <a:r>
              <a:rPr lang="en-US" altLang="en-US" dirty="0" smtClean="0"/>
              <a:t>Referential well-</a:t>
            </a:r>
            <a:r>
              <a:rPr lang="en-US" altLang="en-US" dirty="0" err="1" smtClean="0"/>
              <a:t>formedness</a:t>
            </a:r>
            <a:endParaRPr lang="en-US" altLang="en-US" dirty="0" smtClean="0"/>
          </a:p>
          <a:p>
            <a:pPr>
              <a:lnSpc>
                <a:spcPct val="120000"/>
              </a:lnSpc>
            </a:pPr>
            <a:r>
              <a:rPr lang="en-US" altLang="en-US" dirty="0" smtClean="0"/>
              <a:t>Structure and coherence</a:t>
            </a:r>
          </a:p>
        </p:txBody>
      </p:sp>
    </p:spTree>
    <p:extLst>
      <p:ext uri="{BB962C8B-B14F-4D97-AF65-F5344CB8AC3E}">
        <p14:creationId xmlns:p14="http://schemas.microsoft.com/office/powerpoint/2010/main" val="2159916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dirty="0" smtClean="0"/>
              <a:t>Ideal Evaluation</a:t>
            </a:r>
          </a:p>
        </p:txBody>
      </p:sp>
      <p:grpSp>
        <p:nvGrpSpPr>
          <p:cNvPr id="4" name="Group 3"/>
          <p:cNvGrpSpPr/>
          <p:nvPr/>
        </p:nvGrpSpPr>
        <p:grpSpPr>
          <a:xfrm>
            <a:off x="2590800" y="1588294"/>
            <a:ext cx="3810000" cy="2632576"/>
            <a:chOff x="2590800" y="1588294"/>
            <a:chExt cx="3810000" cy="2632576"/>
          </a:xfrm>
        </p:grpSpPr>
        <p:sp>
          <p:nvSpPr>
            <p:cNvPr id="77827" name="Rectangle 3"/>
            <p:cNvSpPr>
              <a:spLocks noChangeArrowheads="1"/>
            </p:cNvSpPr>
            <p:nvPr/>
          </p:nvSpPr>
          <p:spPr bwMode="auto">
            <a:xfrm>
              <a:off x="2743200" y="2489434"/>
              <a:ext cx="281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C = Compression Ratio =</a:t>
              </a:r>
              <a:endParaRPr lang="en-US" altLang="en-US" sz="2400" dirty="0" smtClean="0">
                <a:solidFill>
                  <a:srgbClr val="000000"/>
                </a:solidFill>
              </a:endParaRPr>
            </a:p>
          </p:txBody>
        </p:sp>
        <p:sp>
          <p:nvSpPr>
            <p:cNvPr id="77828" name="Line 4"/>
            <p:cNvSpPr>
              <a:spLocks noChangeShapeType="1"/>
            </p:cNvSpPr>
            <p:nvPr/>
          </p:nvSpPr>
          <p:spPr bwMode="auto">
            <a:xfrm>
              <a:off x="5562600" y="2660868"/>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77829" name="Text Box 5"/>
            <p:cNvSpPr txBox="1">
              <a:spLocks noChangeArrowheads="1"/>
            </p:cNvSpPr>
            <p:nvPr/>
          </p:nvSpPr>
          <p:spPr bwMode="auto">
            <a:xfrm>
              <a:off x="5638800" y="2317968"/>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latin typeface="Arial" pitchFamily="34" charset="0"/>
                </a:rPr>
                <a:t>|S|</a:t>
              </a:r>
              <a:endParaRPr lang="en-US" altLang="en-US" sz="2400" smtClean="0">
                <a:solidFill>
                  <a:srgbClr val="000000"/>
                </a:solidFill>
                <a:latin typeface="Arial" pitchFamily="34" charset="0"/>
              </a:endParaRPr>
            </a:p>
          </p:txBody>
        </p:sp>
        <p:sp>
          <p:nvSpPr>
            <p:cNvPr id="77830" name="Text Box 6"/>
            <p:cNvSpPr txBox="1">
              <a:spLocks noChangeArrowheads="1"/>
            </p:cNvSpPr>
            <p:nvPr/>
          </p:nvSpPr>
          <p:spPr bwMode="auto">
            <a:xfrm>
              <a:off x="5638800" y="2660868"/>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latin typeface="Arial" pitchFamily="34" charset="0"/>
                </a:rPr>
                <a:t>|D|</a:t>
              </a:r>
              <a:endParaRPr lang="en-US" altLang="en-US" sz="2400" smtClean="0">
                <a:solidFill>
                  <a:srgbClr val="000000"/>
                </a:solidFill>
                <a:latin typeface="Arial" pitchFamily="34" charset="0"/>
              </a:endParaRPr>
            </a:p>
          </p:txBody>
        </p:sp>
        <p:sp>
          <p:nvSpPr>
            <p:cNvPr id="77831" name="Rectangle 7"/>
            <p:cNvSpPr>
              <a:spLocks noChangeArrowheads="1"/>
            </p:cNvSpPr>
            <p:nvPr/>
          </p:nvSpPr>
          <p:spPr bwMode="auto">
            <a:xfrm>
              <a:off x="2895600" y="3403834"/>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R = Retention Ratio =</a:t>
              </a:r>
              <a:endParaRPr lang="en-US" altLang="en-US" sz="2400" dirty="0" smtClean="0">
                <a:solidFill>
                  <a:srgbClr val="000000"/>
                </a:solidFill>
              </a:endParaRPr>
            </a:p>
          </p:txBody>
        </p:sp>
        <p:sp>
          <p:nvSpPr>
            <p:cNvPr id="77832" name="Line 8"/>
            <p:cNvSpPr>
              <a:spLocks noChangeShapeType="1"/>
            </p:cNvSpPr>
            <p:nvPr/>
          </p:nvSpPr>
          <p:spPr bwMode="auto">
            <a:xfrm>
              <a:off x="5334000" y="3575268"/>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77833" name="Text Box 9"/>
            <p:cNvSpPr txBox="1">
              <a:spLocks noChangeArrowheads="1"/>
            </p:cNvSpPr>
            <p:nvPr/>
          </p:nvSpPr>
          <p:spPr bwMode="auto">
            <a:xfrm>
              <a:off x="5376863" y="3232368"/>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000" smtClean="0">
                  <a:solidFill>
                    <a:srgbClr val="000000"/>
                  </a:solidFill>
                  <a:latin typeface="Arial" pitchFamily="34" charset="0"/>
                </a:rPr>
                <a:t>i (S)</a:t>
              </a:r>
              <a:endParaRPr lang="en-US" altLang="en-US" sz="2400" smtClean="0">
                <a:solidFill>
                  <a:srgbClr val="000000"/>
                </a:solidFill>
                <a:latin typeface="Arial" pitchFamily="34" charset="0"/>
              </a:endParaRPr>
            </a:p>
          </p:txBody>
        </p:sp>
        <p:sp>
          <p:nvSpPr>
            <p:cNvPr id="77834" name="Text Box 10"/>
            <p:cNvSpPr txBox="1">
              <a:spLocks noChangeArrowheads="1"/>
            </p:cNvSpPr>
            <p:nvPr/>
          </p:nvSpPr>
          <p:spPr bwMode="auto">
            <a:xfrm>
              <a:off x="5410200" y="357526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defTabSz="914400" eaLnBrk="1" fontAlgn="base" hangingPunct="1">
                <a:spcBef>
                  <a:spcPct val="50000"/>
                </a:spcBef>
                <a:spcAft>
                  <a:spcPct val="0"/>
                </a:spcAft>
                <a:buFontTx/>
                <a:buNone/>
              </a:pPr>
              <a:r>
                <a:rPr lang="en-US" altLang="en-US" sz="2000" smtClean="0">
                  <a:solidFill>
                    <a:srgbClr val="000000"/>
                  </a:solidFill>
                  <a:latin typeface="Arial" pitchFamily="34" charset="0"/>
                </a:rPr>
                <a:t>i (D)</a:t>
              </a:r>
            </a:p>
          </p:txBody>
        </p:sp>
        <p:sp>
          <p:nvSpPr>
            <p:cNvPr id="77836" name="Rectangle 12"/>
            <p:cNvSpPr>
              <a:spLocks noChangeArrowheads="1"/>
            </p:cNvSpPr>
            <p:nvPr/>
          </p:nvSpPr>
          <p:spPr bwMode="auto">
            <a:xfrm>
              <a:off x="2590800" y="1588294"/>
              <a:ext cx="3810000" cy="26325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085850" indent="-228600" eaLnBrk="0" hangingPunct="0">
                <a:spcBef>
                  <a:spcPct val="20000"/>
                </a:spcBef>
                <a:buChar char="•"/>
                <a:defRPr sz="2400">
                  <a:solidFill>
                    <a:schemeClr val="tx1"/>
                  </a:solidFill>
                  <a:latin typeface="Times New Roman" pitchFamily="18" charset="0"/>
                </a:defRPr>
              </a:lvl3pPr>
              <a:lvl4pPr marL="1428750" indent="-228600" eaLnBrk="0" hangingPunct="0">
                <a:spcBef>
                  <a:spcPct val="20000"/>
                </a:spcBef>
                <a:buChar char="–"/>
                <a:defRPr sz="2000">
                  <a:solidFill>
                    <a:schemeClr val="tx1"/>
                  </a:solidFill>
                  <a:latin typeface="Times New Roman" pitchFamily="18" charset="0"/>
                </a:defRPr>
              </a:lvl4pPr>
              <a:lvl5pPr marL="1771650" indent="-228600" eaLnBrk="0" hangingPunct="0">
                <a:spcBef>
                  <a:spcPct val="20000"/>
                </a:spcBef>
                <a:buChar char="»"/>
                <a:defRPr sz="2000">
                  <a:solidFill>
                    <a:schemeClr val="tx1"/>
                  </a:solidFill>
                  <a:latin typeface="Times New Roman" pitchFamily="18" charset="0"/>
                </a:defRPr>
              </a:lvl5pPr>
              <a:lvl6pPr marL="2228850" indent="-228600" eaLnBrk="0" fontAlgn="base" hangingPunct="0">
                <a:spcBef>
                  <a:spcPct val="20000"/>
                </a:spcBef>
                <a:spcAft>
                  <a:spcPct val="0"/>
                </a:spcAft>
                <a:buChar char="»"/>
                <a:defRPr sz="2000">
                  <a:solidFill>
                    <a:schemeClr val="tx1"/>
                  </a:solidFill>
                  <a:latin typeface="Times New Roman" pitchFamily="18" charset="0"/>
                </a:defRPr>
              </a:lvl6pPr>
              <a:lvl7pPr marL="2686050" indent="-228600" eaLnBrk="0" fontAlgn="base" hangingPunct="0">
                <a:spcBef>
                  <a:spcPct val="20000"/>
                </a:spcBef>
                <a:spcAft>
                  <a:spcPct val="0"/>
                </a:spcAft>
                <a:buChar char="»"/>
                <a:defRPr sz="2000">
                  <a:solidFill>
                    <a:schemeClr val="tx1"/>
                  </a:solidFill>
                  <a:latin typeface="Times New Roman" pitchFamily="18" charset="0"/>
                </a:defRPr>
              </a:lvl7pPr>
              <a:lvl8pPr marL="3143250" indent="-228600" eaLnBrk="0" fontAlgn="base" hangingPunct="0">
                <a:spcBef>
                  <a:spcPct val="20000"/>
                </a:spcBef>
                <a:spcAft>
                  <a:spcPct val="0"/>
                </a:spcAft>
                <a:buChar char="»"/>
                <a:defRPr sz="2000">
                  <a:solidFill>
                    <a:schemeClr val="tx1"/>
                  </a:solidFill>
                  <a:latin typeface="Times New Roman" pitchFamily="18" charset="0"/>
                </a:defRPr>
              </a:lvl8pPr>
              <a:lvl9pPr marL="360045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Aft>
                  <a:spcPct val="0"/>
                </a:spcAft>
                <a:buFontTx/>
                <a:buNone/>
              </a:pPr>
              <a:r>
                <a:rPr kumimoji="1" lang="en-US" altLang="en-US" sz="2800" dirty="0" smtClean="0">
                  <a:solidFill>
                    <a:srgbClr val="000000"/>
                  </a:solidFill>
                  <a:latin typeface="Arial" pitchFamily="34" charset="0"/>
                </a:rPr>
                <a:t> Information content</a:t>
              </a:r>
            </a:p>
          </p:txBody>
        </p:sp>
      </p:grpSp>
      <p:sp>
        <p:nvSpPr>
          <p:cNvPr id="5" name="TextBox 4"/>
          <p:cNvSpPr txBox="1"/>
          <p:nvPr/>
        </p:nvSpPr>
        <p:spPr>
          <a:xfrm>
            <a:off x="4184657" y="4445856"/>
            <a:ext cx="622286" cy="369332"/>
          </a:xfrm>
          <a:prstGeom prst="rect">
            <a:avLst/>
          </a:prstGeom>
          <a:noFill/>
          <a:ln>
            <a:solidFill>
              <a:schemeClr val="tx1"/>
            </a:solidFill>
          </a:ln>
        </p:spPr>
        <p:txBody>
          <a:bodyPr wrap="none" rtlCol="0">
            <a:spAutoFit/>
          </a:bodyPr>
          <a:lstStyle/>
          <a:p>
            <a:r>
              <a:rPr lang="en-US" dirty="0" smtClean="0">
                <a:solidFill>
                  <a:prstClr val="black"/>
                </a:solidFill>
              </a:rPr>
              <a:t>R&gt;C</a:t>
            </a:r>
            <a:endParaRPr lang="en-US" dirty="0">
              <a:solidFill>
                <a:prstClr val="black"/>
              </a:solidFill>
            </a:endParaRPr>
          </a:p>
        </p:txBody>
      </p:sp>
    </p:spTree>
    <p:extLst>
      <p:ext uri="{BB962C8B-B14F-4D97-AF65-F5344CB8AC3E}">
        <p14:creationId xmlns:p14="http://schemas.microsoft.com/office/powerpoint/2010/main" val="2200601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Summaries</a:t>
            </a:r>
            <a:endParaRPr lang="en-US" dirty="0"/>
          </a:p>
        </p:txBody>
      </p:sp>
      <p:sp>
        <p:nvSpPr>
          <p:cNvPr id="3" name="Content Placeholder 2"/>
          <p:cNvSpPr>
            <a:spLocks noGrp="1"/>
          </p:cNvSpPr>
          <p:nvPr>
            <p:ph idx="1"/>
          </p:nvPr>
        </p:nvSpPr>
        <p:spPr>
          <a:xfrm>
            <a:off x="457200" y="1508743"/>
            <a:ext cx="8229600" cy="2702991"/>
          </a:xfrm>
        </p:spPr>
        <p:txBody>
          <a:bodyPr>
            <a:normAutofit/>
          </a:bodyPr>
          <a:lstStyle/>
          <a:p>
            <a:r>
              <a:rPr lang="en-US" sz="2000" dirty="0" smtClean="0"/>
              <a:t>Cliff’s notes</a:t>
            </a:r>
          </a:p>
          <a:p>
            <a:r>
              <a:rPr lang="en-US" sz="2000" dirty="0" smtClean="0"/>
              <a:t>Book </a:t>
            </a:r>
            <a:r>
              <a:rPr lang="en-US" sz="2000" dirty="0"/>
              <a:t>a minute (</a:t>
            </a:r>
            <a:r>
              <a:rPr lang="en-US" sz="2000" dirty="0">
                <a:hlinkClick r:id="rId2"/>
              </a:rPr>
              <a:t>http://www.rinkworks.com/bookaminute</a:t>
            </a:r>
            <a:r>
              <a:rPr lang="en-US" sz="2000" dirty="0" smtClean="0">
                <a:hlinkClick r:id="rId2"/>
              </a:rPr>
              <a:t>/</a:t>
            </a:r>
            <a:r>
              <a:rPr lang="en-US" sz="2000" dirty="0" smtClean="0"/>
              <a:t>)</a:t>
            </a:r>
          </a:p>
          <a:p>
            <a:pPr lvl="1"/>
            <a:r>
              <a:rPr lang="en-US" sz="1500" dirty="0" smtClean="0"/>
              <a:t>Which book is this?</a:t>
            </a:r>
          </a:p>
          <a:p>
            <a:endParaRPr lang="en-US" sz="2000" dirty="0"/>
          </a:p>
        </p:txBody>
      </p:sp>
      <p:sp>
        <p:nvSpPr>
          <p:cNvPr id="4" name="Rectangle 3"/>
          <p:cNvSpPr/>
          <p:nvPr/>
        </p:nvSpPr>
        <p:spPr>
          <a:xfrm>
            <a:off x="1466850" y="2679264"/>
            <a:ext cx="6610350" cy="2031325"/>
          </a:xfrm>
          <a:prstGeom prst="rect">
            <a:avLst/>
          </a:prstGeom>
        </p:spPr>
        <p:txBody>
          <a:bodyPr wrap="square">
            <a:spAutoFit/>
          </a:bodyPr>
          <a:lstStyle/>
          <a:p>
            <a:pPr lvl="1"/>
            <a:r>
              <a:rPr lang="en-US" i="1" dirty="0">
                <a:solidFill>
                  <a:prstClr val="black"/>
                </a:solidFill>
              </a:rPr>
              <a:t>(Some BOYS crash on an ISLAND.)</a:t>
            </a:r>
            <a:endParaRPr lang="en-US" dirty="0">
              <a:solidFill>
                <a:prstClr val="black"/>
              </a:solidFill>
            </a:endParaRPr>
          </a:p>
          <a:p>
            <a:pPr lvl="1"/>
            <a:r>
              <a:rPr lang="en-US" b="1" dirty="0">
                <a:solidFill>
                  <a:prstClr val="black"/>
                </a:solidFill>
              </a:rPr>
              <a:t>Ralph</a:t>
            </a:r>
            <a:r>
              <a:rPr lang="en-US" dirty="0">
                <a:solidFill>
                  <a:prstClr val="black"/>
                </a:solidFill>
              </a:rPr>
              <a:t> We need a fire. </a:t>
            </a:r>
            <a:r>
              <a:rPr lang="en-US" i="1" dirty="0">
                <a:solidFill>
                  <a:prstClr val="black"/>
                </a:solidFill>
              </a:rPr>
              <a:t>(They make a fire. It goes out.)</a:t>
            </a:r>
            <a:endParaRPr lang="en-US" dirty="0">
              <a:solidFill>
                <a:prstClr val="black"/>
              </a:solidFill>
            </a:endParaRPr>
          </a:p>
          <a:p>
            <a:pPr lvl="1"/>
            <a:r>
              <a:rPr lang="en-US" b="1" dirty="0">
                <a:solidFill>
                  <a:prstClr val="black"/>
                </a:solidFill>
              </a:rPr>
              <a:t>Ralph</a:t>
            </a:r>
            <a:r>
              <a:rPr lang="en-US" dirty="0">
                <a:solidFill>
                  <a:prstClr val="black"/>
                </a:solidFill>
              </a:rPr>
              <a:t> We need a fire. </a:t>
            </a:r>
            <a:r>
              <a:rPr lang="en-US" i="1" dirty="0">
                <a:solidFill>
                  <a:prstClr val="black"/>
                </a:solidFill>
              </a:rPr>
              <a:t>(They make a fire. It goes out.)</a:t>
            </a:r>
            <a:endParaRPr lang="en-US" dirty="0">
              <a:solidFill>
                <a:prstClr val="black"/>
              </a:solidFill>
            </a:endParaRPr>
          </a:p>
          <a:p>
            <a:pPr lvl="1"/>
            <a:r>
              <a:rPr lang="en-US" b="1" dirty="0">
                <a:solidFill>
                  <a:prstClr val="black"/>
                </a:solidFill>
              </a:rPr>
              <a:t>Ralph</a:t>
            </a:r>
            <a:r>
              <a:rPr lang="en-US" dirty="0">
                <a:solidFill>
                  <a:prstClr val="black"/>
                </a:solidFill>
              </a:rPr>
              <a:t> We need a fire. </a:t>
            </a:r>
          </a:p>
          <a:p>
            <a:pPr lvl="1"/>
            <a:r>
              <a:rPr lang="en-US" b="1" dirty="0">
                <a:solidFill>
                  <a:prstClr val="black"/>
                </a:solidFill>
              </a:rPr>
              <a:t>Jack</a:t>
            </a:r>
            <a:r>
              <a:rPr lang="en-US" dirty="0">
                <a:solidFill>
                  <a:prstClr val="black"/>
                </a:solidFill>
              </a:rPr>
              <a:t> Forget the fire. Let's kill each other. </a:t>
            </a:r>
          </a:p>
          <a:p>
            <a:pPr lvl="1"/>
            <a:r>
              <a:rPr lang="en-US" b="1" dirty="0">
                <a:solidFill>
                  <a:prstClr val="black"/>
                </a:solidFill>
              </a:rPr>
              <a:t>Other Boys</a:t>
            </a:r>
            <a:r>
              <a:rPr lang="en-US" dirty="0">
                <a:solidFill>
                  <a:prstClr val="black"/>
                </a:solidFill>
              </a:rPr>
              <a:t> Yeah! </a:t>
            </a:r>
            <a:r>
              <a:rPr lang="en-US" i="1" dirty="0">
                <a:solidFill>
                  <a:prstClr val="black"/>
                </a:solidFill>
              </a:rPr>
              <a:t>(They do.)</a:t>
            </a:r>
            <a:r>
              <a:rPr lang="en-US" dirty="0">
                <a:solidFill>
                  <a:prstClr val="black"/>
                </a:solidFill>
              </a:rPr>
              <a:t> </a:t>
            </a:r>
          </a:p>
          <a:p>
            <a:pPr lvl="1"/>
            <a:r>
              <a:rPr lang="en-US" b="1" dirty="0">
                <a:solidFill>
                  <a:prstClr val="black"/>
                </a:solidFill>
              </a:rPr>
              <a:t>THE END</a:t>
            </a:r>
            <a:endParaRPr lang="en-US" dirty="0">
              <a:solidFill>
                <a:prstClr val="black"/>
              </a:solidFill>
            </a:endParaRPr>
          </a:p>
        </p:txBody>
      </p:sp>
      <p:sp>
        <p:nvSpPr>
          <p:cNvPr id="5" name="Rectangle 4"/>
          <p:cNvSpPr/>
          <p:nvPr/>
        </p:nvSpPr>
        <p:spPr>
          <a:xfrm>
            <a:off x="4443984" y="4710589"/>
            <a:ext cx="4364736" cy="307777"/>
          </a:xfrm>
          <a:prstGeom prst="rect">
            <a:avLst/>
          </a:prstGeom>
        </p:spPr>
        <p:txBody>
          <a:bodyPr wrap="square">
            <a:spAutoFit/>
          </a:bodyPr>
          <a:lstStyle/>
          <a:p>
            <a:r>
              <a:rPr lang="en-US" sz="1400" dirty="0">
                <a:solidFill>
                  <a:prstClr val="black"/>
                </a:solidFill>
              </a:rPr>
              <a:t>Ultra-Condensed by David J. Parker and Samuel Stoddard</a:t>
            </a:r>
          </a:p>
        </p:txBody>
      </p:sp>
    </p:spTree>
    <p:extLst>
      <p:ext uri="{BB962C8B-B14F-4D97-AF65-F5344CB8AC3E}">
        <p14:creationId xmlns:p14="http://schemas.microsoft.com/office/powerpoint/2010/main" val="5145925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dirty="0" smtClean="0"/>
              <a:t>Types of evaluation methods</a:t>
            </a:r>
          </a:p>
        </p:txBody>
      </p:sp>
      <p:sp>
        <p:nvSpPr>
          <p:cNvPr id="78851" name="Rectangle 3"/>
          <p:cNvSpPr>
            <a:spLocks noGrp="1" noChangeArrowheads="1"/>
          </p:cNvSpPr>
          <p:nvPr>
            <p:ph idx="1"/>
          </p:nvPr>
        </p:nvSpPr>
        <p:spPr>
          <a:xfrm>
            <a:off x="457200" y="1561753"/>
            <a:ext cx="8229600" cy="3280835"/>
          </a:xfrm>
        </p:spPr>
        <p:txBody>
          <a:bodyPr>
            <a:normAutofit/>
          </a:bodyPr>
          <a:lstStyle/>
          <a:p>
            <a:r>
              <a:rPr lang="en-US" altLang="en-US" sz="2800" dirty="0" smtClean="0"/>
              <a:t>Extrinsic techniques (task-based)</a:t>
            </a:r>
          </a:p>
          <a:p>
            <a:pPr lvl="1"/>
            <a:r>
              <a:rPr lang="en-US" altLang="en-US" sz="2400" dirty="0" smtClean="0"/>
              <a:t>Can you make the same decision using the summary as with the full text, but in less time</a:t>
            </a:r>
          </a:p>
          <a:p>
            <a:r>
              <a:rPr lang="en-US" altLang="en-US" sz="2800" dirty="0" smtClean="0"/>
              <a:t>Intrinsic techniques</a:t>
            </a:r>
          </a:p>
          <a:p>
            <a:pPr lvl="1"/>
            <a:r>
              <a:rPr lang="en-US" altLang="en-US" sz="2400" dirty="0" smtClean="0"/>
              <a:t>Comparing summaries against gold standards</a:t>
            </a:r>
          </a:p>
          <a:p>
            <a:endParaRPr lang="en-US" altLang="en-US" sz="2800" dirty="0" smtClean="0"/>
          </a:p>
        </p:txBody>
      </p:sp>
    </p:spTree>
    <p:extLst>
      <p:ext uri="{BB962C8B-B14F-4D97-AF65-F5344CB8AC3E}">
        <p14:creationId xmlns:p14="http://schemas.microsoft.com/office/powerpoint/2010/main" val="4235229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t>Precision and Recall</a:t>
            </a:r>
          </a:p>
        </p:txBody>
      </p:sp>
      <p:graphicFrame>
        <p:nvGraphicFramePr>
          <p:cNvPr id="81923" name="Object 5"/>
          <p:cNvGraphicFramePr>
            <a:graphicFrameLocks noChangeAspect="1"/>
          </p:cNvGraphicFramePr>
          <p:nvPr>
            <p:extLst/>
          </p:nvPr>
        </p:nvGraphicFramePr>
        <p:xfrm>
          <a:off x="0" y="1433460"/>
          <a:ext cx="5032675" cy="1995059"/>
        </p:xfrm>
        <a:graphic>
          <a:graphicData uri="http://schemas.openxmlformats.org/presentationml/2006/ole">
            <mc:AlternateContent xmlns:mc="http://schemas.openxmlformats.org/markup-compatibility/2006">
              <mc:Choice xmlns:v="urn:schemas-microsoft-com:vml" Requires="v">
                <p:oleObj spid="_x0000_s4146" name="Document" r:id="rId3" imgW="4673657" imgH="2014987" progId="Word.Document.8">
                  <p:embed/>
                </p:oleObj>
              </mc:Choice>
              <mc:Fallback>
                <p:oleObj name="Document" r:id="rId3" imgW="4673657" imgH="2014987" progId="Word.Document.8">
                  <p:embed/>
                  <p:pic>
                    <p:nvPicPr>
                      <p:cNvPr id="0" name=""/>
                      <p:cNvPicPr>
                        <a:picLocks noChangeAspect="1" noChangeArrowheads="1"/>
                      </p:cNvPicPr>
                      <p:nvPr/>
                    </p:nvPicPr>
                    <p:blipFill>
                      <a:blip r:embed="rId4"/>
                      <a:srcRect/>
                      <a:stretch>
                        <a:fillRect/>
                      </a:stretch>
                    </p:blipFill>
                    <p:spPr bwMode="auto">
                      <a:xfrm>
                        <a:off x="0" y="1433460"/>
                        <a:ext cx="5032675" cy="1995059"/>
                      </a:xfrm>
                      <a:prstGeom prst="rect">
                        <a:avLst/>
                      </a:prstGeom>
                      <a:noFill/>
                      <a:extLst/>
                    </p:spPr>
                  </p:pic>
                </p:oleObj>
              </mc:Fallback>
            </mc:AlternateContent>
          </a:graphicData>
        </a:graphic>
      </p:graphicFrame>
      <p:graphicFrame>
        <p:nvGraphicFramePr>
          <p:cNvPr id="2" name="Object 1"/>
          <p:cNvGraphicFramePr>
            <a:graphicFrameLocks noChangeAspect="1"/>
          </p:cNvGraphicFramePr>
          <p:nvPr>
            <p:extLst/>
          </p:nvPr>
        </p:nvGraphicFramePr>
        <p:xfrm>
          <a:off x="5150150" y="2573078"/>
          <a:ext cx="3619274" cy="855441"/>
        </p:xfrm>
        <a:graphic>
          <a:graphicData uri="http://schemas.openxmlformats.org/presentationml/2006/ole">
            <mc:AlternateContent xmlns:mc="http://schemas.openxmlformats.org/markup-compatibility/2006">
              <mc:Choice xmlns:v="urn:schemas-microsoft-com:vml" Requires="v">
                <p:oleObj spid="_x0000_s4147" name="Equation" r:id="rId5" imgW="1244600" imgH="393700" progId="Equation.3">
                  <p:embed/>
                </p:oleObj>
              </mc:Choice>
              <mc:Fallback>
                <p:oleObj name="Equation" r:id="rId5" imgW="1244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0150" y="2573078"/>
                        <a:ext cx="3619274" cy="855441"/>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nvPr>
        </p:nvGraphicFramePr>
        <p:xfrm>
          <a:off x="4989661" y="1528182"/>
          <a:ext cx="3922712" cy="803855"/>
        </p:xfrm>
        <a:graphic>
          <a:graphicData uri="http://schemas.openxmlformats.org/presentationml/2006/ole">
            <mc:AlternateContent xmlns:mc="http://schemas.openxmlformats.org/markup-compatibility/2006">
              <mc:Choice xmlns:v="urn:schemas-microsoft-com:vml" Requires="v">
                <p:oleObj spid="_x0000_s4148" name="Equation" r:id="rId7" imgW="1434960" imgH="393480" progId="Equation.3">
                  <p:embed/>
                </p:oleObj>
              </mc:Choice>
              <mc:Fallback>
                <p:oleObj name="Equation" r:id="rId7" imgW="1434960" imgH="393480" progId="Equation.3">
                  <p:embed/>
                  <p:pic>
                    <p:nvPicPr>
                      <p:cNvPr id="0" name=""/>
                      <p:cNvPicPr>
                        <a:picLocks noChangeAspect="1" noChangeArrowheads="1"/>
                      </p:cNvPicPr>
                      <p:nvPr/>
                    </p:nvPicPr>
                    <p:blipFill>
                      <a:blip r:embed="rId8"/>
                      <a:srcRect/>
                      <a:stretch>
                        <a:fillRect/>
                      </a:stretch>
                    </p:blipFill>
                    <p:spPr bwMode="auto">
                      <a:xfrm>
                        <a:off x="4989661" y="1528182"/>
                        <a:ext cx="3922712" cy="80385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nvPr>
        </p:nvGraphicFramePr>
        <p:xfrm>
          <a:off x="5805377" y="3791800"/>
          <a:ext cx="2422747" cy="986353"/>
        </p:xfrm>
        <a:graphic>
          <a:graphicData uri="http://schemas.openxmlformats.org/presentationml/2006/ole">
            <mc:AlternateContent xmlns:mc="http://schemas.openxmlformats.org/markup-compatibility/2006">
              <mc:Choice xmlns:v="urn:schemas-microsoft-com:vml" Requires="v">
                <p:oleObj spid="_x0000_s4149" name="Equation" r:id="rId9" imgW="774364" imgH="418918" progId="Equation.3">
                  <p:embed/>
                </p:oleObj>
              </mc:Choice>
              <mc:Fallback>
                <p:oleObj name="Equation" r:id="rId9" imgW="774364" imgH="4189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5377" y="3791800"/>
                        <a:ext cx="2422747" cy="98635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010912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4000" y="233850"/>
            <a:ext cx="8432800" cy="701843"/>
          </a:xfrm>
        </p:spPr>
        <p:txBody>
          <a:bodyPr/>
          <a:lstStyle/>
          <a:p>
            <a:r>
              <a:rPr lang="en-US" altLang="en-US" dirty="0" smtClean="0"/>
              <a:t>Rouge (Lin and </a:t>
            </a:r>
            <a:r>
              <a:rPr lang="en-US" altLang="en-US" dirty="0" err="1" smtClean="0"/>
              <a:t>Hovy</a:t>
            </a:r>
            <a:r>
              <a:rPr lang="en-US" altLang="en-US" dirty="0" smtClean="0"/>
              <a:t> 2003)</a:t>
            </a:r>
          </a:p>
        </p:txBody>
      </p:sp>
      <p:sp>
        <p:nvSpPr>
          <p:cNvPr id="16387" name="Rectangle 3"/>
          <p:cNvSpPr>
            <a:spLocks noGrp="1" noChangeArrowheads="1"/>
          </p:cNvSpPr>
          <p:nvPr>
            <p:ph idx="1"/>
          </p:nvPr>
        </p:nvSpPr>
        <p:spPr>
          <a:xfrm>
            <a:off x="457200" y="956986"/>
            <a:ext cx="8229600" cy="4005073"/>
          </a:xfrm>
        </p:spPr>
        <p:txBody>
          <a:bodyPr>
            <a:normAutofit fontScale="85000" lnSpcReduction="10000"/>
          </a:bodyPr>
          <a:lstStyle/>
          <a:p>
            <a:pPr>
              <a:lnSpc>
                <a:spcPct val="120000"/>
              </a:lnSpc>
            </a:pPr>
            <a:r>
              <a:rPr lang="en-US" altLang="en-US" dirty="0" smtClean="0"/>
              <a:t>Characteristics</a:t>
            </a:r>
          </a:p>
          <a:p>
            <a:pPr lvl="1">
              <a:lnSpc>
                <a:spcPct val="120000"/>
              </a:lnSpc>
            </a:pPr>
            <a:r>
              <a:rPr lang="en-US" altLang="en-US" dirty="0" smtClean="0"/>
              <a:t>Based on </a:t>
            </a:r>
            <a:r>
              <a:rPr lang="en-US" altLang="en-US" dirty="0" err="1" smtClean="0"/>
              <a:t>Papineni</a:t>
            </a:r>
            <a:r>
              <a:rPr lang="en-US" altLang="en-US" dirty="0" smtClean="0"/>
              <a:t> et al.’s BLEU (used for Machine Translation)</a:t>
            </a:r>
          </a:p>
          <a:p>
            <a:pPr lvl="1">
              <a:lnSpc>
                <a:spcPct val="120000"/>
              </a:lnSpc>
            </a:pPr>
            <a:r>
              <a:rPr lang="en-US" altLang="en-US" dirty="0"/>
              <a:t>R stands for </a:t>
            </a:r>
            <a:r>
              <a:rPr lang="en-US" altLang="en-US" dirty="0" smtClean="0"/>
              <a:t>Recall</a:t>
            </a:r>
          </a:p>
          <a:p>
            <a:pPr lvl="1">
              <a:lnSpc>
                <a:spcPct val="120000"/>
              </a:lnSpc>
            </a:pPr>
            <a:r>
              <a:rPr lang="en-US" altLang="en-US" dirty="0"/>
              <a:t>Correlated with manual evaluations when averaged over many examples</a:t>
            </a:r>
          </a:p>
          <a:p>
            <a:pPr lvl="1">
              <a:lnSpc>
                <a:spcPct val="120000"/>
              </a:lnSpc>
            </a:pPr>
            <a:r>
              <a:rPr lang="en-US" altLang="en-US" dirty="0"/>
              <a:t>Very convenient for </a:t>
            </a:r>
            <a:r>
              <a:rPr lang="en-US" altLang="en-US" dirty="0" smtClean="0"/>
              <a:t>prototyping</a:t>
            </a:r>
            <a:endParaRPr lang="en-US" altLang="en-US" dirty="0"/>
          </a:p>
          <a:p>
            <a:pPr>
              <a:lnSpc>
                <a:spcPct val="120000"/>
              </a:lnSpc>
            </a:pPr>
            <a:r>
              <a:rPr lang="en-US" altLang="en-US" dirty="0" smtClean="0"/>
              <a:t>Variants</a:t>
            </a:r>
          </a:p>
          <a:p>
            <a:pPr lvl="1">
              <a:lnSpc>
                <a:spcPct val="120000"/>
              </a:lnSpc>
            </a:pPr>
            <a:r>
              <a:rPr lang="en-US" altLang="en-US" dirty="0" smtClean="0"/>
              <a:t>ROUGE-n is a measure of n-gram overlap between a summary and a set of reference summaries</a:t>
            </a:r>
          </a:p>
          <a:p>
            <a:pPr lvl="1">
              <a:lnSpc>
                <a:spcPct val="120000"/>
              </a:lnSpc>
            </a:pPr>
            <a:r>
              <a:rPr lang="en-US" altLang="en-US" dirty="0" smtClean="0"/>
              <a:t>ROUGE-L uses longest common subsequence instead of n-gram overlap</a:t>
            </a:r>
          </a:p>
          <a:p>
            <a:pPr>
              <a:lnSpc>
                <a:spcPct val="120000"/>
              </a:lnSpc>
            </a:pPr>
            <a:r>
              <a:rPr lang="en-US" altLang="en-US" dirty="0" smtClean="0"/>
              <a:t>Disadvantage</a:t>
            </a:r>
          </a:p>
          <a:p>
            <a:pPr lvl="1">
              <a:lnSpc>
                <a:spcPct val="120000"/>
              </a:lnSpc>
            </a:pPr>
            <a:r>
              <a:rPr lang="en-US" altLang="en-US" dirty="0" smtClean="0"/>
              <a:t>It can be easily gamed</a:t>
            </a:r>
          </a:p>
        </p:txBody>
      </p:sp>
    </p:spTree>
    <p:extLst>
      <p:ext uri="{BB962C8B-B14F-4D97-AF65-F5344CB8AC3E}">
        <p14:creationId xmlns:p14="http://schemas.microsoft.com/office/powerpoint/2010/main" val="35832098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The Pyramid Method</a:t>
            </a:r>
          </a:p>
        </p:txBody>
      </p:sp>
      <p:sp>
        <p:nvSpPr>
          <p:cNvPr id="16387" name="Rectangle 3"/>
          <p:cNvSpPr>
            <a:spLocks noGrp="1" noChangeArrowheads="1"/>
          </p:cNvSpPr>
          <p:nvPr>
            <p:ph idx="1"/>
          </p:nvPr>
        </p:nvSpPr>
        <p:spPr>
          <a:xfrm>
            <a:off x="457200" y="1561753"/>
            <a:ext cx="8229600" cy="3084892"/>
          </a:xfrm>
        </p:spPr>
        <p:txBody>
          <a:bodyPr>
            <a:normAutofit/>
          </a:bodyPr>
          <a:lstStyle/>
          <a:p>
            <a:r>
              <a:rPr lang="en-US" altLang="en-US" sz="2800" dirty="0" err="1" smtClean="0"/>
              <a:t>Nenkova</a:t>
            </a:r>
            <a:r>
              <a:rPr lang="en-US" altLang="en-US" sz="2800" dirty="0" smtClean="0"/>
              <a:t> </a:t>
            </a:r>
            <a:r>
              <a:rPr lang="en-US" altLang="en-US" sz="2800" dirty="0"/>
              <a:t>and Passonneau </a:t>
            </a:r>
            <a:r>
              <a:rPr lang="en-US" altLang="en-US" sz="2800" dirty="0" smtClean="0"/>
              <a:t>2004</a:t>
            </a:r>
          </a:p>
          <a:p>
            <a:r>
              <a:rPr lang="en-US" altLang="en-US" sz="2800" dirty="0" smtClean="0"/>
              <a:t>Based on Semantic Content Units (SCU)</a:t>
            </a:r>
          </a:p>
          <a:p>
            <a:r>
              <a:rPr lang="en-US" altLang="en-US" sz="2800" dirty="0" smtClean="0"/>
              <a:t>Used for multi-document summarization</a:t>
            </a:r>
          </a:p>
          <a:p>
            <a:r>
              <a:rPr lang="en-US" altLang="en-US" sz="2800" dirty="0" smtClean="0"/>
              <a:t>Different surface realizations with equivalent meanings</a:t>
            </a:r>
          </a:p>
          <a:p>
            <a:endParaRPr lang="en-US" altLang="en-US" sz="2800" dirty="0" smtClean="0"/>
          </a:p>
        </p:txBody>
      </p:sp>
    </p:spTree>
    <p:extLst>
      <p:ext uri="{BB962C8B-B14F-4D97-AF65-F5344CB8AC3E}">
        <p14:creationId xmlns:p14="http://schemas.microsoft.com/office/powerpoint/2010/main" val="34908260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4000" y="168536"/>
            <a:ext cx="8432800" cy="701843"/>
          </a:xfrm>
        </p:spPr>
        <p:txBody>
          <a:bodyPr/>
          <a:lstStyle/>
          <a:p>
            <a:r>
              <a:rPr lang="en-US" altLang="en-US" dirty="0" smtClean="0"/>
              <a:t>The Pyramid Method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94" y="897017"/>
            <a:ext cx="3634004" cy="193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724" y="805064"/>
            <a:ext cx="3494299" cy="225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201" y="3144417"/>
            <a:ext cx="3646350" cy="181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8660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8"/>
          <p:cNvSpPr>
            <a:spLocks noGrp="1" noChangeArrowheads="1"/>
          </p:cNvSpPr>
          <p:nvPr>
            <p:ph type="title"/>
          </p:nvPr>
        </p:nvSpPr>
        <p:spPr/>
        <p:txBody>
          <a:bodyPr/>
          <a:lstStyle/>
          <a:p>
            <a:r>
              <a:rPr lang="en-US" altLang="en-US" dirty="0" smtClean="0"/>
              <a:t>Available Corpora</a:t>
            </a:r>
          </a:p>
        </p:txBody>
      </p:sp>
      <p:sp>
        <p:nvSpPr>
          <p:cNvPr id="2" name="Content Placeholder 1"/>
          <p:cNvSpPr>
            <a:spLocks noGrp="1"/>
          </p:cNvSpPr>
          <p:nvPr>
            <p:ph idx="1"/>
          </p:nvPr>
        </p:nvSpPr>
        <p:spPr>
          <a:xfrm>
            <a:off x="569167" y="1268964"/>
            <a:ext cx="8229600" cy="3452326"/>
          </a:xfrm>
        </p:spPr>
        <p:txBody>
          <a:bodyPr>
            <a:normAutofit/>
          </a:bodyPr>
          <a:lstStyle/>
          <a:p>
            <a:r>
              <a:rPr lang="en-US" dirty="0"/>
              <a:t>DUC and TAC corpora</a:t>
            </a:r>
          </a:p>
          <a:p>
            <a:pPr lvl="1"/>
            <a:r>
              <a:rPr lang="en-US" dirty="0">
                <a:hlinkClick r:id="rId2"/>
              </a:rPr>
              <a:t>http://</a:t>
            </a:r>
            <a:r>
              <a:rPr lang="en-US" dirty="0" smtClean="0">
                <a:hlinkClick r:id="rId2"/>
              </a:rPr>
              <a:t>duc.nist.gov</a:t>
            </a:r>
            <a:r>
              <a:rPr lang="en-US" dirty="0" smtClean="0"/>
              <a:t> </a:t>
            </a:r>
            <a:endParaRPr lang="en-US" dirty="0"/>
          </a:p>
          <a:p>
            <a:pPr lvl="1"/>
            <a:r>
              <a:rPr lang="en-US" dirty="0" smtClean="0">
                <a:hlinkClick r:id="rId3"/>
              </a:rPr>
              <a:t>http://www.nist.gov/tac/</a:t>
            </a:r>
            <a:endParaRPr lang="en-US" dirty="0"/>
          </a:p>
          <a:p>
            <a:r>
              <a:rPr lang="en-US" dirty="0" err="1"/>
              <a:t>SummBank</a:t>
            </a:r>
            <a:r>
              <a:rPr lang="en-US" dirty="0"/>
              <a:t> corpus</a:t>
            </a:r>
          </a:p>
          <a:p>
            <a:pPr lvl="1"/>
            <a:r>
              <a:rPr lang="en-US" dirty="0">
                <a:hlinkClick r:id="rId4"/>
              </a:rPr>
              <a:t>http://</a:t>
            </a:r>
            <a:r>
              <a:rPr lang="en-US" dirty="0" smtClean="0">
                <a:hlinkClick r:id="rId4"/>
              </a:rPr>
              <a:t>www.summarization.com/summbank</a:t>
            </a:r>
            <a:r>
              <a:rPr lang="en-US" dirty="0" smtClean="0"/>
              <a:t> </a:t>
            </a:r>
            <a:endParaRPr lang="en-US" dirty="0"/>
          </a:p>
          <a:p>
            <a:r>
              <a:rPr lang="en-US" dirty="0"/>
              <a:t>SUMMAC corpus</a:t>
            </a:r>
          </a:p>
          <a:p>
            <a:r>
              <a:rPr lang="en-US" dirty="0"/>
              <a:t>NY Times corpus (from LDC)</a:t>
            </a:r>
          </a:p>
          <a:p>
            <a:endParaRPr lang="en-US" dirty="0"/>
          </a:p>
        </p:txBody>
      </p:sp>
    </p:spTree>
    <p:extLst>
      <p:ext uri="{BB962C8B-B14F-4D97-AF65-F5344CB8AC3E}">
        <p14:creationId xmlns:p14="http://schemas.microsoft.com/office/powerpoint/2010/main" val="3111487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Sentence Simplification</a:t>
            </a:r>
            <a:endParaRPr lang="en-US" dirty="0"/>
          </a:p>
        </p:txBody>
      </p:sp>
    </p:spTree>
    <p:extLst>
      <p:ext uri="{BB962C8B-B14F-4D97-AF65-F5344CB8AC3E}">
        <p14:creationId xmlns:p14="http://schemas.microsoft.com/office/powerpoint/2010/main" val="24870715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Simplification</a:t>
            </a:r>
            <a:endParaRPr lang="en-US" dirty="0"/>
          </a:p>
        </p:txBody>
      </p:sp>
      <p:sp>
        <p:nvSpPr>
          <p:cNvPr id="3" name="Content Placeholder 2"/>
          <p:cNvSpPr>
            <a:spLocks noGrp="1"/>
          </p:cNvSpPr>
          <p:nvPr>
            <p:ph idx="1"/>
          </p:nvPr>
        </p:nvSpPr>
        <p:spPr>
          <a:xfrm>
            <a:off x="457200" y="1176571"/>
            <a:ext cx="8229600" cy="3663994"/>
          </a:xfrm>
        </p:spPr>
        <p:txBody>
          <a:bodyPr>
            <a:normAutofit fontScale="85000" lnSpcReduction="20000"/>
          </a:bodyPr>
          <a:lstStyle/>
          <a:p>
            <a:pPr>
              <a:lnSpc>
                <a:spcPct val="120000"/>
              </a:lnSpc>
            </a:pPr>
            <a:r>
              <a:rPr lang="en-US" dirty="0" smtClean="0"/>
              <a:t>Removing some parts of sentences</a:t>
            </a:r>
          </a:p>
          <a:p>
            <a:pPr lvl="1">
              <a:lnSpc>
                <a:spcPct val="120000"/>
              </a:lnSpc>
            </a:pPr>
            <a:r>
              <a:rPr lang="en-US" dirty="0" smtClean="0"/>
              <a:t>Quotes</a:t>
            </a:r>
          </a:p>
          <a:p>
            <a:pPr lvl="1">
              <a:lnSpc>
                <a:spcPct val="120000"/>
              </a:lnSpc>
            </a:pPr>
            <a:r>
              <a:rPr lang="en-US" dirty="0" smtClean="0"/>
              <a:t>Appositions</a:t>
            </a:r>
          </a:p>
          <a:p>
            <a:pPr lvl="1">
              <a:lnSpc>
                <a:spcPct val="120000"/>
              </a:lnSpc>
            </a:pPr>
            <a:r>
              <a:rPr lang="en-US" dirty="0" smtClean="0"/>
              <a:t>Adjectives and adverbs</a:t>
            </a:r>
          </a:p>
          <a:p>
            <a:pPr lvl="1">
              <a:lnSpc>
                <a:spcPct val="120000"/>
              </a:lnSpc>
            </a:pPr>
            <a:r>
              <a:rPr lang="en-US" dirty="0" smtClean="0"/>
              <a:t>Embedded clauses</a:t>
            </a:r>
          </a:p>
          <a:p>
            <a:pPr lvl="1">
              <a:lnSpc>
                <a:spcPct val="120000"/>
              </a:lnSpc>
            </a:pPr>
            <a:r>
              <a:rPr lang="en-US" dirty="0" smtClean="0"/>
              <a:t>Attribution clauses</a:t>
            </a:r>
          </a:p>
          <a:p>
            <a:pPr>
              <a:lnSpc>
                <a:spcPct val="120000"/>
              </a:lnSpc>
            </a:pPr>
            <a:r>
              <a:rPr lang="en-US" dirty="0" smtClean="0"/>
              <a:t>Applications</a:t>
            </a:r>
          </a:p>
          <a:p>
            <a:pPr lvl="1">
              <a:lnSpc>
                <a:spcPct val="120000"/>
              </a:lnSpc>
            </a:pPr>
            <a:r>
              <a:rPr lang="en-US" dirty="0" smtClean="0"/>
              <a:t>Subtitling</a:t>
            </a:r>
          </a:p>
          <a:p>
            <a:pPr lvl="1">
              <a:lnSpc>
                <a:spcPct val="120000"/>
              </a:lnSpc>
            </a:pPr>
            <a:r>
              <a:rPr lang="en-US" dirty="0" smtClean="0"/>
              <a:t>Headline generation</a:t>
            </a:r>
          </a:p>
          <a:p>
            <a:pPr lvl="1">
              <a:lnSpc>
                <a:spcPct val="120000"/>
              </a:lnSpc>
            </a:pPr>
            <a:r>
              <a:rPr lang="en-US" dirty="0" smtClean="0"/>
              <a:t>Mobile devices</a:t>
            </a:r>
          </a:p>
          <a:p>
            <a:pPr lvl="1">
              <a:lnSpc>
                <a:spcPct val="120000"/>
              </a:lnSpc>
            </a:pPr>
            <a:r>
              <a:rPr lang="en-US" dirty="0"/>
              <a:t>A</a:t>
            </a:r>
            <a:r>
              <a:rPr lang="en-US" dirty="0" smtClean="0"/>
              <a:t>pplications for the visually impaired</a:t>
            </a:r>
          </a:p>
          <a:p>
            <a:pPr lvl="1">
              <a:lnSpc>
                <a:spcPct val="120000"/>
              </a:lnSpc>
            </a:pPr>
            <a:endParaRPr lang="en-US" dirty="0" smtClean="0"/>
          </a:p>
        </p:txBody>
      </p:sp>
    </p:spTree>
    <p:extLst>
      <p:ext uri="{BB962C8B-B14F-4D97-AF65-F5344CB8AC3E}">
        <p14:creationId xmlns:p14="http://schemas.microsoft.com/office/powerpoint/2010/main" val="13124450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Knight and </a:t>
            </a:r>
            <a:r>
              <a:rPr lang="en-US" dirty="0" err="1" smtClean="0"/>
              <a:t>Marcu</a:t>
            </a:r>
            <a:r>
              <a:rPr lang="en-US" dirty="0" smtClean="0"/>
              <a:t> 2002</a:t>
            </a:r>
            <a:endParaRPr lang="en-US" dirty="0"/>
          </a:p>
        </p:txBody>
      </p:sp>
      <p:sp>
        <p:nvSpPr>
          <p:cNvPr id="3" name="Content Placeholder 2"/>
          <p:cNvSpPr>
            <a:spLocks noGrp="1"/>
          </p:cNvSpPr>
          <p:nvPr>
            <p:ph idx="1"/>
          </p:nvPr>
        </p:nvSpPr>
        <p:spPr>
          <a:xfrm>
            <a:off x="457200" y="1094314"/>
            <a:ext cx="8229600" cy="3070426"/>
          </a:xfrm>
        </p:spPr>
        <p:txBody>
          <a:bodyPr/>
          <a:lstStyle/>
          <a:p>
            <a:r>
              <a:rPr lang="en-US" dirty="0" smtClean="0"/>
              <a:t>Use structured (syntactic) information</a:t>
            </a:r>
          </a:p>
          <a:p>
            <a:r>
              <a:rPr lang="en-US" dirty="0" smtClean="0"/>
              <a:t>Two approaches</a:t>
            </a:r>
          </a:p>
          <a:p>
            <a:pPr lvl="1"/>
            <a:r>
              <a:rPr lang="en-US" dirty="0" smtClean="0"/>
              <a:t>Noisy channel</a:t>
            </a:r>
          </a:p>
          <a:p>
            <a:pPr lvl="1"/>
            <a:r>
              <a:rPr lang="en-US" dirty="0" smtClean="0"/>
              <a:t>Decision based</a:t>
            </a:r>
          </a:p>
          <a:p>
            <a:pPr lvl="1"/>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32" y="2787017"/>
            <a:ext cx="6174241" cy="2167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2983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77867"/>
            <a:ext cx="8432800" cy="701843"/>
          </a:xfrm>
        </p:spPr>
        <p:txBody>
          <a:bodyPr/>
          <a:lstStyle/>
          <a:p>
            <a:r>
              <a:rPr lang="en-US" dirty="0" smtClean="0"/>
              <a:t>Knight and </a:t>
            </a:r>
            <a:r>
              <a:rPr lang="en-US" dirty="0" err="1" smtClean="0"/>
              <a:t>Marcu</a:t>
            </a:r>
            <a:r>
              <a:rPr lang="en-US" dirty="0" smtClean="0"/>
              <a:t> 2002</a:t>
            </a:r>
            <a:endParaRPr lang="en-US" dirty="0"/>
          </a:p>
        </p:txBody>
      </p:sp>
      <p:sp>
        <p:nvSpPr>
          <p:cNvPr id="3" name="Content Placeholder 2"/>
          <p:cNvSpPr>
            <a:spLocks noGrp="1"/>
          </p:cNvSpPr>
          <p:nvPr>
            <p:ph idx="1"/>
          </p:nvPr>
        </p:nvSpPr>
        <p:spPr>
          <a:xfrm>
            <a:off x="457200" y="863682"/>
            <a:ext cx="8229600" cy="3860240"/>
          </a:xfrm>
        </p:spPr>
        <p:txBody>
          <a:bodyPr>
            <a:noAutofit/>
          </a:bodyPr>
          <a:lstStyle/>
          <a:p>
            <a:r>
              <a:rPr lang="en-US" sz="1600" dirty="0"/>
              <a:t>The documentation is typical of Epson quality; excellent.</a:t>
            </a:r>
          </a:p>
          <a:p>
            <a:pPr lvl="1"/>
            <a:r>
              <a:rPr lang="en-US" sz="1200" dirty="0"/>
              <a:t>Documentation is excellent.</a:t>
            </a:r>
          </a:p>
          <a:p>
            <a:r>
              <a:rPr lang="en-US" sz="1600" dirty="0"/>
              <a:t>All of our design goals were achieved and the delivered performance matches the speed of the underlying device.  </a:t>
            </a:r>
          </a:p>
          <a:p>
            <a:pPr lvl="1"/>
            <a:r>
              <a:rPr lang="en-US" sz="1200" dirty="0"/>
              <a:t>All design goals were achieved.</a:t>
            </a:r>
          </a:p>
          <a:p>
            <a:r>
              <a:rPr lang="en-US" sz="1600" dirty="0"/>
              <a:t>Although the modules themselves may be physically and/or electronically incompatible, the cable-specific jacks on them provide industry-standard connections.  </a:t>
            </a:r>
          </a:p>
          <a:p>
            <a:pPr lvl="1"/>
            <a:r>
              <a:rPr lang="en-US" sz="1200" dirty="0"/>
              <a:t>Cable-specific jacks provide industry-standard connections.</a:t>
            </a:r>
          </a:p>
          <a:p>
            <a:r>
              <a:rPr lang="en-US" sz="1600" dirty="0"/>
              <a:t>Beyond the basic level, the operations of the three products vary widely.</a:t>
            </a:r>
          </a:p>
          <a:p>
            <a:pPr lvl="1"/>
            <a:r>
              <a:rPr lang="en-US" sz="1200" dirty="0"/>
              <a:t>The operations of the three products vary widely.</a:t>
            </a:r>
          </a:p>
          <a:p>
            <a:r>
              <a:rPr lang="en-US" sz="1600" dirty="0" err="1"/>
              <a:t>Arborscan</a:t>
            </a:r>
            <a:r>
              <a:rPr lang="en-US" sz="1600" dirty="0"/>
              <a:t> is reliable and worked accurately in testing, but it produces very large </a:t>
            </a:r>
            <a:r>
              <a:rPr lang="en-US" sz="1600" dirty="0" err="1"/>
              <a:t>dxf</a:t>
            </a:r>
            <a:r>
              <a:rPr lang="en-US" sz="1600" dirty="0"/>
              <a:t> files. </a:t>
            </a:r>
          </a:p>
          <a:p>
            <a:pPr lvl="1"/>
            <a:r>
              <a:rPr lang="en-US" sz="1200" dirty="0" err="1"/>
              <a:t>Arborscan</a:t>
            </a:r>
            <a:r>
              <a:rPr lang="en-US" sz="1200" dirty="0"/>
              <a:t> produces very large </a:t>
            </a:r>
            <a:r>
              <a:rPr lang="en-US" sz="1200" dirty="0" err="1"/>
              <a:t>dxf</a:t>
            </a:r>
            <a:r>
              <a:rPr lang="en-US" sz="1200" dirty="0"/>
              <a:t> files.  </a:t>
            </a:r>
          </a:p>
          <a:p>
            <a:r>
              <a:rPr lang="en-US" sz="1600" dirty="0"/>
              <a:t>Many debugging features, including user-defined break points and variable-watching and message-watching windows, have been added.</a:t>
            </a:r>
          </a:p>
          <a:p>
            <a:pPr lvl="1"/>
            <a:r>
              <a:rPr lang="en-US" sz="1200" dirty="0"/>
              <a:t>Many debugging features have been added. </a:t>
            </a:r>
          </a:p>
        </p:txBody>
      </p:sp>
    </p:spTree>
    <p:extLst>
      <p:ext uri="{BB962C8B-B14F-4D97-AF65-F5344CB8AC3E}">
        <p14:creationId xmlns:p14="http://schemas.microsoft.com/office/powerpoint/2010/main" val="1937913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Summaries</a:t>
            </a:r>
            <a:endParaRPr lang="en-US" dirty="0"/>
          </a:p>
        </p:txBody>
      </p:sp>
      <p:sp>
        <p:nvSpPr>
          <p:cNvPr id="3" name="Content Placeholder 2"/>
          <p:cNvSpPr>
            <a:spLocks noGrp="1"/>
          </p:cNvSpPr>
          <p:nvPr>
            <p:ph idx="1"/>
          </p:nvPr>
        </p:nvSpPr>
        <p:spPr>
          <a:xfrm>
            <a:off x="457200" y="1185575"/>
            <a:ext cx="8229600" cy="2702991"/>
          </a:xfrm>
        </p:spPr>
        <p:txBody>
          <a:bodyPr>
            <a:noAutofit/>
          </a:bodyPr>
          <a:lstStyle/>
          <a:p>
            <a:r>
              <a:rPr lang="en-US" sz="2000" dirty="0" smtClean="0"/>
              <a:t>Titanic</a:t>
            </a:r>
          </a:p>
          <a:p>
            <a:pPr lvl="1"/>
            <a:r>
              <a:rPr lang="en-US" sz="1800" dirty="0" smtClean="0"/>
              <a:t>Beginning </a:t>
            </a:r>
            <a:r>
              <a:rPr lang="en-US" sz="1800" dirty="0"/>
              <a:t>with genuine footage of the departure of the Titanic on its fateful voyage, this epic movie tells the events of that tragic night from the perspective of fictional survivor Rose. As an old lady of 100 she recounts her story of duty, love and disaster to a salvage crew searching for a lost gem.</a:t>
            </a:r>
          </a:p>
          <a:p>
            <a:pPr lvl="1"/>
            <a:r>
              <a:rPr lang="en-US" sz="1800" dirty="0"/>
              <a:t>Winner of 11 Oscars, James Cameron's effects-driven blockbuster puts a human face on a tragedy of epic proportions by wedding the historical tale of the doomed ocean liner with a fictional romance between two of the ship's ill-fated passengers. Society girl Rose Dewitt </a:t>
            </a:r>
            <a:r>
              <a:rPr lang="en-US" sz="1800" dirty="0" err="1"/>
              <a:t>Bukate</a:t>
            </a:r>
            <a:r>
              <a:rPr lang="en-US" sz="1800" dirty="0"/>
              <a:t> and penniless artist Jack Dawson struggle to survive both the sinking ship -- and the wrath of Rose's wealthy fiancé.</a:t>
            </a:r>
          </a:p>
          <a:p>
            <a:endParaRPr lang="en-US" sz="2000" dirty="0"/>
          </a:p>
        </p:txBody>
      </p:sp>
    </p:spTree>
    <p:extLst>
      <p:ext uri="{BB962C8B-B14F-4D97-AF65-F5344CB8AC3E}">
        <p14:creationId xmlns:p14="http://schemas.microsoft.com/office/powerpoint/2010/main" val="25779810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35504"/>
            <a:ext cx="8432800" cy="701843"/>
          </a:xfrm>
        </p:spPr>
        <p:txBody>
          <a:bodyPr/>
          <a:lstStyle/>
          <a:p>
            <a:r>
              <a:rPr lang="en-US" dirty="0" smtClean="0"/>
              <a:t>English Wikipedia</a:t>
            </a:r>
            <a:endParaRPr lang="en-US" dirty="0"/>
          </a:p>
        </p:txBody>
      </p:sp>
      <p:sp>
        <p:nvSpPr>
          <p:cNvPr id="3" name="Content Placeholder 2"/>
          <p:cNvSpPr>
            <a:spLocks noGrp="1"/>
          </p:cNvSpPr>
          <p:nvPr>
            <p:ph idx="1"/>
          </p:nvPr>
        </p:nvSpPr>
        <p:spPr>
          <a:xfrm>
            <a:off x="127221" y="937347"/>
            <a:ext cx="8881607" cy="2909865"/>
          </a:xfrm>
        </p:spPr>
        <p:txBody>
          <a:bodyPr>
            <a:noAutofit/>
          </a:bodyPr>
          <a:lstStyle/>
          <a:p>
            <a:r>
              <a:rPr lang="en-US" sz="1200" b="1" dirty="0"/>
              <a:t>Anthony Charles Lynton Blair</a:t>
            </a:r>
            <a:r>
              <a:rPr lang="en-US" sz="1200" dirty="0"/>
              <a:t> (born 6 May 1953)</a:t>
            </a:r>
            <a:r>
              <a:rPr lang="en-US" sz="1200" u="sng" baseline="30000" dirty="0">
                <a:hlinkClick r:id="rId2"/>
              </a:rPr>
              <a:t>[1]</a:t>
            </a:r>
            <a:r>
              <a:rPr lang="en-US" sz="1200" dirty="0"/>
              <a:t> is a former </a:t>
            </a:r>
            <a:r>
              <a:rPr lang="en-US" sz="1200" u="sng" dirty="0">
                <a:hlinkClick r:id="rId3" tooltip="United Kingdom"/>
              </a:rPr>
              <a:t>British</a:t>
            </a:r>
            <a:r>
              <a:rPr lang="en-US" sz="1200" dirty="0"/>
              <a:t> </a:t>
            </a:r>
            <a:r>
              <a:rPr lang="en-US" sz="1200" u="sng" dirty="0" err="1">
                <a:hlinkClick r:id="rId4" tooltip="Labour Party (UK)"/>
              </a:rPr>
              <a:t>Labour</a:t>
            </a:r>
            <a:r>
              <a:rPr lang="en-US" sz="1200" u="sng" dirty="0">
                <a:hlinkClick r:id="rId4" tooltip="Labour Party (UK)"/>
              </a:rPr>
              <a:t> Party</a:t>
            </a:r>
            <a:r>
              <a:rPr lang="en-US" sz="1200" dirty="0"/>
              <a:t> politician who served as the </a:t>
            </a:r>
            <a:r>
              <a:rPr lang="en-US" sz="1200" u="sng" dirty="0">
                <a:hlinkClick r:id="rId5" tooltip="Prime Minister of the United Kingdom"/>
              </a:rPr>
              <a:t>Prime Minister</a:t>
            </a:r>
            <a:r>
              <a:rPr lang="en-US" sz="1200" dirty="0"/>
              <a:t> of the </a:t>
            </a:r>
            <a:r>
              <a:rPr lang="en-US" sz="1200" u="sng" dirty="0">
                <a:hlinkClick r:id="rId3" tooltip="United Kingdom"/>
              </a:rPr>
              <a:t>United Kingdom</a:t>
            </a:r>
            <a:r>
              <a:rPr lang="en-US" sz="1200" dirty="0"/>
              <a:t> from 2 May 1997 to 27 June 2007. He was the </a:t>
            </a:r>
            <a:r>
              <a:rPr lang="en-US" sz="1200" u="sng" dirty="0">
                <a:hlinkClick r:id="rId6" tooltip="Member of Parliament"/>
              </a:rPr>
              <a:t>Member of Parliament</a:t>
            </a:r>
            <a:r>
              <a:rPr lang="en-US" sz="1200" dirty="0"/>
              <a:t> (MP) for </a:t>
            </a:r>
            <a:r>
              <a:rPr lang="en-US" sz="1200" u="sng" dirty="0" err="1">
                <a:hlinkClick r:id="rId7" tooltip="Sedgefield (UK Parliament constituency)"/>
              </a:rPr>
              <a:t>Sedgefield</a:t>
            </a:r>
            <a:r>
              <a:rPr lang="en-US" sz="1200" dirty="0"/>
              <a:t> from 1983 to 2007 and </a:t>
            </a:r>
            <a:r>
              <a:rPr lang="en-US" sz="1200" u="sng" dirty="0">
                <a:hlinkClick r:id="rId8" tooltip="List of United Kingdom Labour Party leaders"/>
              </a:rPr>
              <a:t>Leader of the </a:t>
            </a:r>
            <a:r>
              <a:rPr lang="en-US" sz="1200" u="sng" dirty="0" err="1">
                <a:hlinkClick r:id="rId8" tooltip="List of United Kingdom Labour Party leaders"/>
              </a:rPr>
              <a:t>Labour</a:t>
            </a:r>
            <a:r>
              <a:rPr lang="en-US" sz="1200" u="sng" dirty="0">
                <a:hlinkClick r:id="rId8" tooltip="List of United Kingdom Labour Party leaders"/>
              </a:rPr>
              <a:t> Party</a:t>
            </a:r>
            <a:r>
              <a:rPr lang="en-US" sz="1200" dirty="0"/>
              <a:t> from 1994 to 2007. He resigned from all of these positions in June 2007.</a:t>
            </a:r>
          </a:p>
          <a:p>
            <a:r>
              <a:rPr lang="en-US" sz="1200" dirty="0"/>
              <a:t>Tony Blair was elected Leader of the </a:t>
            </a:r>
            <a:r>
              <a:rPr lang="en-US" sz="1200" u="sng" dirty="0" err="1">
                <a:hlinkClick r:id="rId4" tooltip="Labour Party (UK)"/>
              </a:rPr>
              <a:t>Labour</a:t>
            </a:r>
            <a:r>
              <a:rPr lang="en-US" sz="1200" u="sng" dirty="0">
                <a:hlinkClick r:id="rId4" tooltip="Labour Party (UK)"/>
              </a:rPr>
              <a:t> Party</a:t>
            </a:r>
            <a:r>
              <a:rPr lang="en-US" sz="1200" dirty="0"/>
              <a:t> in the </a:t>
            </a:r>
            <a:r>
              <a:rPr lang="en-US" sz="1200" u="sng" dirty="0">
                <a:hlinkClick r:id="rId9" tooltip="Labour Party (UK) leadership election, 1994"/>
              </a:rPr>
              <a:t>leadership election of July 1994</a:t>
            </a:r>
            <a:r>
              <a:rPr lang="en-US" sz="1200" dirty="0"/>
              <a:t>, following the sudden death of his predecessor, </a:t>
            </a:r>
            <a:r>
              <a:rPr lang="en-US" sz="1200" u="sng" dirty="0">
                <a:hlinkClick r:id="rId10" tooltip="John Smith (Labour Party leader)"/>
              </a:rPr>
              <a:t>John Smith</a:t>
            </a:r>
            <a:r>
              <a:rPr lang="en-US" sz="1200" dirty="0"/>
              <a:t>. Under his leadership, the party adopted the term "</a:t>
            </a:r>
            <a:r>
              <a:rPr lang="en-US" sz="1200" u="sng" dirty="0">
                <a:hlinkClick r:id="rId11" tooltip="New Labour"/>
              </a:rPr>
              <a:t>New </a:t>
            </a:r>
            <a:r>
              <a:rPr lang="en-US" sz="1200" u="sng" dirty="0" err="1">
                <a:hlinkClick r:id="rId11" tooltip="New Labour"/>
              </a:rPr>
              <a:t>Labour</a:t>
            </a:r>
            <a:r>
              <a:rPr lang="en-US" sz="1200" dirty="0"/>
              <a:t>"</a:t>
            </a:r>
            <a:r>
              <a:rPr lang="en-US" sz="1200" u="sng" baseline="30000" dirty="0">
                <a:hlinkClick r:id="rId2"/>
              </a:rPr>
              <a:t>[2]</a:t>
            </a:r>
            <a:r>
              <a:rPr lang="en-US" sz="1200" dirty="0"/>
              <a:t> and moved away from its traditional </a:t>
            </a:r>
            <a:r>
              <a:rPr lang="en-US" sz="1200" u="sng" dirty="0">
                <a:hlinkClick r:id="rId12" tooltip="Left wing"/>
              </a:rPr>
              <a:t>left wing</a:t>
            </a:r>
            <a:r>
              <a:rPr lang="en-US" sz="1200" dirty="0"/>
              <a:t> position towards the </a:t>
            </a:r>
            <a:r>
              <a:rPr lang="en-US" sz="1200" u="sng" dirty="0" err="1">
                <a:hlinkClick r:id="rId13" tooltip="Centrism"/>
              </a:rPr>
              <a:t>centre</a:t>
            </a:r>
            <a:r>
              <a:rPr lang="en-US" sz="1200" u="sng" dirty="0">
                <a:hlinkClick r:id="rId13" tooltip="Centrism"/>
              </a:rPr>
              <a:t> ground</a:t>
            </a:r>
            <a:r>
              <a:rPr lang="en-US" sz="1200" dirty="0"/>
              <a:t>.</a:t>
            </a:r>
            <a:r>
              <a:rPr lang="en-US" sz="1200" u="sng" baseline="30000" dirty="0">
                <a:hlinkClick r:id="rId2"/>
              </a:rPr>
              <a:t>[3][4]</a:t>
            </a:r>
            <a:r>
              <a:rPr lang="en-US" sz="1200" dirty="0"/>
              <a:t> Blair subsequently led </a:t>
            </a:r>
            <a:r>
              <a:rPr lang="en-US" sz="1200" dirty="0" err="1"/>
              <a:t>Labour</a:t>
            </a:r>
            <a:r>
              <a:rPr lang="en-US" sz="1200" dirty="0"/>
              <a:t> to a landslide victory in the </a:t>
            </a:r>
            <a:r>
              <a:rPr lang="en-US" sz="1200" u="sng" dirty="0">
                <a:hlinkClick r:id="rId14" tooltip="United Kingdom general election, 1997"/>
              </a:rPr>
              <a:t>1997 general election</a:t>
            </a:r>
            <a:r>
              <a:rPr lang="en-US" sz="1200" dirty="0"/>
              <a:t>. At 43 years old, he became the youngest Prime Minister since </a:t>
            </a:r>
            <a:r>
              <a:rPr lang="en-US" sz="1200" u="sng" dirty="0">
                <a:hlinkClick r:id="rId15" tooltip="Robert Jenkinson, 2nd Earl of Liverpool"/>
              </a:rPr>
              <a:t>Lord Liverpool</a:t>
            </a:r>
            <a:r>
              <a:rPr lang="en-US" sz="1200" dirty="0"/>
              <a:t> in 1812. In the first years of the New </a:t>
            </a:r>
            <a:r>
              <a:rPr lang="en-US" sz="1200" dirty="0" err="1"/>
              <a:t>Labour</a:t>
            </a:r>
            <a:r>
              <a:rPr lang="en-US" sz="1200" dirty="0"/>
              <a:t> government, Blair's government implemented a number of </a:t>
            </a:r>
            <a:r>
              <a:rPr lang="en-US" sz="1200" u="sng" dirty="0">
                <a:hlinkClick r:id="rId16" tooltip="New Labour, New Life For Britain"/>
              </a:rPr>
              <a:t>1997 manifesto</a:t>
            </a:r>
            <a:r>
              <a:rPr lang="en-US" sz="1200" dirty="0"/>
              <a:t> pledges, introducing the </a:t>
            </a:r>
            <a:r>
              <a:rPr lang="en-US" sz="1200" u="sng" dirty="0">
                <a:hlinkClick r:id="rId17" tooltip="National Minimum Wage Act 1998"/>
              </a:rPr>
              <a:t>minimum wage</a:t>
            </a:r>
            <a:r>
              <a:rPr lang="en-US" sz="1200" dirty="0"/>
              <a:t>, </a:t>
            </a:r>
            <a:r>
              <a:rPr lang="en-US" sz="1200" u="sng" dirty="0">
                <a:hlinkClick r:id="rId18" tooltip="Human Rights Act 1998"/>
              </a:rPr>
              <a:t>Human Rights Act</a:t>
            </a:r>
            <a:r>
              <a:rPr lang="en-US" sz="1200" dirty="0"/>
              <a:t> and </a:t>
            </a:r>
            <a:r>
              <a:rPr lang="en-US" sz="1200" u="sng" dirty="0">
                <a:hlinkClick r:id="rId19" tooltip="Freedom of Information Act 2000"/>
              </a:rPr>
              <a:t>Freedom of Information Act</a:t>
            </a:r>
            <a:r>
              <a:rPr lang="en-US" sz="1200" dirty="0"/>
              <a:t>, and carrying out regional devolution, establishing the </a:t>
            </a:r>
            <a:r>
              <a:rPr lang="en-US" sz="1200" u="sng" dirty="0">
                <a:hlinkClick r:id="rId20" tooltip="Scottish Parliament"/>
              </a:rPr>
              <a:t>Scottish Parliament</a:t>
            </a:r>
            <a:r>
              <a:rPr lang="en-US" sz="1200" dirty="0"/>
              <a:t>, the </a:t>
            </a:r>
            <a:r>
              <a:rPr lang="en-US" sz="1200" u="sng" dirty="0">
                <a:hlinkClick r:id="rId21" tooltip="National Assembly for Wales"/>
              </a:rPr>
              <a:t>National Assembly for Wales</a:t>
            </a:r>
            <a:r>
              <a:rPr lang="en-US" sz="1200" dirty="0"/>
              <a:t>, and the </a:t>
            </a:r>
            <a:r>
              <a:rPr lang="en-US" sz="1200" u="sng" dirty="0">
                <a:hlinkClick r:id="rId22" tooltip="Northern Ireland Assembly"/>
              </a:rPr>
              <a:t>Northern Ireland Assembly</a:t>
            </a:r>
            <a:r>
              <a:rPr lang="en-US" sz="1200" dirty="0"/>
              <a:t>.</a:t>
            </a:r>
          </a:p>
          <a:p>
            <a:r>
              <a:rPr lang="en-US" sz="1200" dirty="0"/>
              <a:t>Blair's role as Prime Minister was particularly visible in foreign and security policy, including in </a:t>
            </a:r>
            <a:r>
              <a:rPr lang="en-US" sz="1200" u="sng" dirty="0">
                <a:hlinkClick r:id="rId23" tooltip="Northern Ireland"/>
              </a:rPr>
              <a:t>Northern Ireland</a:t>
            </a:r>
            <a:r>
              <a:rPr lang="en-US" sz="1200" dirty="0"/>
              <a:t>, where he was involved in the 1998 </a:t>
            </a:r>
            <a:r>
              <a:rPr lang="en-US" sz="1200" u="sng" dirty="0">
                <a:hlinkClick r:id="rId24" tooltip="Good Friday Agreement"/>
              </a:rPr>
              <a:t>Good Friday Agreement</a:t>
            </a:r>
            <a:r>
              <a:rPr lang="en-US" sz="1200" dirty="0"/>
              <a:t>. From the start of the </a:t>
            </a:r>
            <a:r>
              <a:rPr lang="en-US" sz="1200" u="sng" dirty="0">
                <a:hlinkClick r:id="rId25" tooltip="War on Terror"/>
              </a:rPr>
              <a:t>War on Terror</a:t>
            </a:r>
            <a:r>
              <a:rPr lang="en-US" sz="1200" dirty="0"/>
              <a:t> in 2001, Blair strongly supported the foreign policy of US President </a:t>
            </a:r>
            <a:r>
              <a:rPr lang="en-US" sz="1200" u="sng" dirty="0">
                <a:hlinkClick r:id="rId26" tooltip="George W. Bush"/>
              </a:rPr>
              <a:t>George W. Bush</a:t>
            </a:r>
            <a:r>
              <a:rPr lang="en-US" sz="1200" dirty="0"/>
              <a:t>, notably by participating in the </a:t>
            </a:r>
            <a:r>
              <a:rPr lang="en-US" sz="1200" u="sng" dirty="0">
                <a:hlinkClick r:id="rId27" tooltip="War in Afghanistan (2001–present)"/>
              </a:rPr>
              <a:t>2001 invasion of Afghanistan</a:t>
            </a:r>
            <a:r>
              <a:rPr lang="en-US" sz="1200" dirty="0"/>
              <a:t> and </a:t>
            </a:r>
            <a:r>
              <a:rPr lang="en-US" sz="1200" u="sng" dirty="0">
                <a:hlinkClick r:id="rId28" tooltip="2003 invasion of Iraq"/>
              </a:rPr>
              <a:t>2003 invasion of Iraq</a:t>
            </a:r>
            <a:r>
              <a:rPr lang="en-US" sz="1200" dirty="0"/>
              <a:t>. Blair is the </a:t>
            </a:r>
            <a:r>
              <a:rPr lang="en-US" sz="1200" dirty="0" err="1"/>
              <a:t>Labour</a:t>
            </a:r>
            <a:r>
              <a:rPr lang="en-US" sz="1200" dirty="0"/>
              <a:t> Party's longest-serving Prime Minister, the only person to have led the </a:t>
            </a:r>
            <a:r>
              <a:rPr lang="en-US" sz="1200" dirty="0" err="1"/>
              <a:t>Labour</a:t>
            </a:r>
            <a:r>
              <a:rPr lang="en-US" sz="1200" dirty="0"/>
              <a:t> Party to three consecutive general election victories, and the only </a:t>
            </a:r>
            <a:r>
              <a:rPr lang="en-US" sz="1200" dirty="0" err="1"/>
              <a:t>Labour</a:t>
            </a:r>
            <a:r>
              <a:rPr lang="en-US" sz="1200" dirty="0"/>
              <a:t> Prime Minister to serve consecutive terms more than one of which was at least four years long.</a:t>
            </a:r>
          </a:p>
          <a:p>
            <a:r>
              <a:rPr lang="en-US" sz="1200" dirty="0"/>
              <a:t>He was succeeded as Leader of the </a:t>
            </a:r>
            <a:r>
              <a:rPr lang="en-US" sz="1200" dirty="0" err="1"/>
              <a:t>Labour</a:t>
            </a:r>
            <a:r>
              <a:rPr lang="en-US" sz="1200" dirty="0"/>
              <a:t> Party on 24 June 2007 and as Prime Minister on 27 June 2007 by </a:t>
            </a:r>
            <a:r>
              <a:rPr lang="en-US" sz="1200" u="sng" dirty="0">
                <a:hlinkClick r:id="rId29" tooltip="Gordon Brown"/>
              </a:rPr>
              <a:t>Gordon Brown</a:t>
            </a:r>
            <a:r>
              <a:rPr lang="en-US" sz="1200" dirty="0"/>
              <a:t>.</a:t>
            </a:r>
            <a:r>
              <a:rPr lang="en-US" sz="1200" u="sng" baseline="30000" dirty="0">
                <a:hlinkClick r:id="rId2"/>
              </a:rPr>
              <a:t>[5]</a:t>
            </a:r>
            <a:r>
              <a:rPr lang="en-US" sz="1200" dirty="0"/>
              <a:t> On the day he resigned as Prime Minister, he was appointed the official Envoy of the </a:t>
            </a:r>
            <a:r>
              <a:rPr lang="en-US" sz="1200" u="sng" dirty="0">
                <a:hlinkClick r:id="rId30" tooltip="Quartet on the Middle East"/>
              </a:rPr>
              <a:t>Quartet on the Middle East</a:t>
            </a:r>
            <a:r>
              <a:rPr lang="en-US" sz="1200" dirty="0"/>
              <a:t>. In May 2008, Blair launched his </a:t>
            </a:r>
            <a:r>
              <a:rPr lang="en-US" sz="1200" u="sng" dirty="0">
                <a:hlinkClick r:id="rId31" tooltip="Tony Blair Faith Foundation"/>
              </a:rPr>
              <a:t>Tony Blair Faith Foundation</a:t>
            </a:r>
            <a:r>
              <a:rPr lang="en-US" sz="1200" dirty="0"/>
              <a:t>.</a:t>
            </a:r>
            <a:r>
              <a:rPr lang="en-US" sz="1200" u="sng" baseline="30000" dirty="0">
                <a:hlinkClick r:id="rId2"/>
              </a:rPr>
              <a:t>[6]</a:t>
            </a:r>
            <a:r>
              <a:rPr lang="en-US" sz="1200" dirty="0"/>
              <a:t> This was followed in July 2009 by the launching of the </a:t>
            </a:r>
            <a:r>
              <a:rPr lang="en-US" sz="1200" i="1" u="sng" dirty="0">
                <a:hlinkClick r:id="rId32" tooltip="Faith and Globalisation initiative"/>
              </a:rPr>
              <a:t>Faith and </a:t>
            </a:r>
            <a:r>
              <a:rPr lang="en-US" sz="1200" i="1" u="sng" dirty="0" err="1">
                <a:hlinkClick r:id="rId32" tooltip="Faith and Globalisation initiative"/>
              </a:rPr>
              <a:t>Globalisation</a:t>
            </a:r>
            <a:r>
              <a:rPr lang="en-US" sz="1200" i="1" u="sng" dirty="0">
                <a:hlinkClick r:id="rId32" tooltip="Faith and Globalisation initiative"/>
              </a:rPr>
              <a:t> Initiative</a:t>
            </a:r>
            <a:r>
              <a:rPr lang="en-US" sz="1200" dirty="0"/>
              <a:t> with Yale University in the USA, </a:t>
            </a:r>
            <a:r>
              <a:rPr lang="en-US" sz="1200" u="sng" dirty="0">
                <a:hlinkClick r:id="rId33" tooltip="Durham University"/>
              </a:rPr>
              <a:t>Durham University</a:t>
            </a:r>
            <a:r>
              <a:rPr lang="en-US" sz="1200" dirty="0"/>
              <a:t> in the UK and the </a:t>
            </a:r>
            <a:r>
              <a:rPr lang="en-US" sz="1200" u="sng" dirty="0">
                <a:hlinkClick r:id="rId34" tooltip="National University of Singapore"/>
              </a:rPr>
              <a:t>National University of Singapore</a:t>
            </a:r>
            <a:r>
              <a:rPr lang="en-US" sz="1200" dirty="0"/>
              <a:t> in Asia to deliver a postgraduate </a:t>
            </a:r>
            <a:r>
              <a:rPr lang="en-US" sz="1200" dirty="0" err="1"/>
              <a:t>programme</a:t>
            </a:r>
            <a:r>
              <a:rPr lang="en-US" sz="1200" dirty="0"/>
              <a:t> in partnership with the Foundation.</a:t>
            </a:r>
            <a:r>
              <a:rPr lang="en-US" sz="1200" u="sng" baseline="30000" dirty="0">
                <a:hlinkClick r:id="rId2"/>
              </a:rPr>
              <a:t>[7][8]</a:t>
            </a:r>
            <a:endParaRPr lang="en-US" sz="1200" dirty="0"/>
          </a:p>
          <a:p>
            <a:endParaRPr lang="en-US" sz="1200" dirty="0"/>
          </a:p>
        </p:txBody>
      </p:sp>
    </p:spTree>
    <p:extLst>
      <p:ext uri="{BB962C8B-B14F-4D97-AF65-F5344CB8AC3E}">
        <p14:creationId xmlns:p14="http://schemas.microsoft.com/office/powerpoint/2010/main" val="8825560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English Wikipedia</a:t>
            </a:r>
            <a:endParaRPr lang="en-US" dirty="0"/>
          </a:p>
        </p:txBody>
      </p:sp>
      <p:sp>
        <p:nvSpPr>
          <p:cNvPr id="3" name="Content Placeholder 2"/>
          <p:cNvSpPr>
            <a:spLocks noGrp="1"/>
          </p:cNvSpPr>
          <p:nvPr>
            <p:ph idx="1"/>
          </p:nvPr>
        </p:nvSpPr>
        <p:spPr>
          <a:xfrm>
            <a:off x="254000" y="1203650"/>
            <a:ext cx="8229600" cy="3638938"/>
          </a:xfrm>
        </p:spPr>
        <p:txBody>
          <a:bodyPr>
            <a:noAutofit/>
          </a:bodyPr>
          <a:lstStyle/>
          <a:p>
            <a:r>
              <a:rPr lang="en-US" sz="1400" b="1" dirty="0"/>
              <a:t>Anthony Charles </a:t>
            </a:r>
            <a:r>
              <a:rPr lang="en-US" sz="1400" b="1" dirty="0" err="1"/>
              <a:t>Lyton</a:t>
            </a:r>
            <a:r>
              <a:rPr lang="en-US" sz="1400" b="1" dirty="0"/>
              <a:t> Blair</a:t>
            </a:r>
            <a:r>
              <a:rPr lang="en-US" sz="1400" dirty="0"/>
              <a:t>, usually called </a:t>
            </a:r>
            <a:r>
              <a:rPr lang="en-US" sz="1400" b="1" dirty="0"/>
              <a:t>Tony Blair</a:t>
            </a:r>
            <a:r>
              <a:rPr lang="en-US" sz="1400" dirty="0"/>
              <a:t>, is a former </a:t>
            </a:r>
            <a:r>
              <a:rPr lang="en-US" sz="1400" u="sng" dirty="0">
                <a:hlinkClick r:id="rId2" tooltip="Prime Minister of the United Kingdom"/>
              </a:rPr>
              <a:t>Prime Minister</a:t>
            </a:r>
            <a:r>
              <a:rPr lang="en-US" sz="1400" dirty="0"/>
              <a:t> of the </a:t>
            </a:r>
            <a:r>
              <a:rPr lang="en-US" sz="1400" u="sng" dirty="0">
                <a:hlinkClick r:id="rId3" tooltip="United Kingdom"/>
              </a:rPr>
              <a:t>United Kingdom</a:t>
            </a:r>
            <a:r>
              <a:rPr lang="en-US" sz="1400" dirty="0"/>
              <a:t>. He was born in </a:t>
            </a:r>
            <a:r>
              <a:rPr lang="en-US" sz="1400" u="sng" dirty="0">
                <a:hlinkClick r:id="rId4" tooltip="Edinburgh"/>
              </a:rPr>
              <a:t>Edinburgh</a:t>
            </a:r>
            <a:r>
              <a:rPr lang="en-US" sz="1400" dirty="0"/>
              <a:t>. He was Prime Minister from May 1997 until June 2007 and was succeeded by the former </a:t>
            </a:r>
            <a:r>
              <a:rPr lang="en-US" sz="1400" u="sng" dirty="0">
                <a:hlinkClick r:id="rId5" tooltip="Chancellor of the Exchequer"/>
              </a:rPr>
              <a:t>Chancellor of the Exchequer</a:t>
            </a:r>
            <a:r>
              <a:rPr lang="en-US" sz="1400" dirty="0"/>
              <a:t>, </a:t>
            </a:r>
            <a:r>
              <a:rPr lang="en-US" sz="1400" u="sng" dirty="0">
                <a:hlinkClick r:id="rId6" tooltip="Gordon Brown"/>
              </a:rPr>
              <a:t>Gordon Brown</a:t>
            </a:r>
            <a:r>
              <a:rPr lang="en-US" sz="1400" dirty="0"/>
              <a:t>.</a:t>
            </a:r>
          </a:p>
          <a:p>
            <a:r>
              <a:rPr lang="en-US" sz="1400" dirty="0"/>
              <a:t>As leader of the </a:t>
            </a:r>
            <a:r>
              <a:rPr lang="en-US" sz="1400" dirty="0" err="1"/>
              <a:t>Labour</a:t>
            </a:r>
            <a:r>
              <a:rPr lang="en-US" sz="1400" dirty="0"/>
              <a:t> party, he won three general </a:t>
            </a:r>
            <a:r>
              <a:rPr lang="en-US" sz="1400" u="sng" dirty="0">
                <a:hlinkClick r:id="rId7" tooltip="Election"/>
              </a:rPr>
              <a:t>elections</a:t>
            </a:r>
            <a:r>
              <a:rPr lang="en-US" sz="1400" dirty="0"/>
              <a:t> in the UK, in </a:t>
            </a:r>
            <a:r>
              <a:rPr lang="en-US" sz="1400" u="sng" dirty="0">
                <a:hlinkClick r:id="rId8" tooltip="United Kingdom general election, 1997"/>
              </a:rPr>
              <a:t>1997</a:t>
            </a:r>
            <a:r>
              <a:rPr lang="en-US" sz="1400" dirty="0"/>
              <a:t>, </a:t>
            </a:r>
            <a:r>
              <a:rPr lang="en-US" sz="1400" u="sng" dirty="0">
                <a:hlinkClick r:id="rId9" tooltip="United Kingdom general election, 2001 (not yet started)"/>
              </a:rPr>
              <a:t>2001</a:t>
            </a:r>
            <a:r>
              <a:rPr lang="en-US" sz="1400" dirty="0"/>
              <a:t> and </a:t>
            </a:r>
            <a:r>
              <a:rPr lang="en-US" sz="1400" u="sng" dirty="0">
                <a:hlinkClick r:id="rId10" tooltip="United Kingdom general election, 2005 (not yet started)"/>
              </a:rPr>
              <a:t>2005</a:t>
            </a:r>
            <a:r>
              <a:rPr lang="en-US" sz="1400" dirty="0"/>
              <a:t>. He is married to </a:t>
            </a:r>
            <a:r>
              <a:rPr lang="en-US" sz="1400" u="sng" dirty="0">
                <a:hlinkClick r:id="rId11" tooltip="Cherie Blair"/>
              </a:rPr>
              <a:t>Cherie Booth</a:t>
            </a:r>
            <a:r>
              <a:rPr lang="en-US" sz="1400" dirty="0"/>
              <a:t>. They met on the top deck of a </a:t>
            </a:r>
            <a:r>
              <a:rPr lang="en-US" sz="1400" u="sng" dirty="0">
                <a:hlinkClick r:id="rId12" tooltip="Double-decker bus (not yet started)"/>
              </a:rPr>
              <a:t>double-decker bus</a:t>
            </a:r>
            <a:r>
              <a:rPr lang="en-US" sz="1400" dirty="0"/>
              <a:t> in 1975. Cherie claimed "It was a double-decker and we went upstairs. It was completely empty and by the time we got off we knew each other better than when we'd got on. And even better the next morning. He was a very good-looking young man, tall and slim, yet broad in the shoulders. A really strong body."</a:t>
            </a:r>
            <a:r>
              <a:rPr lang="en-US" sz="1400" u="sng" baseline="30000" dirty="0">
                <a:hlinkClick r:id="rId13"/>
              </a:rPr>
              <a:t>[1]</a:t>
            </a:r>
            <a:r>
              <a:rPr lang="en-US" sz="1400" dirty="0"/>
              <a:t>. Cherie Blair is a </a:t>
            </a:r>
            <a:r>
              <a:rPr lang="en-US" sz="1400" u="sng" dirty="0">
                <a:hlinkClick r:id="rId14" tooltip="Lawyer"/>
              </a:rPr>
              <a:t>lawyer</a:t>
            </a:r>
            <a:r>
              <a:rPr lang="en-US" sz="1400" dirty="0"/>
              <a:t>, who graduated from the </a:t>
            </a:r>
            <a:r>
              <a:rPr lang="en-US" sz="1400" u="sng" dirty="0">
                <a:hlinkClick r:id="rId15" tooltip="London School of Economics"/>
              </a:rPr>
              <a:t>London School of Economics</a:t>
            </a:r>
            <a:r>
              <a:rPr lang="en-US" sz="1400" dirty="0"/>
              <a:t> with a first class </a:t>
            </a:r>
            <a:r>
              <a:rPr lang="en-US" sz="1400" dirty="0" err="1"/>
              <a:t>honours</a:t>
            </a:r>
            <a:r>
              <a:rPr lang="en-US" sz="1400" dirty="0"/>
              <a:t> degree. Blair himself left </a:t>
            </a:r>
            <a:r>
              <a:rPr lang="en-US" sz="1400" u="sng" dirty="0">
                <a:hlinkClick r:id="rId16" tooltip="Oxford University"/>
              </a:rPr>
              <a:t>Oxford University</a:t>
            </a:r>
            <a:r>
              <a:rPr lang="en-US" sz="1400" dirty="0"/>
              <a:t> with a second class degree. They have four children, </a:t>
            </a:r>
            <a:r>
              <a:rPr lang="en-US" sz="1400" dirty="0" err="1"/>
              <a:t>Euan</a:t>
            </a:r>
            <a:r>
              <a:rPr lang="en-US" sz="1400" dirty="0"/>
              <a:t>, Nicky, Kathryn, and Leo. There was a controversy over Blair sending his eldest son </a:t>
            </a:r>
            <a:r>
              <a:rPr lang="en-US" sz="1400" dirty="0" err="1"/>
              <a:t>Euan</a:t>
            </a:r>
            <a:r>
              <a:rPr lang="en-US" sz="1400" dirty="0"/>
              <a:t> to a </a:t>
            </a:r>
            <a:r>
              <a:rPr lang="en-US" sz="1400" u="sng" dirty="0">
                <a:hlinkClick r:id="rId17" tooltip="Grant-maintained (not yet started)"/>
              </a:rPr>
              <a:t>grant-maintained</a:t>
            </a:r>
            <a:r>
              <a:rPr lang="en-US" sz="1400" dirty="0"/>
              <a:t> school. As a result of this, </a:t>
            </a:r>
            <a:r>
              <a:rPr lang="en-US" sz="1400" u="sng" dirty="0">
                <a:hlinkClick r:id="rId18" tooltip="Alastair Campbell"/>
              </a:rPr>
              <a:t>Alastair Campbell</a:t>
            </a:r>
            <a:r>
              <a:rPr lang="en-US" sz="1400" dirty="0"/>
              <a:t> discovered Blair "standing stark naked reading the </a:t>
            </a:r>
            <a:r>
              <a:rPr lang="en-US" sz="1400" u="sng" dirty="0">
                <a:hlinkClick r:id="rId19" tooltip="Daily Mail"/>
              </a:rPr>
              <a:t>Daily Mail</a:t>
            </a:r>
            <a:r>
              <a:rPr lang="en-US" sz="1400" dirty="0"/>
              <a:t>"</a:t>
            </a:r>
            <a:r>
              <a:rPr lang="en-US" sz="1400" u="sng" baseline="30000" dirty="0">
                <a:hlinkClick r:id="rId13"/>
              </a:rPr>
              <a:t>[2]</a:t>
            </a:r>
            <a:endParaRPr lang="en-US" sz="1400" dirty="0"/>
          </a:p>
          <a:p>
            <a:r>
              <a:rPr lang="en-US" sz="1400" dirty="0"/>
              <a:t>He attributes his success in politics to a pair of </a:t>
            </a:r>
            <a:r>
              <a:rPr lang="en-US" sz="1400" i="1" u="sng" dirty="0">
                <a:hlinkClick r:id="rId20" tooltip="Lucky brogues (not yet started)"/>
              </a:rPr>
              <a:t>lucky brogues</a:t>
            </a:r>
            <a:r>
              <a:rPr lang="en-US" sz="1400" dirty="0"/>
              <a:t> which he wore for every single </a:t>
            </a:r>
            <a:r>
              <a:rPr lang="en-US" sz="1400" u="sng" dirty="0">
                <a:hlinkClick r:id="rId21" tooltip="Prime Ministers Questions"/>
              </a:rPr>
              <a:t>Prime Ministers Questions</a:t>
            </a:r>
            <a:r>
              <a:rPr lang="en-US" sz="1400" dirty="0"/>
              <a:t> of his leadership. He claimed that "cheap shoes are a false economy".</a:t>
            </a:r>
            <a:r>
              <a:rPr lang="en-US" sz="1400" u="sng" baseline="30000" dirty="0">
                <a:hlinkClick r:id="rId13"/>
              </a:rPr>
              <a:t>[3]</a:t>
            </a:r>
            <a:endParaRPr lang="en-US" sz="1400" dirty="0"/>
          </a:p>
          <a:p>
            <a:endParaRPr lang="en-US" sz="1400" dirty="0"/>
          </a:p>
        </p:txBody>
      </p:sp>
    </p:spTree>
    <p:extLst>
      <p:ext uri="{BB962C8B-B14F-4D97-AF65-F5344CB8AC3E}">
        <p14:creationId xmlns:p14="http://schemas.microsoft.com/office/powerpoint/2010/main" val="32854417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Neural Summarization</a:t>
            </a:r>
            <a:endParaRPr lang="en-US" dirty="0"/>
          </a:p>
        </p:txBody>
      </p:sp>
      <p:sp>
        <p:nvSpPr>
          <p:cNvPr id="4" name="Title 3"/>
          <p:cNvSpPr>
            <a:spLocks noGrp="1"/>
          </p:cNvSpPr>
          <p:nvPr>
            <p:ph type="ctrTitle"/>
          </p:nvPr>
        </p:nvSpPr>
        <p:spPr/>
        <p:txBody>
          <a:bodyPr/>
          <a:lstStyle/>
          <a:p>
            <a:r>
              <a:rPr lang="en-US" dirty="0" smtClean="0"/>
              <a:t>Deep Learning</a:t>
            </a:r>
            <a:endParaRPr lang="en-US" dirty="0"/>
          </a:p>
        </p:txBody>
      </p:sp>
    </p:spTree>
    <p:extLst>
      <p:ext uri="{BB962C8B-B14F-4D97-AF65-F5344CB8AC3E}">
        <p14:creationId xmlns:p14="http://schemas.microsoft.com/office/powerpoint/2010/main" val="42352776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6" y="241895"/>
            <a:ext cx="9010316" cy="701843"/>
          </a:xfrm>
        </p:spPr>
        <p:txBody>
          <a:bodyPr/>
          <a:lstStyle/>
          <a:p>
            <a:r>
              <a:rPr lang="en-US" sz="2700" dirty="0"/>
              <a:t>Attention-based Summarization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69" y="714299"/>
            <a:ext cx="3547436" cy="4142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20767" y="4828426"/>
            <a:ext cx="2194188" cy="276997"/>
          </a:xfrm>
          <a:prstGeom prst="rect">
            <a:avLst/>
          </a:prstGeom>
          <a:noFill/>
        </p:spPr>
        <p:txBody>
          <a:bodyPr wrap="none" lIns="68579" tIns="34289" rIns="68579" bIns="34289" rtlCol="0">
            <a:spAutoFit/>
          </a:bodyPr>
          <a:lstStyle/>
          <a:p>
            <a:pPr defTabSz="685800"/>
            <a:r>
              <a:rPr lang="en-US" sz="1350" dirty="0">
                <a:solidFill>
                  <a:prstClr val="black"/>
                </a:solidFill>
              </a:rPr>
              <a:t>[Rush, Chopra, Weston 2015]</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459" y="714299"/>
            <a:ext cx="3040826" cy="408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10066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8579" tIns="34289" rIns="68579" bIns="34289"/>
          <a:lstStyle/>
          <a:p>
            <a:r>
              <a:rPr lang="en-US" dirty="0" smtClean="0"/>
              <a:t>Extracting Sentences and Words</a:t>
            </a:r>
            <a:endParaRPr lang="en-US" dirty="0"/>
          </a:p>
        </p:txBody>
      </p:sp>
      <p:pic>
        <p:nvPicPr>
          <p:cNvPr id="4" name="Picture 3"/>
          <p:cNvPicPr>
            <a:picLocks noChangeAspect="1"/>
          </p:cNvPicPr>
          <p:nvPr/>
        </p:nvPicPr>
        <p:blipFill>
          <a:blip r:embed="rId2"/>
          <a:stretch>
            <a:fillRect/>
          </a:stretch>
        </p:blipFill>
        <p:spPr>
          <a:xfrm>
            <a:off x="907495" y="1011427"/>
            <a:ext cx="3716650" cy="3884811"/>
          </a:xfrm>
          <a:prstGeom prst="rect">
            <a:avLst/>
          </a:prstGeom>
        </p:spPr>
      </p:pic>
      <p:sp>
        <p:nvSpPr>
          <p:cNvPr id="5" name="TextBox 4"/>
          <p:cNvSpPr txBox="1"/>
          <p:nvPr/>
        </p:nvSpPr>
        <p:spPr>
          <a:xfrm>
            <a:off x="6543675" y="4757739"/>
            <a:ext cx="1903404" cy="276997"/>
          </a:xfrm>
          <a:prstGeom prst="rect">
            <a:avLst/>
          </a:prstGeom>
          <a:noFill/>
        </p:spPr>
        <p:txBody>
          <a:bodyPr wrap="none" lIns="68579" tIns="34289" rIns="68579" bIns="34289" rtlCol="0">
            <a:spAutoFit/>
          </a:bodyPr>
          <a:lstStyle/>
          <a:p>
            <a:pPr defTabSz="685800"/>
            <a:r>
              <a:rPr lang="en-US" sz="1350" dirty="0">
                <a:solidFill>
                  <a:prstClr val="black"/>
                </a:solidFill>
              </a:rPr>
              <a:t>[Cheng and </a:t>
            </a:r>
            <a:r>
              <a:rPr lang="en-US" sz="1350" dirty="0" err="1">
                <a:solidFill>
                  <a:prstClr val="black"/>
                </a:solidFill>
              </a:rPr>
              <a:t>Lapata</a:t>
            </a:r>
            <a:r>
              <a:rPr lang="en-US" sz="1350" dirty="0">
                <a:solidFill>
                  <a:prstClr val="black"/>
                </a:solidFill>
              </a:rPr>
              <a:t> 2016]</a:t>
            </a:r>
          </a:p>
        </p:txBody>
      </p:sp>
      <p:pic>
        <p:nvPicPr>
          <p:cNvPr id="6" name="Picture 5"/>
          <p:cNvPicPr>
            <a:picLocks noChangeAspect="1"/>
          </p:cNvPicPr>
          <p:nvPr/>
        </p:nvPicPr>
        <p:blipFill>
          <a:blip r:embed="rId3"/>
          <a:stretch>
            <a:fillRect/>
          </a:stretch>
        </p:blipFill>
        <p:spPr>
          <a:xfrm>
            <a:off x="4740346" y="1427018"/>
            <a:ext cx="4029581" cy="2727473"/>
          </a:xfrm>
          <a:prstGeom prst="rect">
            <a:avLst/>
          </a:prstGeom>
        </p:spPr>
      </p:pic>
    </p:spTree>
    <p:extLst>
      <p:ext uri="{BB962C8B-B14F-4D97-AF65-F5344CB8AC3E}">
        <p14:creationId xmlns:p14="http://schemas.microsoft.com/office/powerpoint/2010/main" val="31943800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57" y="392472"/>
            <a:ext cx="9046234" cy="701843"/>
          </a:xfrm>
        </p:spPr>
        <p:txBody>
          <a:bodyPr/>
          <a:lstStyle/>
          <a:p>
            <a:r>
              <a:rPr lang="en-US" sz="2400" dirty="0"/>
              <a:t>Summarization with Pointer-Generator Networks</a:t>
            </a:r>
          </a:p>
        </p:txBody>
      </p:sp>
      <p:pic>
        <p:nvPicPr>
          <p:cNvPr id="4" name="Picture 3"/>
          <p:cNvPicPr>
            <a:picLocks noChangeAspect="1"/>
          </p:cNvPicPr>
          <p:nvPr/>
        </p:nvPicPr>
        <p:blipFill>
          <a:blip r:embed="rId2"/>
          <a:stretch>
            <a:fillRect/>
          </a:stretch>
        </p:blipFill>
        <p:spPr>
          <a:xfrm>
            <a:off x="782128" y="1138585"/>
            <a:ext cx="7010400" cy="3504164"/>
          </a:xfrm>
          <a:prstGeom prst="rect">
            <a:avLst/>
          </a:prstGeom>
        </p:spPr>
      </p:pic>
      <p:sp>
        <p:nvSpPr>
          <p:cNvPr id="5" name="TextBox 4"/>
          <p:cNvSpPr txBox="1"/>
          <p:nvPr/>
        </p:nvSpPr>
        <p:spPr>
          <a:xfrm>
            <a:off x="7527984" y="4687019"/>
            <a:ext cx="1361270" cy="307777"/>
          </a:xfrm>
          <a:prstGeom prst="rect">
            <a:avLst/>
          </a:prstGeom>
          <a:noFill/>
        </p:spPr>
        <p:txBody>
          <a:bodyPr wrap="none" rtlCol="0">
            <a:spAutoFit/>
          </a:bodyPr>
          <a:lstStyle/>
          <a:p>
            <a:r>
              <a:rPr lang="en-US" sz="1400" dirty="0" smtClean="0"/>
              <a:t>[See et al. 2017]</a:t>
            </a:r>
            <a:endParaRPr lang="en-US" sz="1400" dirty="0"/>
          </a:p>
        </p:txBody>
      </p:sp>
    </p:spTree>
    <p:extLst>
      <p:ext uri="{BB962C8B-B14F-4D97-AF65-F5344CB8AC3E}">
        <p14:creationId xmlns:p14="http://schemas.microsoft.com/office/powerpoint/2010/main" val="6482186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624554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01488"/>
            <a:ext cx="8432800" cy="701843"/>
          </a:xfrm>
        </p:spPr>
        <p:txBody>
          <a:bodyPr/>
          <a:lstStyle/>
          <a:p>
            <a:r>
              <a:rPr lang="en-US" dirty="0" smtClean="0"/>
              <a:t>Search Engine Snippets</a:t>
            </a:r>
            <a:endParaRPr lang="en-US" dirty="0"/>
          </a:p>
        </p:txBody>
      </p:sp>
      <p:pic>
        <p:nvPicPr>
          <p:cNvPr id="1880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00" y="903331"/>
            <a:ext cx="6682320" cy="396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791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39168</TotalTime>
  <Words>5311</Words>
  <Application>Microsoft Office PowerPoint</Application>
  <PresentationFormat>On-screen Show (16:9)</PresentationFormat>
  <Paragraphs>873</Paragraphs>
  <Slides>86</Slides>
  <Notes>9</Notes>
  <HiddenSlides>13</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86</vt:i4>
      </vt:variant>
    </vt:vector>
  </HeadingPairs>
  <TitlesOfParts>
    <vt:vector size="101" baseType="lpstr">
      <vt:lpstr>Arial</vt:lpstr>
      <vt:lpstr>Calibri</vt:lpstr>
      <vt:lpstr>Georgia</vt:lpstr>
      <vt:lpstr>Impact</vt:lpstr>
      <vt:lpstr>Lucida Grande</vt:lpstr>
      <vt:lpstr>Microsoft Sans Serif</vt:lpstr>
      <vt:lpstr>Rockwell Extra Bold</vt:lpstr>
      <vt:lpstr>Symbol</vt:lpstr>
      <vt:lpstr>Times New Roman</vt:lpstr>
      <vt:lpstr>Wingdings</vt:lpstr>
      <vt:lpstr>UM-coursera-052814</vt:lpstr>
      <vt:lpstr>Custom Design</vt:lpstr>
      <vt:lpstr>2_UM-coursera-052814</vt:lpstr>
      <vt:lpstr>Equation</vt:lpstr>
      <vt:lpstr>Document</vt:lpstr>
      <vt:lpstr>NLP</vt:lpstr>
      <vt:lpstr>Introduction to NLP</vt:lpstr>
      <vt:lpstr>PowerPoint Presentation</vt:lpstr>
      <vt:lpstr>Text Summarization</vt:lpstr>
      <vt:lpstr>Summary</vt:lpstr>
      <vt:lpstr>News Summarization</vt:lpstr>
      <vt:lpstr>Book Summaries</vt:lpstr>
      <vt:lpstr>Movie Summaries</vt:lpstr>
      <vt:lpstr>Search Engine Snippets</vt:lpstr>
      <vt:lpstr>Genres of Summaries</vt:lpstr>
      <vt:lpstr>Types of Summaries</vt:lpstr>
      <vt:lpstr>Stages of Summarization</vt:lpstr>
      <vt:lpstr>PowerPoint Presentation</vt:lpstr>
      <vt:lpstr>PowerPoint Presentation</vt:lpstr>
      <vt:lpstr>Human Summarization and Abstracting</vt:lpstr>
      <vt:lpstr>Extractive Summarization</vt:lpstr>
      <vt:lpstr>Luhn (1958)</vt:lpstr>
      <vt:lpstr>Luhn (1958)</vt:lpstr>
      <vt:lpstr>Kupiec et al. (1995)</vt:lpstr>
      <vt:lpstr>Kupiec et al. (1995)</vt:lpstr>
      <vt:lpstr>Kupiec et al. (1995)</vt:lpstr>
      <vt:lpstr>Summons (McKeown &amp; Radev 1995)</vt:lpstr>
      <vt:lpstr>Summons (McKeown and Radev 1995)</vt:lpstr>
      <vt:lpstr>Summons</vt:lpstr>
      <vt:lpstr>PowerPoint Presentation</vt:lpstr>
      <vt:lpstr>Summons</vt:lpstr>
      <vt:lpstr>Summons</vt:lpstr>
      <vt:lpstr>Summons</vt:lpstr>
      <vt:lpstr>Summons</vt:lpstr>
      <vt:lpstr>Summons</vt:lpstr>
      <vt:lpstr>Summons</vt:lpstr>
      <vt:lpstr>Summons</vt:lpstr>
      <vt:lpstr>Mitra/Allen/Salton</vt:lpstr>
      <vt:lpstr>Mani/Bloedorn (1997, 1999)</vt:lpstr>
      <vt:lpstr>Barzilay &amp; M. Elhadad (1997)</vt:lpstr>
      <vt:lpstr>Barzilay and M. Elhadad (1997)</vt:lpstr>
      <vt:lpstr>Barzilay and M. Elhadad (1997)</vt:lpstr>
      <vt:lpstr>Marcu (1997-1999)</vt:lpstr>
      <vt:lpstr>PowerPoint Presentation</vt:lpstr>
      <vt:lpstr>PowerPoint Presentation</vt:lpstr>
      <vt:lpstr>PowerPoint Presentation</vt:lpstr>
      <vt:lpstr>PowerPoint Presentation</vt:lpstr>
      <vt:lpstr>PowerPoint Presentation</vt:lpstr>
      <vt:lpstr>Noisy Channel Models</vt:lpstr>
      <vt:lpstr>Berger and Mittal 2000</vt:lpstr>
      <vt:lpstr>Berger &amp; Mittal 2000</vt:lpstr>
      <vt:lpstr>Berger &amp; Mittal 2000</vt:lpstr>
      <vt:lpstr>Carbonell and Goldstein (1998)</vt:lpstr>
      <vt:lpstr>Mead (Radev et al. 2000)</vt:lpstr>
      <vt:lpstr>Mead</vt:lpstr>
      <vt:lpstr>Mead</vt:lpstr>
      <vt:lpstr>NewsInEssence (Radev et al. 2001)</vt:lpstr>
      <vt:lpstr>PowerPoint Presentation</vt:lpstr>
      <vt:lpstr>Other News Summarization Systems</vt:lpstr>
      <vt:lpstr>Lexrank (Erkan and Radev 2004)</vt:lpstr>
      <vt:lpstr>Lexrank</vt:lpstr>
      <vt:lpstr>Lexrank</vt:lpstr>
      <vt:lpstr>Lexrank</vt:lpstr>
      <vt:lpstr>Cosine centrality (t=0.3)</vt:lpstr>
      <vt:lpstr>Cosine centrality (t=0.2)</vt:lpstr>
      <vt:lpstr>Cosine centrality (t=0.1)</vt:lpstr>
      <vt:lpstr>Cosine centrality (t=0.1)</vt:lpstr>
      <vt:lpstr>Lexrank</vt:lpstr>
      <vt:lpstr>Lexrank</vt:lpstr>
      <vt:lpstr>Lexrank</vt:lpstr>
      <vt:lpstr>Gong and Liu (2001)</vt:lpstr>
      <vt:lpstr>Introduction to NLP</vt:lpstr>
      <vt:lpstr>Evaluation Criteria</vt:lpstr>
      <vt:lpstr>Ideal Evaluation</vt:lpstr>
      <vt:lpstr>Types of evaluation methods</vt:lpstr>
      <vt:lpstr>Precision and Recall</vt:lpstr>
      <vt:lpstr>Rouge (Lin and Hovy 2003)</vt:lpstr>
      <vt:lpstr>The Pyramid Method</vt:lpstr>
      <vt:lpstr>The Pyramid Method</vt:lpstr>
      <vt:lpstr>Available Corpora</vt:lpstr>
      <vt:lpstr>Introduction to NLP</vt:lpstr>
      <vt:lpstr>Sentence Simplification</vt:lpstr>
      <vt:lpstr>Knight and Marcu 2002</vt:lpstr>
      <vt:lpstr>Knight and Marcu 2002</vt:lpstr>
      <vt:lpstr>English Wikipedia</vt:lpstr>
      <vt:lpstr>Simple English Wikipedia</vt:lpstr>
      <vt:lpstr>Deep Learning</vt:lpstr>
      <vt:lpstr>Attention-based Summarization</vt:lpstr>
      <vt:lpstr>Extracting Sentences and Words</vt:lpstr>
      <vt:lpstr>Summarization with Pointer-Generator Networks</vt:lpstr>
      <vt:lpstr>NLP</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Dragomir Radev</cp:lastModifiedBy>
  <cp:revision>472</cp:revision>
  <dcterms:created xsi:type="dcterms:W3CDTF">2014-05-29T18:54:38Z</dcterms:created>
  <dcterms:modified xsi:type="dcterms:W3CDTF">2019-04-18T00:19:37Z</dcterms:modified>
</cp:coreProperties>
</file>