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sldIdLst>
    <p:sldId id="616" r:id="rId3"/>
    <p:sldId id="806" r:id="rId4"/>
    <p:sldId id="807" r:id="rId5"/>
    <p:sldId id="808" r:id="rId6"/>
    <p:sldId id="809" r:id="rId7"/>
    <p:sldId id="810" r:id="rId8"/>
    <p:sldId id="811" r:id="rId9"/>
    <p:sldId id="812" r:id="rId10"/>
    <p:sldId id="813" r:id="rId11"/>
    <p:sldId id="814" r:id="rId12"/>
    <p:sldId id="815" r:id="rId13"/>
    <p:sldId id="820" r:id="rId14"/>
    <p:sldId id="816" r:id="rId15"/>
    <p:sldId id="818" r:id="rId16"/>
    <p:sldId id="819" r:id="rId17"/>
    <p:sldId id="817" r:id="rId18"/>
    <p:sldId id="79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7" d="100"/>
          <a:sy n="137" d="100"/>
        </p:scale>
        <p:origin x="58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nlm.nih.gov/mesh/MBrowser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thesaurus.de/" TargetMode="External"/><Relationship Id="rId7" Type="http://schemas.openxmlformats.org/officeDocument/2006/relationships/hyperlink" Target="https://sites.google.com/site/openrogets/" TargetMode="External"/><Relationship Id="rId2" Type="http://schemas.openxmlformats.org/officeDocument/2006/relationships/hyperlink" Target="http://www.illc.uva.nl/EuroWord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belnet.org/" TargetMode="External"/><Relationship Id="rId5" Type="http://schemas.openxmlformats.org/officeDocument/2006/relationships/hyperlink" Target="http://www.dbpedia.org/" TargetMode="External"/><Relationship Id="rId4" Type="http://schemas.openxmlformats.org/officeDocument/2006/relationships/hyperlink" Target="http://www.freebase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(6/6)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2076" y="119875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Sense 9</a:t>
            </a:r>
          </a:p>
          <a:p>
            <a:r>
              <a:rPr lang="en-US" sz="1400" dirty="0"/>
              <a:t>legal profession, bar, legal community</a:t>
            </a:r>
          </a:p>
          <a:p>
            <a:r>
              <a:rPr lang="en-US" sz="1400" dirty="0"/>
              <a:t>       =&gt; profession, community</a:t>
            </a:r>
          </a:p>
          <a:p>
            <a:r>
              <a:rPr lang="en-US" sz="1400" dirty="0"/>
              <a:t>           =&gt; occupation, vocation, occupational group</a:t>
            </a:r>
          </a:p>
          <a:p>
            <a:r>
              <a:rPr lang="en-US" sz="1400" dirty="0"/>
              <a:t>               =&gt; body</a:t>
            </a:r>
          </a:p>
          <a:p>
            <a:r>
              <a:rPr lang="en-US" sz="1400" dirty="0"/>
              <a:t>                   =&gt; gathering, assemblage</a:t>
            </a:r>
          </a:p>
          <a:p>
            <a:r>
              <a:rPr lang="en-US" sz="1400" dirty="0"/>
              <a:t>                       =&gt; social group</a:t>
            </a:r>
          </a:p>
          <a:p>
            <a:r>
              <a:rPr lang="en-US" sz="1400" dirty="0"/>
              <a:t>                           =&gt; group, grouping</a:t>
            </a:r>
          </a:p>
          <a:p>
            <a:endParaRPr lang="en-US" sz="1400" dirty="0"/>
          </a:p>
          <a:p>
            <a:r>
              <a:rPr lang="en-US" sz="1400" dirty="0"/>
              <a:t>Sense 10</a:t>
            </a:r>
          </a:p>
          <a:p>
            <a:r>
              <a:rPr lang="en-US" sz="1400" dirty="0"/>
              <a:t>cake, bar</a:t>
            </a:r>
          </a:p>
          <a:p>
            <a:r>
              <a:rPr lang="en-US" sz="1400" dirty="0"/>
              <a:t>       =&gt; block</a:t>
            </a:r>
          </a:p>
          <a:p>
            <a:r>
              <a:rPr lang="en-US" sz="1400" dirty="0"/>
              <a:t>           =&gt; artifact, artefact</a:t>
            </a:r>
          </a:p>
          <a:p>
            <a:r>
              <a:rPr lang="en-US" sz="1400" dirty="0"/>
              <a:t>               =&gt; object, physical object</a:t>
            </a:r>
          </a:p>
          <a:p>
            <a:r>
              <a:rPr lang="en-US" sz="1400" dirty="0"/>
              <a:t>                   =&gt; entity, something</a:t>
            </a:r>
          </a:p>
        </p:txBody>
      </p:sp>
    </p:spTree>
    <p:extLst>
      <p:ext uri="{BB962C8B-B14F-4D97-AF65-F5344CB8AC3E}">
        <p14:creationId xmlns:p14="http://schemas.microsoft.com/office/powerpoint/2010/main" val="192500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68804" y="1185387"/>
            <a:ext cx="5803192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board used as a noun is familiar (polysemy count = 9)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bird used as a noun is common (polysemy count = 5)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cat used as a noun is common (polysemy count = 7)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house used as a noun is familiar (polysemy count = 11)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information used as a noun is common (polysemy count = 5)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retrieval used as a noun is uncommon (polysemy count = 3)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serendipity used as a noun is very rare (polysemy count = 1)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Familiarity and Polysemy</a:t>
            </a:r>
          </a:p>
        </p:txBody>
      </p:sp>
    </p:spTree>
    <p:extLst>
      <p:ext uri="{BB962C8B-B14F-4D97-AF65-F5344CB8AC3E}">
        <p14:creationId xmlns:p14="http://schemas.microsoft.com/office/powerpoint/2010/main" val="1710806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Top-Level Categories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" y="1093624"/>
            <a:ext cx="7250307" cy="36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09828" y="4764703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J&amp;M, based on Schneider and Smith 2013]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38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Lexical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3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4" y="1000390"/>
            <a:ext cx="7395545" cy="394140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BabelNet</a:t>
            </a:r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3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9335" y="120817"/>
            <a:ext cx="2367023" cy="701843"/>
          </a:xfrm>
        </p:spPr>
        <p:txBody>
          <a:bodyPr/>
          <a:lstStyle/>
          <a:p>
            <a:r>
              <a:rPr lang="en-US" dirty="0" err="1" smtClean="0"/>
              <a:t>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46" y="773750"/>
            <a:ext cx="8229600" cy="2556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Medical Subject Headings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47" y="1288506"/>
            <a:ext cx="6277818" cy="3382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63749" y="4684669"/>
            <a:ext cx="4465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http://www.nlm.nih.gov/mesh/MBrowser.html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4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31106"/>
            <a:ext cx="8432800" cy="701843"/>
          </a:xfrm>
        </p:spPr>
        <p:txBody>
          <a:bodyPr/>
          <a:lstStyle/>
          <a:p>
            <a:r>
              <a:rPr lang="en-US" dirty="0" smtClean="0"/>
              <a:t>External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2949"/>
            <a:ext cx="8229600" cy="4048626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EuroWordNet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1600" dirty="0" smtClean="0">
                <a:solidFill>
                  <a:schemeClr val="tx1"/>
                </a:solidFill>
                <a:hlinkClick r:id="rId2"/>
              </a:rPr>
              <a:t>http</a:t>
            </a:r>
            <a:r>
              <a:rPr lang="en-US" sz="1600" dirty="0">
                <a:solidFill>
                  <a:schemeClr val="tx1"/>
                </a:solidFill>
                <a:hlinkClick r:id="rId2"/>
              </a:rPr>
              <a:t>://www.illc.uva.nl/EuroWordNet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/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Open Thesaurus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  <a:hlinkClick r:id="rId3"/>
              </a:rPr>
              <a:t>http</a:t>
            </a:r>
            <a:r>
              <a:rPr lang="en-US" sz="1600" dirty="0">
                <a:solidFill>
                  <a:schemeClr val="tx1"/>
                </a:solidFill>
                <a:hlinkClick r:id="rId3"/>
              </a:rPr>
              <a:t>://www.openthesaurus.de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/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100" dirty="0">
                <a:solidFill>
                  <a:schemeClr val="tx1"/>
                </a:solidFill>
              </a:rPr>
              <a:t>Freebase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hlinkClick r:id="rId4"/>
              </a:rPr>
              <a:t>http://www.freebase.com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100" dirty="0" err="1">
                <a:solidFill>
                  <a:schemeClr val="tx1"/>
                </a:solidFill>
              </a:rPr>
              <a:t>DBPedia</a:t>
            </a:r>
            <a:endParaRPr lang="en-US" sz="21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hlinkClick r:id="rId5"/>
              </a:rPr>
              <a:t>http://www.dbpedia.org</a:t>
            </a:r>
            <a:r>
              <a:rPr lang="en-US" sz="1600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BabelNet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hlinkClick r:id="rId6"/>
              </a:rPr>
              <a:t>http://</a:t>
            </a:r>
            <a:r>
              <a:rPr lang="en-US" sz="1600" dirty="0" smtClean="0">
                <a:solidFill>
                  <a:schemeClr val="tx1"/>
                </a:solidFill>
                <a:hlinkClick r:id="rId6"/>
              </a:rPr>
              <a:t>babelnet.org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100" dirty="0" smtClean="0">
                <a:solidFill>
                  <a:schemeClr val="tx1"/>
                </a:solidFill>
              </a:rPr>
              <a:t>Various thesauri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hlinkClick r:id="rId7"/>
              </a:rPr>
              <a:t>https://sites.google.com/site/openrogets</a:t>
            </a:r>
            <a:r>
              <a:rPr lang="en-US" sz="1600" dirty="0" smtClean="0">
                <a:solidFill>
                  <a:schemeClr val="tx1"/>
                </a:solidFill>
                <a:hlinkClick r:id="rId7"/>
              </a:rPr>
              <a:t>/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59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8110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 smtClean="0"/>
              <a:t>Wordnet</a:t>
            </a:r>
            <a:r>
              <a:rPr lang="en-US" dirty="0" smtClean="0"/>
              <a:t> is a project run by George Miller (1920-2012) and Christiane </a:t>
            </a:r>
            <a:r>
              <a:rPr lang="en-US" dirty="0" err="1" smtClean="0"/>
              <a:t>Fellbaum</a:t>
            </a:r>
            <a:r>
              <a:rPr lang="en-US" dirty="0" smtClean="0"/>
              <a:t> at Princeton University.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It includes a database of words (mainly nouns and verbs but also adjectives and adverbs) and semantic relations between them.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main relation is </a:t>
            </a:r>
            <a:r>
              <a:rPr lang="en-US" dirty="0" err="1" smtClean="0"/>
              <a:t>hypernymy</a:t>
            </a:r>
            <a:r>
              <a:rPr lang="en-US" dirty="0" smtClean="0"/>
              <a:t>, so the overall structure of the database is more tree-like (see next slide).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References: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George </a:t>
            </a:r>
            <a:r>
              <a:rPr lang="en-US" dirty="0"/>
              <a:t>A. Miller (1995). </a:t>
            </a:r>
            <a:r>
              <a:rPr lang="en-US" dirty="0" err="1"/>
              <a:t>WordNet</a:t>
            </a:r>
            <a:r>
              <a:rPr lang="en-US" dirty="0"/>
              <a:t>: A Lexical Database for English. </a:t>
            </a:r>
            <a:r>
              <a:rPr lang="en-US" dirty="0" smtClean="0"/>
              <a:t>Communications </a:t>
            </a:r>
            <a:r>
              <a:rPr lang="en-US" dirty="0"/>
              <a:t>of the ACM Vol. 38, No. 11: 39-41.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Christiane </a:t>
            </a:r>
            <a:r>
              <a:rPr lang="en-US" dirty="0" err="1"/>
              <a:t>Fellbaum</a:t>
            </a:r>
            <a:r>
              <a:rPr lang="en-US" dirty="0"/>
              <a:t> (1998, ed.) </a:t>
            </a:r>
            <a:r>
              <a:rPr lang="en-US" dirty="0" err="1"/>
              <a:t>WordNet</a:t>
            </a:r>
            <a:r>
              <a:rPr lang="en-US" dirty="0"/>
              <a:t>: An Electronic Lexical Database. Cambridge, MA: MIT Press.</a:t>
            </a:r>
          </a:p>
        </p:txBody>
      </p:sp>
    </p:spTree>
    <p:extLst>
      <p:ext uri="{BB962C8B-B14F-4D97-AF65-F5344CB8AC3E}">
        <p14:creationId xmlns:p14="http://schemas.microsoft.com/office/powerpoint/2010/main" val="21786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Tree-like structure of </a:t>
            </a:r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352540" y="2467856"/>
            <a:ext cx="1293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ruminant</a:t>
            </a:r>
            <a:endParaRPr lang="en-US" altLang="en-US" sz="24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760559" y="3310380"/>
            <a:ext cx="7136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deer</a:t>
            </a:r>
            <a:endParaRPr lang="en-US" altLang="en-US" sz="2400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402386" y="3310380"/>
            <a:ext cx="9982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giraffe</a:t>
            </a:r>
            <a:endParaRPr lang="en-US" altLang="en-US" sz="2400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485820" y="3994823"/>
            <a:ext cx="9525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wapiti</a:t>
            </a:r>
            <a:endParaRPr lang="en-US" altLang="en-US" sz="2400" dirty="0"/>
          </a:p>
        </p:txBody>
      </p:sp>
      <p:cxnSp>
        <p:nvCxnSpPr>
          <p:cNvPr id="7" name="Straight Connector 3"/>
          <p:cNvCxnSpPr>
            <a:cxnSpLocks noChangeShapeType="1"/>
            <a:stCxn id="3" idx="2"/>
            <a:endCxn id="4" idx="0"/>
          </p:cNvCxnSpPr>
          <p:nvPr/>
        </p:nvCxnSpPr>
        <p:spPr bwMode="auto">
          <a:xfrm flipH="1">
            <a:off x="2117388" y="2929521"/>
            <a:ext cx="882124" cy="38085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8"/>
          <p:cNvCxnSpPr>
            <a:cxnSpLocks noChangeShapeType="1"/>
            <a:stCxn id="3" idx="2"/>
            <a:endCxn id="5" idx="0"/>
          </p:cNvCxnSpPr>
          <p:nvPr/>
        </p:nvCxnSpPr>
        <p:spPr bwMode="auto">
          <a:xfrm>
            <a:off x="2999512" y="2929521"/>
            <a:ext cx="901985" cy="38085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10"/>
          <p:cNvCxnSpPr>
            <a:cxnSpLocks noChangeShapeType="1"/>
            <a:stCxn id="4" idx="2"/>
            <a:endCxn id="6" idx="0"/>
          </p:cNvCxnSpPr>
          <p:nvPr/>
        </p:nvCxnSpPr>
        <p:spPr bwMode="auto">
          <a:xfrm flipH="1">
            <a:off x="1962073" y="3772045"/>
            <a:ext cx="155315" cy="2227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2702863" y="3994822"/>
            <a:ext cx="1106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caribou</a:t>
            </a:r>
            <a:endParaRPr lang="en-US" altLang="en-US" sz="2400" dirty="0"/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394584" y="3994823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elk</a:t>
            </a:r>
            <a:endParaRPr lang="en-US" altLang="en-US" sz="2400" dirty="0"/>
          </a:p>
        </p:txBody>
      </p:sp>
      <p:cxnSp>
        <p:nvCxnSpPr>
          <p:cNvPr id="18" name="Straight Connector 10"/>
          <p:cNvCxnSpPr>
            <a:cxnSpLocks noChangeShapeType="1"/>
            <a:stCxn id="4" idx="2"/>
            <a:endCxn id="13" idx="0"/>
          </p:cNvCxnSpPr>
          <p:nvPr/>
        </p:nvCxnSpPr>
        <p:spPr bwMode="auto">
          <a:xfrm flipH="1">
            <a:off x="674469" y="3772045"/>
            <a:ext cx="1442919" cy="2227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0"/>
          <p:cNvCxnSpPr>
            <a:cxnSpLocks noChangeShapeType="1"/>
            <a:stCxn id="4" idx="2"/>
            <a:endCxn id="12" idx="0"/>
          </p:cNvCxnSpPr>
          <p:nvPr/>
        </p:nvCxnSpPr>
        <p:spPr bwMode="auto">
          <a:xfrm>
            <a:off x="2117388" y="3772045"/>
            <a:ext cx="1138672" cy="22277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445554" y="3288859"/>
            <a:ext cx="867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okapi</a:t>
            </a:r>
            <a:endParaRPr lang="en-US" altLang="en-US" sz="2400" dirty="0"/>
          </a:p>
        </p:txBody>
      </p:sp>
      <p:cxnSp>
        <p:nvCxnSpPr>
          <p:cNvPr id="25" name="Straight Connector 3"/>
          <p:cNvCxnSpPr>
            <a:cxnSpLocks noChangeShapeType="1"/>
            <a:stCxn id="3" idx="2"/>
            <a:endCxn id="24" idx="0"/>
          </p:cNvCxnSpPr>
          <p:nvPr/>
        </p:nvCxnSpPr>
        <p:spPr bwMode="auto">
          <a:xfrm flipH="1">
            <a:off x="879327" y="2929521"/>
            <a:ext cx="2120185" cy="359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"/>
          <p:cNvSpPr txBox="1">
            <a:spLocks noChangeArrowheads="1"/>
          </p:cNvSpPr>
          <p:nvPr/>
        </p:nvSpPr>
        <p:spPr bwMode="auto">
          <a:xfrm>
            <a:off x="1881669" y="1878384"/>
            <a:ext cx="2932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even-toed ungulate</a:t>
            </a:r>
            <a:endParaRPr lang="en-US" altLang="en-US" sz="2400" dirty="0"/>
          </a:p>
        </p:txBody>
      </p:sp>
      <p:cxnSp>
        <p:nvCxnSpPr>
          <p:cNvPr id="37" name="Straight Connector 8"/>
          <p:cNvCxnSpPr>
            <a:cxnSpLocks noChangeShapeType="1"/>
            <a:stCxn id="34" idx="2"/>
            <a:endCxn id="3" idx="0"/>
          </p:cNvCxnSpPr>
          <p:nvPr/>
        </p:nvCxnSpPr>
        <p:spPr bwMode="auto">
          <a:xfrm flipH="1">
            <a:off x="2999512" y="2340049"/>
            <a:ext cx="348544" cy="12780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4814442" y="1878383"/>
            <a:ext cx="29327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odd-toed ungulate</a:t>
            </a:r>
            <a:endParaRPr lang="en-US" altLang="en-US" sz="2400" dirty="0"/>
          </a:p>
        </p:txBody>
      </p:sp>
      <p:sp>
        <p:nvSpPr>
          <p:cNvPr id="42" name="TextBox 1"/>
          <p:cNvSpPr txBox="1">
            <a:spLocks noChangeArrowheads="1"/>
          </p:cNvSpPr>
          <p:nvPr/>
        </p:nvSpPr>
        <p:spPr bwMode="auto">
          <a:xfrm>
            <a:off x="6162494" y="2467856"/>
            <a:ext cx="10038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equine</a:t>
            </a:r>
            <a:endParaRPr lang="en-US" altLang="en-US" sz="2400" dirty="0"/>
          </a:p>
        </p:txBody>
      </p:sp>
      <p:cxnSp>
        <p:nvCxnSpPr>
          <p:cNvPr id="43" name="Straight Connector 8"/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6280829" y="2340048"/>
            <a:ext cx="383566" cy="12780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"/>
          <p:cNvSpPr txBox="1">
            <a:spLocks noChangeArrowheads="1"/>
          </p:cNvSpPr>
          <p:nvPr/>
        </p:nvSpPr>
        <p:spPr bwMode="auto">
          <a:xfrm>
            <a:off x="4022050" y="1211274"/>
            <a:ext cx="13263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ungulate</a:t>
            </a:r>
            <a:endParaRPr lang="en-US" altLang="en-US" sz="2400" dirty="0"/>
          </a:p>
        </p:txBody>
      </p:sp>
      <p:cxnSp>
        <p:nvCxnSpPr>
          <p:cNvPr id="50" name="Straight Connector 8"/>
          <p:cNvCxnSpPr>
            <a:cxnSpLocks noChangeShapeType="1"/>
            <a:stCxn id="47" idx="2"/>
            <a:endCxn id="34" idx="0"/>
          </p:cNvCxnSpPr>
          <p:nvPr/>
        </p:nvCxnSpPr>
        <p:spPr bwMode="auto">
          <a:xfrm flipH="1">
            <a:off x="3348056" y="1672939"/>
            <a:ext cx="1337158" cy="20544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8"/>
          <p:cNvCxnSpPr>
            <a:cxnSpLocks noChangeShapeType="1"/>
            <a:stCxn id="47" idx="2"/>
            <a:endCxn id="41" idx="0"/>
          </p:cNvCxnSpPr>
          <p:nvPr/>
        </p:nvCxnSpPr>
        <p:spPr bwMode="auto">
          <a:xfrm>
            <a:off x="4685214" y="1672939"/>
            <a:ext cx="1595615" cy="20544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Box 4"/>
          <p:cNvSpPr txBox="1">
            <a:spLocks noChangeArrowheads="1"/>
          </p:cNvSpPr>
          <p:nvPr/>
        </p:nvSpPr>
        <p:spPr bwMode="auto">
          <a:xfrm>
            <a:off x="6472612" y="3329065"/>
            <a:ext cx="851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horse</a:t>
            </a:r>
            <a:endParaRPr lang="en-US" altLang="en-US" sz="2400" dirty="0"/>
          </a:p>
        </p:txBody>
      </p:sp>
      <p:sp>
        <p:nvSpPr>
          <p:cNvPr id="58" name="TextBox 5"/>
          <p:cNvSpPr txBox="1">
            <a:spLocks noChangeArrowheads="1"/>
          </p:cNvSpPr>
          <p:nvPr/>
        </p:nvSpPr>
        <p:spPr bwMode="auto">
          <a:xfrm>
            <a:off x="7902500" y="3329065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zebra</a:t>
            </a:r>
            <a:endParaRPr lang="en-US" altLang="en-US" sz="2400" dirty="0"/>
          </a:p>
        </p:txBody>
      </p:sp>
      <p:sp>
        <p:nvSpPr>
          <p:cNvPr id="59" name="TextBox 5"/>
          <p:cNvSpPr txBox="1">
            <a:spLocks noChangeArrowheads="1"/>
          </p:cNvSpPr>
          <p:nvPr/>
        </p:nvSpPr>
        <p:spPr bwMode="auto">
          <a:xfrm>
            <a:off x="5187926" y="3298957"/>
            <a:ext cx="798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mule</a:t>
            </a:r>
            <a:endParaRPr lang="en-US" altLang="en-US" sz="2400" dirty="0"/>
          </a:p>
        </p:txBody>
      </p:sp>
      <p:cxnSp>
        <p:nvCxnSpPr>
          <p:cNvPr id="64" name="Straight Connector 8"/>
          <p:cNvCxnSpPr>
            <a:cxnSpLocks noChangeShapeType="1"/>
            <a:stCxn id="42" idx="2"/>
            <a:endCxn id="59" idx="0"/>
          </p:cNvCxnSpPr>
          <p:nvPr/>
        </p:nvCxnSpPr>
        <p:spPr bwMode="auto">
          <a:xfrm flipH="1">
            <a:off x="5587235" y="2929521"/>
            <a:ext cx="1077160" cy="36943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Connector 8"/>
          <p:cNvCxnSpPr>
            <a:cxnSpLocks noChangeShapeType="1"/>
            <a:stCxn id="42" idx="2"/>
            <a:endCxn id="57" idx="0"/>
          </p:cNvCxnSpPr>
          <p:nvPr/>
        </p:nvCxnSpPr>
        <p:spPr bwMode="auto">
          <a:xfrm>
            <a:off x="6664395" y="2929521"/>
            <a:ext cx="233975" cy="39954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Straight Connector 8"/>
          <p:cNvCxnSpPr>
            <a:cxnSpLocks noChangeShapeType="1"/>
            <a:stCxn id="42" idx="2"/>
            <a:endCxn id="58" idx="0"/>
          </p:cNvCxnSpPr>
          <p:nvPr/>
        </p:nvCxnSpPr>
        <p:spPr bwMode="auto">
          <a:xfrm>
            <a:off x="6664395" y="2929521"/>
            <a:ext cx="1663062" cy="39954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TextBox 6"/>
          <p:cNvSpPr txBox="1">
            <a:spLocks noChangeArrowheads="1"/>
          </p:cNvSpPr>
          <p:nvPr/>
        </p:nvSpPr>
        <p:spPr bwMode="auto">
          <a:xfrm>
            <a:off x="6523908" y="398195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pony</a:t>
            </a:r>
            <a:endParaRPr lang="en-US" altLang="en-US" sz="2400" dirty="0"/>
          </a:p>
        </p:txBody>
      </p:sp>
      <p:cxnSp>
        <p:nvCxnSpPr>
          <p:cNvPr id="74" name="Straight Connector 10"/>
          <p:cNvCxnSpPr>
            <a:cxnSpLocks noChangeShapeType="1"/>
            <a:stCxn id="57" idx="2"/>
            <a:endCxn id="73" idx="0"/>
          </p:cNvCxnSpPr>
          <p:nvPr/>
        </p:nvCxnSpPr>
        <p:spPr bwMode="auto">
          <a:xfrm>
            <a:off x="6898370" y="3790730"/>
            <a:ext cx="25648" cy="19122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198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51273"/>
            <a:ext cx="8432800" cy="701843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(1/6)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4471" y="953116"/>
            <a:ext cx="886833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b="1" dirty="0"/>
              <a:t>noun</a:t>
            </a:r>
            <a:r>
              <a:rPr lang="en-US" sz="1400" dirty="0"/>
              <a:t> bar has 11 </a:t>
            </a:r>
            <a:r>
              <a:rPr lang="en-US" sz="1400" dirty="0" smtClean="0"/>
              <a:t>senses                     </a:t>
            </a:r>
            <a:endParaRPr lang="en-US" sz="1400" dirty="0"/>
          </a:p>
          <a:p>
            <a:r>
              <a:rPr lang="en-US" sz="1400" dirty="0"/>
              <a:t>1. </a:t>
            </a:r>
            <a:r>
              <a:rPr lang="en-US" sz="1400" dirty="0" smtClean="0"/>
              <a:t>barroom</a:t>
            </a:r>
            <a:r>
              <a:rPr lang="en-US" sz="1400" dirty="0"/>
              <a:t>, bar, saloon, </a:t>
            </a:r>
            <a:r>
              <a:rPr lang="en-US" sz="1400" dirty="0" err="1"/>
              <a:t>ginmill</a:t>
            </a:r>
            <a:r>
              <a:rPr lang="en-US" sz="1400" dirty="0"/>
              <a:t>, taproom -- (a room where alcoholic drinks are served over a counter)</a:t>
            </a:r>
          </a:p>
          <a:p>
            <a:r>
              <a:rPr lang="en-US" sz="1400" dirty="0"/>
              <a:t>2. </a:t>
            </a:r>
            <a:r>
              <a:rPr lang="en-US" sz="1400" dirty="0" smtClean="0"/>
              <a:t>bar </a:t>
            </a:r>
            <a:r>
              <a:rPr lang="en-US" sz="1400" dirty="0"/>
              <a:t>-- (a counter where you can purchase food or drink)</a:t>
            </a:r>
          </a:p>
          <a:p>
            <a:r>
              <a:rPr lang="en-US" sz="1400" dirty="0"/>
              <a:t>3. </a:t>
            </a:r>
            <a:r>
              <a:rPr lang="en-US" sz="1400" dirty="0" smtClean="0"/>
              <a:t>bar </a:t>
            </a:r>
            <a:r>
              <a:rPr lang="en-US" sz="1400" dirty="0"/>
              <a:t>-- (a rigid piece of metal)</a:t>
            </a:r>
          </a:p>
          <a:p>
            <a:r>
              <a:rPr lang="en-US" sz="1400" dirty="0"/>
              <a:t>4. </a:t>
            </a:r>
            <a:r>
              <a:rPr lang="en-US" sz="1400" dirty="0" smtClean="0"/>
              <a:t>measure</a:t>
            </a:r>
            <a:r>
              <a:rPr lang="en-US" sz="1400" dirty="0"/>
              <a:t>, bar -- (notation for a repeating pattern of musical beats; written followed by a vertical bar)</a:t>
            </a:r>
          </a:p>
          <a:p>
            <a:r>
              <a:rPr lang="en-US" sz="1400" dirty="0"/>
              <a:t>5. </a:t>
            </a:r>
            <a:r>
              <a:rPr lang="en-US" sz="1400" dirty="0" smtClean="0"/>
              <a:t>bar </a:t>
            </a:r>
            <a:r>
              <a:rPr lang="en-US" sz="1400" dirty="0"/>
              <a:t>-- (usually metal placed in windows to prevent escape)</a:t>
            </a:r>
          </a:p>
          <a:p>
            <a:r>
              <a:rPr lang="en-US" sz="1400" dirty="0"/>
              <a:t>6. </a:t>
            </a:r>
            <a:r>
              <a:rPr lang="en-US" sz="1400" dirty="0" smtClean="0"/>
              <a:t>prevention</a:t>
            </a:r>
            <a:r>
              <a:rPr lang="en-US" sz="1400" dirty="0"/>
              <a:t>, bar -- (the act of preventing)</a:t>
            </a:r>
          </a:p>
          <a:p>
            <a:r>
              <a:rPr lang="en-US" sz="1400" dirty="0"/>
              <a:t>7. bar -- (a unit of pressure equal to a million dynes per square centimeter)</a:t>
            </a:r>
          </a:p>
          <a:p>
            <a:r>
              <a:rPr lang="en-US" sz="1400" dirty="0"/>
              <a:t>8. bar -- (a submerged (or partly submerged) ridge in a river or along a shore)</a:t>
            </a:r>
          </a:p>
          <a:p>
            <a:r>
              <a:rPr lang="en-US" sz="1400" dirty="0"/>
              <a:t>9. legal profession, bar, legal community -- (the body of individuals qualified to practice law)</a:t>
            </a:r>
          </a:p>
          <a:p>
            <a:r>
              <a:rPr lang="en-US" sz="1400" dirty="0"/>
              <a:t>10. cake, bar -- (a block of soap or wax)</a:t>
            </a:r>
          </a:p>
          <a:p>
            <a:r>
              <a:rPr lang="en-US" sz="1400" dirty="0"/>
              <a:t>11. bar -- ((law) a railing that encloses the part of the courtroom where the </a:t>
            </a:r>
            <a:r>
              <a:rPr lang="en-US" sz="1400" dirty="0" err="1"/>
              <a:t>the</a:t>
            </a:r>
            <a:r>
              <a:rPr lang="en-US" sz="1400" dirty="0"/>
              <a:t> judges and lawyers sit and the case is tried)</a:t>
            </a:r>
          </a:p>
          <a:p>
            <a:endParaRPr lang="en-US" sz="1400" dirty="0"/>
          </a:p>
          <a:p>
            <a:r>
              <a:rPr lang="en-US" sz="1400" dirty="0" smtClean="0"/>
              <a:t>The </a:t>
            </a:r>
            <a:r>
              <a:rPr lang="en-US" sz="1400" b="1" dirty="0"/>
              <a:t>verb</a:t>
            </a:r>
            <a:r>
              <a:rPr lang="en-US" sz="1400" dirty="0"/>
              <a:t> bar has 4 </a:t>
            </a:r>
            <a:r>
              <a:rPr lang="en-US" sz="1400" dirty="0" smtClean="0"/>
              <a:t>senses                                     </a:t>
            </a:r>
            <a:endParaRPr lang="en-US" sz="1400" dirty="0"/>
          </a:p>
          <a:p>
            <a:r>
              <a:rPr lang="en-US" sz="1400" dirty="0"/>
              <a:t>1. </a:t>
            </a:r>
            <a:r>
              <a:rPr lang="en-US" sz="1400" dirty="0" smtClean="0"/>
              <a:t>bar, </a:t>
            </a:r>
            <a:r>
              <a:rPr lang="en-US" sz="1400" dirty="0"/>
              <a:t>debar, exclude -- (prevent from entering; keep out; "He was barred from membership in the club")</a:t>
            </a:r>
          </a:p>
          <a:p>
            <a:r>
              <a:rPr lang="en-US" sz="1400" dirty="0"/>
              <a:t>2. </a:t>
            </a:r>
            <a:r>
              <a:rPr lang="en-US" sz="1400" dirty="0" smtClean="0"/>
              <a:t>barricade</a:t>
            </a:r>
            <a:r>
              <a:rPr lang="en-US" sz="1400" dirty="0"/>
              <a:t>, block, blockade, block off, block up, bar -- (render unsuitable for passage; "block the way"; "barricade the streets")</a:t>
            </a:r>
          </a:p>
          <a:p>
            <a:r>
              <a:rPr lang="en-US" sz="1400" dirty="0"/>
              <a:t>3. </a:t>
            </a:r>
            <a:r>
              <a:rPr lang="en-US" sz="1400" dirty="0" smtClean="0"/>
              <a:t>banish</a:t>
            </a:r>
            <a:r>
              <a:rPr lang="en-US" sz="1400" dirty="0"/>
              <a:t>, relegate, bar -- (expel, as if by official decree; "he was banished from his own country")</a:t>
            </a:r>
          </a:p>
          <a:p>
            <a:r>
              <a:rPr lang="en-US" sz="1400" dirty="0"/>
              <a:t>4. </a:t>
            </a:r>
            <a:r>
              <a:rPr lang="en-US" sz="1400" dirty="0" smtClean="0"/>
              <a:t>bar </a:t>
            </a:r>
            <a:r>
              <a:rPr lang="en-US" sz="1400" dirty="0"/>
              <a:t>-- (secure with, or as if with, bars; "He barred the door")</a:t>
            </a:r>
          </a:p>
        </p:txBody>
      </p:sp>
    </p:spTree>
    <p:extLst>
      <p:ext uri="{BB962C8B-B14F-4D97-AF65-F5344CB8AC3E}">
        <p14:creationId xmlns:p14="http://schemas.microsoft.com/office/powerpoint/2010/main" val="28147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90765"/>
            <a:ext cx="8432800" cy="701843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(2/6)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7093" y="786996"/>
            <a:ext cx="494674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Sense 1</a:t>
            </a:r>
          </a:p>
          <a:p>
            <a:r>
              <a:rPr lang="en-US" sz="1400" dirty="0"/>
              <a:t>barroom, bar, saloon, </a:t>
            </a:r>
            <a:r>
              <a:rPr lang="en-US" sz="1400" dirty="0" err="1"/>
              <a:t>ginmill</a:t>
            </a:r>
            <a:r>
              <a:rPr lang="en-US" sz="1400" dirty="0"/>
              <a:t>, taproom</a:t>
            </a:r>
          </a:p>
          <a:p>
            <a:r>
              <a:rPr lang="en-US" sz="1400" dirty="0"/>
              <a:t>       =&gt; room</a:t>
            </a:r>
          </a:p>
          <a:p>
            <a:r>
              <a:rPr lang="en-US" sz="1400" dirty="0"/>
              <a:t>           =&gt; area</a:t>
            </a:r>
          </a:p>
          <a:p>
            <a:r>
              <a:rPr lang="en-US" sz="1400" dirty="0"/>
              <a:t>               =&gt; structure, construction</a:t>
            </a:r>
          </a:p>
          <a:p>
            <a:r>
              <a:rPr lang="en-US" sz="1400" dirty="0"/>
              <a:t>                   =&gt; artifact, artefact</a:t>
            </a:r>
          </a:p>
          <a:p>
            <a:r>
              <a:rPr lang="en-US" sz="1400" dirty="0"/>
              <a:t>                       =&gt; object, physical object</a:t>
            </a:r>
          </a:p>
          <a:p>
            <a:r>
              <a:rPr lang="en-US" sz="1400" dirty="0"/>
              <a:t>                           =&gt; entity, something</a:t>
            </a:r>
          </a:p>
          <a:p>
            <a:endParaRPr lang="en-US" sz="1400" dirty="0"/>
          </a:p>
          <a:p>
            <a:r>
              <a:rPr lang="en-US" sz="1400" dirty="0"/>
              <a:t>Sense 2</a:t>
            </a:r>
          </a:p>
          <a:p>
            <a:r>
              <a:rPr lang="en-US" sz="1400" dirty="0"/>
              <a:t>bar</a:t>
            </a:r>
          </a:p>
          <a:p>
            <a:r>
              <a:rPr lang="en-US" sz="1400" dirty="0"/>
              <a:t>       =&gt; counter</a:t>
            </a:r>
          </a:p>
          <a:p>
            <a:r>
              <a:rPr lang="en-US" sz="1400" dirty="0"/>
              <a:t>           =&gt; table</a:t>
            </a:r>
          </a:p>
          <a:p>
            <a:r>
              <a:rPr lang="en-US" sz="1400" dirty="0"/>
              <a:t>               =&gt; furniture, piece of furniture, article of furniture</a:t>
            </a:r>
          </a:p>
          <a:p>
            <a:r>
              <a:rPr lang="en-US" sz="1400" dirty="0"/>
              <a:t>                   =&gt; furnishings</a:t>
            </a:r>
          </a:p>
          <a:p>
            <a:r>
              <a:rPr lang="en-US" sz="1400" dirty="0"/>
              <a:t>                       =&gt; instrumentality, instrumentation</a:t>
            </a:r>
          </a:p>
          <a:p>
            <a:r>
              <a:rPr lang="en-US" sz="1400" dirty="0"/>
              <a:t>                           =&gt; artifact, artefact</a:t>
            </a:r>
          </a:p>
          <a:p>
            <a:r>
              <a:rPr lang="en-US" sz="1400" dirty="0"/>
              <a:t>                               =&gt; object, physical object</a:t>
            </a:r>
          </a:p>
          <a:p>
            <a:r>
              <a:rPr lang="en-US" sz="1400" dirty="0"/>
              <a:t>                                   =&gt; entity, something</a:t>
            </a:r>
          </a:p>
        </p:txBody>
      </p:sp>
    </p:spTree>
    <p:extLst>
      <p:ext uri="{BB962C8B-B14F-4D97-AF65-F5344CB8AC3E}">
        <p14:creationId xmlns:p14="http://schemas.microsoft.com/office/powerpoint/2010/main" val="2817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57147"/>
            <a:ext cx="8432800" cy="701843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(3/6)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5011" y="860955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Sense 3</a:t>
            </a:r>
          </a:p>
          <a:p>
            <a:r>
              <a:rPr lang="en-US" sz="1400" dirty="0"/>
              <a:t>bar</a:t>
            </a:r>
          </a:p>
          <a:p>
            <a:r>
              <a:rPr lang="en-US" sz="1400" dirty="0"/>
              <a:t>       =&gt; implement</a:t>
            </a:r>
          </a:p>
          <a:p>
            <a:r>
              <a:rPr lang="en-US" sz="1400" dirty="0"/>
              <a:t>           =&gt; instrumentality, instrumentation</a:t>
            </a:r>
          </a:p>
          <a:p>
            <a:r>
              <a:rPr lang="en-US" sz="1400" dirty="0"/>
              <a:t>               =&gt; artifact, artefact</a:t>
            </a:r>
          </a:p>
          <a:p>
            <a:r>
              <a:rPr lang="en-US" sz="1400" dirty="0"/>
              <a:t>                   =&gt; object, physical object</a:t>
            </a:r>
          </a:p>
          <a:p>
            <a:r>
              <a:rPr lang="en-US" sz="1400" dirty="0"/>
              <a:t>                       =&gt; entity, something</a:t>
            </a:r>
          </a:p>
          <a:p>
            <a:endParaRPr lang="en-US" sz="1400" dirty="0"/>
          </a:p>
          <a:p>
            <a:r>
              <a:rPr lang="en-US" sz="1400" dirty="0"/>
              <a:t>Sense 4</a:t>
            </a:r>
          </a:p>
          <a:p>
            <a:r>
              <a:rPr lang="en-US" sz="1400" dirty="0"/>
              <a:t>measure, bar</a:t>
            </a:r>
          </a:p>
          <a:p>
            <a:r>
              <a:rPr lang="en-US" sz="1400" dirty="0"/>
              <a:t>       =&gt; musical notation</a:t>
            </a:r>
          </a:p>
          <a:p>
            <a:r>
              <a:rPr lang="en-US" sz="1400" dirty="0"/>
              <a:t>           =&gt; notation, notational system</a:t>
            </a:r>
          </a:p>
          <a:p>
            <a:r>
              <a:rPr lang="en-US" sz="1400" dirty="0"/>
              <a:t>               =&gt; writing, symbolic representation</a:t>
            </a:r>
          </a:p>
          <a:p>
            <a:r>
              <a:rPr lang="en-US" sz="1400" dirty="0"/>
              <a:t>                   =&gt; written communication, written language</a:t>
            </a:r>
          </a:p>
          <a:p>
            <a:r>
              <a:rPr lang="en-US" sz="1400" dirty="0"/>
              <a:t>                       =&gt; communication</a:t>
            </a:r>
          </a:p>
          <a:p>
            <a:r>
              <a:rPr lang="en-US" sz="1400" dirty="0"/>
              <a:t>                           =&gt; social relation</a:t>
            </a:r>
          </a:p>
          <a:p>
            <a:r>
              <a:rPr lang="en-US" sz="1400" dirty="0"/>
              <a:t>                               =&gt; relation</a:t>
            </a:r>
          </a:p>
          <a:p>
            <a:r>
              <a:rPr lang="en-US" sz="1400" dirty="0"/>
              <a:t>                                   =&gt; abstraction</a:t>
            </a:r>
          </a:p>
        </p:txBody>
      </p:sp>
    </p:spTree>
    <p:extLst>
      <p:ext uri="{BB962C8B-B14F-4D97-AF65-F5344CB8AC3E}">
        <p14:creationId xmlns:p14="http://schemas.microsoft.com/office/powerpoint/2010/main" val="389752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04212"/>
            <a:ext cx="8432800" cy="701843"/>
          </a:xfrm>
        </p:spPr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(4/6)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94499" y="761925"/>
            <a:ext cx="43349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Sense 5</a:t>
            </a:r>
          </a:p>
          <a:p>
            <a:r>
              <a:rPr lang="en-US" sz="1400" dirty="0"/>
              <a:t>bar</a:t>
            </a:r>
          </a:p>
          <a:p>
            <a:r>
              <a:rPr lang="en-US" sz="1400" dirty="0"/>
              <a:t>       =&gt; obstruction, impediment, impedimenta</a:t>
            </a:r>
          </a:p>
          <a:p>
            <a:r>
              <a:rPr lang="en-US" sz="1400" dirty="0"/>
              <a:t>           =&gt; structure, construction</a:t>
            </a:r>
          </a:p>
          <a:p>
            <a:r>
              <a:rPr lang="en-US" sz="1400" dirty="0"/>
              <a:t>               =&gt; artifact, artefact</a:t>
            </a:r>
          </a:p>
          <a:p>
            <a:r>
              <a:rPr lang="en-US" sz="1400" dirty="0"/>
              <a:t>                   =&gt; object, physical object</a:t>
            </a:r>
          </a:p>
          <a:p>
            <a:r>
              <a:rPr lang="en-US" sz="1400" dirty="0"/>
              <a:t>                       =&gt; entity, something</a:t>
            </a:r>
          </a:p>
          <a:p>
            <a:endParaRPr lang="en-US" sz="1400" dirty="0"/>
          </a:p>
          <a:p>
            <a:r>
              <a:rPr lang="en-US" sz="1400" dirty="0"/>
              <a:t>Sense 6</a:t>
            </a:r>
          </a:p>
          <a:p>
            <a:r>
              <a:rPr lang="en-US" sz="1400" dirty="0"/>
              <a:t>prevention, bar</a:t>
            </a:r>
          </a:p>
          <a:p>
            <a:r>
              <a:rPr lang="en-US" sz="1400" dirty="0"/>
              <a:t>       =&gt; hindrance, interference, interfering</a:t>
            </a:r>
          </a:p>
          <a:p>
            <a:r>
              <a:rPr lang="en-US" sz="1400" dirty="0"/>
              <a:t>           =&gt; act, human action, human activity</a:t>
            </a:r>
          </a:p>
          <a:p>
            <a:endParaRPr lang="en-US" sz="1400" dirty="0"/>
          </a:p>
          <a:p>
            <a:r>
              <a:rPr lang="en-US" sz="1400" dirty="0"/>
              <a:t>Sense 7</a:t>
            </a:r>
          </a:p>
          <a:p>
            <a:r>
              <a:rPr lang="en-US" sz="1400" dirty="0"/>
              <a:t>bar</a:t>
            </a:r>
          </a:p>
          <a:p>
            <a:r>
              <a:rPr lang="en-US" sz="1400" dirty="0"/>
              <a:t>       =&gt; pressure unit</a:t>
            </a:r>
          </a:p>
          <a:p>
            <a:r>
              <a:rPr lang="en-US" sz="1400" dirty="0"/>
              <a:t>           =&gt; unit of measurement, unit</a:t>
            </a:r>
          </a:p>
          <a:p>
            <a:r>
              <a:rPr lang="en-US" sz="1400" dirty="0"/>
              <a:t>               =&gt; definite quantity</a:t>
            </a:r>
          </a:p>
          <a:p>
            <a:r>
              <a:rPr lang="en-US" sz="1400" dirty="0"/>
              <a:t>                   =&gt; measure, quantity, amount, quantum</a:t>
            </a:r>
          </a:p>
          <a:p>
            <a:r>
              <a:rPr lang="en-US" sz="1400" dirty="0"/>
              <a:t>                       =&gt; abstraction</a:t>
            </a:r>
          </a:p>
        </p:txBody>
      </p:sp>
    </p:spTree>
    <p:extLst>
      <p:ext uri="{BB962C8B-B14F-4D97-AF65-F5344CB8AC3E}">
        <p14:creationId xmlns:p14="http://schemas.microsoft.com/office/powerpoint/2010/main" val="194483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Wordnet</a:t>
            </a:r>
            <a:r>
              <a:rPr lang="en-US" dirty="0" smtClean="0"/>
              <a:t> Example (5/6)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5011" y="1380289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Sense 8</a:t>
            </a:r>
          </a:p>
          <a:p>
            <a:r>
              <a:rPr lang="en-US" sz="1400" dirty="0"/>
              <a:t>bar</a:t>
            </a:r>
          </a:p>
          <a:p>
            <a:r>
              <a:rPr lang="en-US" sz="1400" dirty="0"/>
              <a:t>       =&gt; ridge</a:t>
            </a:r>
          </a:p>
          <a:p>
            <a:r>
              <a:rPr lang="en-US" sz="1400" dirty="0"/>
              <a:t>           =&gt; natural elevation, elevation</a:t>
            </a:r>
          </a:p>
          <a:p>
            <a:r>
              <a:rPr lang="en-US" sz="1400" dirty="0"/>
              <a:t>               =&gt; geological formation, geology, formation</a:t>
            </a:r>
          </a:p>
          <a:p>
            <a:r>
              <a:rPr lang="en-US" sz="1400" dirty="0"/>
              <a:t>                   =&gt; natural object</a:t>
            </a:r>
          </a:p>
          <a:p>
            <a:r>
              <a:rPr lang="en-US" sz="1400" dirty="0"/>
              <a:t>                       =&gt; object, physical object</a:t>
            </a:r>
          </a:p>
          <a:p>
            <a:r>
              <a:rPr lang="en-US" sz="1400" dirty="0"/>
              <a:t>                           =&gt; entity, something</a:t>
            </a:r>
          </a:p>
          <a:p>
            <a:r>
              <a:rPr lang="en-US" sz="1400" dirty="0"/>
              <a:t>       =&gt; barrier</a:t>
            </a:r>
          </a:p>
          <a:p>
            <a:r>
              <a:rPr lang="en-US" sz="1400" dirty="0"/>
              <a:t>           =&gt; mechanism</a:t>
            </a:r>
          </a:p>
          <a:p>
            <a:r>
              <a:rPr lang="en-US" sz="1400" dirty="0"/>
              <a:t>               =&gt; natural object</a:t>
            </a:r>
          </a:p>
          <a:p>
            <a:r>
              <a:rPr lang="en-US" sz="1400" dirty="0"/>
              <a:t>                   =&gt; object, physical object</a:t>
            </a:r>
          </a:p>
          <a:p>
            <a:r>
              <a:rPr lang="en-US" sz="1400" dirty="0"/>
              <a:t>                       =&gt; entity, something</a:t>
            </a:r>
          </a:p>
        </p:txBody>
      </p:sp>
    </p:spTree>
    <p:extLst>
      <p:ext uri="{BB962C8B-B14F-4D97-AF65-F5344CB8AC3E}">
        <p14:creationId xmlns:p14="http://schemas.microsoft.com/office/powerpoint/2010/main" val="12155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38817</TotalTime>
  <Words>994</Words>
  <Application>Microsoft Office PowerPoint</Application>
  <PresentationFormat>On-screen Show (16:9)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Text Similarity</vt:lpstr>
      <vt:lpstr>Wordnet</vt:lpstr>
      <vt:lpstr>Tree-like structure of Wordnet</vt:lpstr>
      <vt:lpstr>Wordnet Example (1/6)</vt:lpstr>
      <vt:lpstr>Wordnet Example (2/6)</vt:lpstr>
      <vt:lpstr>Wordnet Example (3/6)</vt:lpstr>
      <vt:lpstr>Wordnet Example (4/6)</vt:lpstr>
      <vt:lpstr>Wordnet Example (5/6)</vt:lpstr>
      <vt:lpstr>Wordnet Example (6/6)</vt:lpstr>
      <vt:lpstr>Familiarity and Polysemy</vt:lpstr>
      <vt:lpstr>Top-Level Categories</vt:lpstr>
      <vt:lpstr>Text Similarity</vt:lpstr>
      <vt:lpstr>BabelNet Example</vt:lpstr>
      <vt:lpstr>MeSH</vt:lpstr>
      <vt:lpstr>External Links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462</cp:revision>
  <dcterms:created xsi:type="dcterms:W3CDTF">2014-05-29T18:54:38Z</dcterms:created>
  <dcterms:modified xsi:type="dcterms:W3CDTF">2019-02-07T17:23:28Z</dcterms:modified>
</cp:coreProperties>
</file>