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4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79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01933B-15F0-4D4E-A513-43F29333B128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 smtClean="0"/>
              <a:t>J&amp;M</a:t>
            </a:r>
            <a:r>
              <a:rPr lang="en-US" altLang="en-US" baseline="0" dirty="0" smtClean="0"/>
              <a:t> - remove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12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01933B-15F0-4D4E-A513-43F29333B128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 smtClean="0"/>
              <a:t>J&amp;M</a:t>
            </a:r>
            <a:r>
              <a:rPr lang="en-US" altLang="en-US" baseline="0" dirty="0" smtClean="0"/>
              <a:t> - remove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09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01933B-15F0-4D4E-A513-43F29333B128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 smtClean="0"/>
              <a:t>J&amp;M</a:t>
            </a:r>
            <a:r>
              <a:rPr lang="en-US" altLang="en-US" baseline="0" dirty="0" smtClean="0"/>
              <a:t> - remove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0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TO TEXT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Wordnet</a:t>
            </a:r>
            <a:r>
              <a:rPr lang="en-US" altLang="en-US" dirty="0" smtClean="0"/>
              <a:t> Similarity in NLTK</a:t>
            </a:r>
          </a:p>
        </p:txBody>
      </p:sp>
      <p:sp>
        <p:nvSpPr>
          <p:cNvPr id="204803" name="Content Placeholder 4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9525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NLTK</a:t>
            </a: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</a:rPr>
              <a:t>dog.lin_similarity</a:t>
            </a:r>
            <a:r>
              <a:rPr lang="en-US" altLang="en-US" dirty="0">
                <a:solidFill>
                  <a:schemeClr val="tx1"/>
                </a:solidFill>
              </a:rPr>
              <a:t>(cat, </a:t>
            </a:r>
            <a:r>
              <a:rPr lang="en-US" altLang="en-US" dirty="0" err="1">
                <a:solidFill>
                  <a:schemeClr val="tx1"/>
                </a:solidFill>
              </a:rPr>
              <a:t>brown_ic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0.879</a:t>
            </a:r>
            <a:endParaRPr lang="en-US" alt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</a:rPr>
              <a:t>dog.lin_similarity</a:t>
            </a:r>
            <a:r>
              <a:rPr lang="en-US" altLang="en-US" dirty="0">
                <a:solidFill>
                  <a:schemeClr val="tx1"/>
                </a:solidFill>
              </a:rPr>
              <a:t>(elephant, </a:t>
            </a:r>
            <a:r>
              <a:rPr lang="en-US" altLang="en-US" dirty="0" err="1">
                <a:solidFill>
                  <a:schemeClr val="tx1"/>
                </a:solidFill>
              </a:rPr>
              <a:t>brown_ic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0.531</a:t>
            </a:r>
            <a:endParaRPr lang="en-US" alt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</a:rPr>
              <a:t>dog.lin_similarity</a:t>
            </a:r>
            <a:r>
              <a:rPr lang="en-US" altLang="en-US" dirty="0">
                <a:solidFill>
                  <a:schemeClr val="tx1"/>
                </a:solidFill>
              </a:rPr>
              <a:t>(elk, </a:t>
            </a:r>
            <a:r>
              <a:rPr lang="en-US" altLang="en-US" dirty="0" err="1">
                <a:solidFill>
                  <a:schemeClr val="tx1"/>
                </a:solidFill>
              </a:rPr>
              <a:t>brown_ic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0.475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Thesaurus-based Word Similarity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842"/>
            <a:ext cx="8229600" cy="31816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Which pair of words exhibits the greatest similarity?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1. Deer-elk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2. Deer-horse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3. Deer-mouse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4. Deer-roof</a:t>
            </a:r>
          </a:p>
        </p:txBody>
      </p:sp>
    </p:spTree>
    <p:extLst>
      <p:ext uri="{BB962C8B-B14F-4D97-AF65-F5344CB8AC3E}">
        <p14:creationId xmlns:p14="http://schemas.microsoft.com/office/powerpoint/2010/main" val="1404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596"/>
            <a:ext cx="8229600" cy="3570751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Which pair of words exhibits the greatest similarity?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1. Deer-elk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2. Deer-horse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3. Deer-mouse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4. Deer-roof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Why?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352540" y="2557841"/>
            <a:ext cx="1293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ruminant</a:t>
            </a:r>
            <a:endParaRPr lang="en-US" altLang="en-US" sz="24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760559" y="3400365"/>
            <a:ext cx="764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/>
              <a:t>deer</a:t>
            </a:r>
            <a:endParaRPr lang="en-US" altLang="en-US" sz="2400" b="1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402386" y="3400365"/>
            <a:ext cx="9982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giraffe</a:t>
            </a:r>
            <a:endParaRPr lang="en-US" altLang="en-US" sz="2400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485820" y="4084808"/>
            <a:ext cx="952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wapiti</a:t>
            </a:r>
            <a:endParaRPr lang="en-US" altLang="en-US" sz="2400" dirty="0"/>
          </a:p>
        </p:txBody>
      </p:sp>
      <p:cxnSp>
        <p:nvCxnSpPr>
          <p:cNvPr id="7" name="Straight Connector 3"/>
          <p:cNvCxnSpPr>
            <a:cxnSpLocks noChangeShapeType="1"/>
            <a:stCxn id="3" idx="2"/>
            <a:endCxn id="4" idx="0"/>
          </p:cNvCxnSpPr>
          <p:nvPr/>
        </p:nvCxnSpPr>
        <p:spPr bwMode="auto">
          <a:xfrm flipH="1">
            <a:off x="2143036" y="3019506"/>
            <a:ext cx="856476" cy="38085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/>
          <p:cNvCxnSpPr>
            <a:cxnSpLocks noChangeShapeType="1"/>
            <a:stCxn id="3" idx="2"/>
            <a:endCxn id="5" idx="0"/>
          </p:cNvCxnSpPr>
          <p:nvPr/>
        </p:nvCxnSpPr>
        <p:spPr bwMode="auto">
          <a:xfrm>
            <a:off x="2999512" y="3019506"/>
            <a:ext cx="901985" cy="38085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0"/>
          <p:cNvCxnSpPr>
            <a:cxnSpLocks noChangeShapeType="1"/>
            <a:stCxn id="4" idx="2"/>
            <a:endCxn id="6" idx="0"/>
          </p:cNvCxnSpPr>
          <p:nvPr/>
        </p:nvCxnSpPr>
        <p:spPr bwMode="auto">
          <a:xfrm flipH="1">
            <a:off x="1962073" y="3862030"/>
            <a:ext cx="180963" cy="2227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2702863" y="4084807"/>
            <a:ext cx="1106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caribou</a:t>
            </a:r>
            <a:endParaRPr lang="en-US" altLang="en-US" sz="2400" dirty="0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94584" y="4084808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/>
              <a:t>elk</a:t>
            </a:r>
            <a:endParaRPr lang="en-US" altLang="en-US" sz="2400" b="1" dirty="0"/>
          </a:p>
        </p:txBody>
      </p:sp>
      <p:cxnSp>
        <p:nvCxnSpPr>
          <p:cNvPr id="18" name="Straight Connector 10"/>
          <p:cNvCxnSpPr>
            <a:cxnSpLocks noChangeShapeType="1"/>
            <a:stCxn id="4" idx="2"/>
            <a:endCxn id="13" idx="0"/>
          </p:cNvCxnSpPr>
          <p:nvPr/>
        </p:nvCxnSpPr>
        <p:spPr bwMode="auto">
          <a:xfrm flipH="1">
            <a:off x="683285" y="3862030"/>
            <a:ext cx="1459751" cy="2227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0"/>
          <p:cNvCxnSpPr>
            <a:cxnSpLocks noChangeShapeType="1"/>
            <a:stCxn id="4" idx="2"/>
            <a:endCxn id="12" idx="0"/>
          </p:cNvCxnSpPr>
          <p:nvPr/>
        </p:nvCxnSpPr>
        <p:spPr bwMode="auto">
          <a:xfrm>
            <a:off x="2143036" y="3862030"/>
            <a:ext cx="1113024" cy="22277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445554" y="3378844"/>
            <a:ext cx="867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okapi</a:t>
            </a:r>
            <a:endParaRPr lang="en-US" altLang="en-US" sz="2400" dirty="0"/>
          </a:p>
        </p:txBody>
      </p:sp>
      <p:cxnSp>
        <p:nvCxnSpPr>
          <p:cNvPr id="25" name="Straight Connector 3"/>
          <p:cNvCxnSpPr>
            <a:cxnSpLocks noChangeShapeType="1"/>
            <a:stCxn id="3" idx="2"/>
            <a:endCxn id="24" idx="0"/>
          </p:cNvCxnSpPr>
          <p:nvPr/>
        </p:nvCxnSpPr>
        <p:spPr bwMode="auto">
          <a:xfrm flipH="1">
            <a:off x="879327" y="3019506"/>
            <a:ext cx="2120185" cy="359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881669" y="1968369"/>
            <a:ext cx="2932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even-toed ungulate</a:t>
            </a:r>
            <a:endParaRPr lang="en-US" altLang="en-US" sz="2400" dirty="0"/>
          </a:p>
        </p:txBody>
      </p:sp>
      <p:cxnSp>
        <p:nvCxnSpPr>
          <p:cNvPr id="37" name="Straight Connector 8"/>
          <p:cNvCxnSpPr>
            <a:cxnSpLocks noChangeShapeType="1"/>
            <a:stCxn id="34" idx="2"/>
            <a:endCxn id="3" idx="0"/>
          </p:cNvCxnSpPr>
          <p:nvPr/>
        </p:nvCxnSpPr>
        <p:spPr bwMode="auto">
          <a:xfrm flipH="1">
            <a:off x="2999512" y="2430034"/>
            <a:ext cx="348544" cy="12780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4814442" y="1968368"/>
            <a:ext cx="2932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odd-toed ungulate</a:t>
            </a:r>
            <a:endParaRPr lang="en-US" altLang="en-US" sz="2400" dirty="0"/>
          </a:p>
        </p:txBody>
      </p:sp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6162494" y="2557841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equine</a:t>
            </a:r>
            <a:endParaRPr lang="en-US" altLang="en-US" sz="2400" dirty="0"/>
          </a:p>
        </p:txBody>
      </p:sp>
      <p:cxnSp>
        <p:nvCxnSpPr>
          <p:cNvPr id="43" name="Straight Connector 8"/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6280829" y="2430033"/>
            <a:ext cx="383566" cy="12780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4022050" y="1301259"/>
            <a:ext cx="13263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ungulate</a:t>
            </a:r>
            <a:endParaRPr lang="en-US" altLang="en-US" sz="2400" dirty="0"/>
          </a:p>
        </p:txBody>
      </p:sp>
      <p:cxnSp>
        <p:nvCxnSpPr>
          <p:cNvPr id="50" name="Straight Connector 8"/>
          <p:cNvCxnSpPr>
            <a:cxnSpLocks noChangeShapeType="1"/>
            <a:stCxn id="47" idx="2"/>
            <a:endCxn id="34" idx="0"/>
          </p:cNvCxnSpPr>
          <p:nvPr/>
        </p:nvCxnSpPr>
        <p:spPr bwMode="auto">
          <a:xfrm flipH="1">
            <a:off x="3348056" y="1762924"/>
            <a:ext cx="1337158" cy="20544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8"/>
          <p:cNvCxnSpPr>
            <a:cxnSpLocks noChangeShapeType="1"/>
            <a:stCxn id="47" idx="2"/>
            <a:endCxn id="41" idx="0"/>
          </p:cNvCxnSpPr>
          <p:nvPr/>
        </p:nvCxnSpPr>
        <p:spPr bwMode="auto">
          <a:xfrm>
            <a:off x="4685214" y="1762924"/>
            <a:ext cx="1595615" cy="20544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4"/>
          <p:cNvSpPr txBox="1">
            <a:spLocks noChangeArrowheads="1"/>
          </p:cNvSpPr>
          <p:nvPr/>
        </p:nvSpPr>
        <p:spPr bwMode="auto">
          <a:xfrm>
            <a:off x="6472612" y="3419050"/>
            <a:ext cx="902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/>
              <a:t>horse</a:t>
            </a:r>
            <a:endParaRPr lang="en-US" altLang="en-US" sz="2400" b="1" dirty="0"/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7902500" y="3419050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zebra</a:t>
            </a:r>
            <a:endParaRPr lang="en-US" altLang="en-US" sz="2400" dirty="0"/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5187926" y="3388942"/>
            <a:ext cx="798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mule</a:t>
            </a:r>
            <a:endParaRPr lang="en-US" altLang="en-US" sz="2400" dirty="0"/>
          </a:p>
        </p:txBody>
      </p:sp>
      <p:cxnSp>
        <p:nvCxnSpPr>
          <p:cNvPr id="64" name="Straight Connector 8"/>
          <p:cNvCxnSpPr>
            <a:cxnSpLocks noChangeShapeType="1"/>
            <a:stCxn id="42" idx="2"/>
            <a:endCxn id="59" idx="0"/>
          </p:cNvCxnSpPr>
          <p:nvPr/>
        </p:nvCxnSpPr>
        <p:spPr bwMode="auto">
          <a:xfrm flipH="1">
            <a:off x="5587235" y="3019506"/>
            <a:ext cx="1077160" cy="36943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8"/>
          <p:cNvCxnSpPr>
            <a:cxnSpLocks noChangeShapeType="1"/>
            <a:stCxn id="42" idx="2"/>
            <a:endCxn id="57" idx="0"/>
          </p:cNvCxnSpPr>
          <p:nvPr/>
        </p:nvCxnSpPr>
        <p:spPr bwMode="auto">
          <a:xfrm>
            <a:off x="6664395" y="3019506"/>
            <a:ext cx="259623" cy="39954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8"/>
          <p:cNvCxnSpPr>
            <a:cxnSpLocks noChangeShapeType="1"/>
            <a:stCxn id="42" idx="2"/>
            <a:endCxn id="58" idx="0"/>
          </p:cNvCxnSpPr>
          <p:nvPr/>
        </p:nvCxnSpPr>
        <p:spPr bwMode="auto">
          <a:xfrm>
            <a:off x="6664395" y="3019506"/>
            <a:ext cx="1663062" cy="39954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6"/>
          <p:cNvSpPr txBox="1">
            <a:spLocks noChangeArrowheads="1"/>
          </p:cNvSpPr>
          <p:nvPr/>
        </p:nvSpPr>
        <p:spPr bwMode="auto">
          <a:xfrm>
            <a:off x="6523908" y="407194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pony</a:t>
            </a:r>
            <a:endParaRPr lang="en-US" altLang="en-US" sz="2400" dirty="0"/>
          </a:p>
        </p:txBody>
      </p:sp>
      <p:cxnSp>
        <p:nvCxnSpPr>
          <p:cNvPr id="74" name="Straight Connector 10"/>
          <p:cNvCxnSpPr>
            <a:cxnSpLocks noChangeShapeType="1"/>
            <a:stCxn id="57" idx="2"/>
            <a:endCxn id="73" idx="0"/>
          </p:cNvCxnSpPr>
          <p:nvPr/>
        </p:nvCxnSpPr>
        <p:spPr bwMode="auto">
          <a:xfrm>
            <a:off x="6924018" y="3880715"/>
            <a:ext cx="0" cy="19122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095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589812"/>
          </a:xfrm>
        </p:spPr>
        <p:txBody>
          <a:bodyPr>
            <a:normAutofit/>
          </a:bodyPr>
          <a:lstStyle/>
          <a:p>
            <a:r>
              <a:rPr lang="en-US" dirty="0" smtClean="0"/>
              <a:t>Version 1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v,w</a:t>
            </a:r>
            <a:r>
              <a:rPr lang="en-US" dirty="0" smtClean="0"/>
              <a:t>) = - </a:t>
            </a:r>
            <a:r>
              <a:rPr lang="en-US" dirty="0" err="1" smtClean="0"/>
              <a:t>pathlength</a:t>
            </a:r>
            <a:r>
              <a:rPr lang="en-US" dirty="0" smtClean="0"/>
              <a:t> (</a:t>
            </a:r>
            <a:r>
              <a:rPr lang="en-US" dirty="0" err="1" smtClean="0"/>
              <a:t>v,w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Version 2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 (</a:t>
            </a:r>
            <a:r>
              <a:rPr lang="en-US" dirty="0" err="1" smtClean="0"/>
              <a:t>v,w</a:t>
            </a:r>
            <a:r>
              <a:rPr lang="en-US" dirty="0" smtClean="0"/>
              <a:t>) = - log </a:t>
            </a:r>
            <a:r>
              <a:rPr lang="en-US" dirty="0" err="1" smtClean="0"/>
              <a:t>pathlength</a:t>
            </a:r>
            <a:r>
              <a:rPr lang="en-US" dirty="0" smtClean="0"/>
              <a:t> (</a:t>
            </a:r>
            <a:r>
              <a:rPr lang="en-US" dirty="0" err="1" smtClean="0"/>
              <a:t>v,w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0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may be no tree for the specific domain or language</a:t>
            </a:r>
          </a:p>
          <a:p>
            <a:r>
              <a:rPr lang="en-US" dirty="0" smtClean="0"/>
              <a:t>A specific word (e.g., a term or a proper noun) may not be in any tree</a:t>
            </a:r>
          </a:p>
          <a:p>
            <a:r>
              <a:rPr lang="en-US" dirty="0" smtClean="0"/>
              <a:t>IS-A (</a:t>
            </a:r>
            <a:r>
              <a:rPr lang="en-US" dirty="0" err="1" smtClean="0"/>
              <a:t>hypernym</a:t>
            </a:r>
            <a:r>
              <a:rPr lang="en-US" dirty="0" smtClean="0"/>
              <a:t>) edges are not all equally apart in similarity space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0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similarity between two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589812"/>
          </a:xfrm>
        </p:spPr>
        <p:txBody>
          <a:bodyPr>
            <a:normAutofit/>
          </a:bodyPr>
          <a:lstStyle/>
          <a:p>
            <a:r>
              <a:rPr lang="en-US" dirty="0" smtClean="0"/>
              <a:t>Version </a:t>
            </a:r>
            <a:r>
              <a:rPr lang="en-US" dirty="0"/>
              <a:t>3 </a:t>
            </a:r>
            <a:r>
              <a:rPr lang="en-US" dirty="0" smtClean="0"/>
              <a:t>(Philip </a:t>
            </a:r>
            <a:r>
              <a:rPr lang="en-US" dirty="0" err="1" smtClean="0"/>
              <a:t>Resnik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Sim</a:t>
            </a:r>
            <a:r>
              <a:rPr lang="en-US" dirty="0"/>
              <a:t> (</a:t>
            </a:r>
            <a:r>
              <a:rPr lang="en-US" dirty="0" err="1"/>
              <a:t>v,w</a:t>
            </a:r>
            <a:r>
              <a:rPr lang="en-US" dirty="0"/>
              <a:t>) = - log </a:t>
            </a:r>
            <a:r>
              <a:rPr lang="en-US" i="1" dirty="0"/>
              <a:t>P</a:t>
            </a:r>
            <a:r>
              <a:rPr lang="en-US" dirty="0"/>
              <a:t>(LCS(</a:t>
            </a:r>
            <a:r>
              <a:rPr lang="en-US" dirty="0" err="1"/>
              <a:t>v,w</a:t>
            </a:r>
            <a:r>
              <a:rPr lang="en-US" dirty="0" smtClean="0"/>
              <a:t>))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where </a:t>
            </a:r>
            <a:r>
              <a:rPr lang="en-US" altLang="en-US" dirty="0">
                <a:solidFill>
                  <a:schemeClr val="tx1"/>
                </a:solidFill>
              </a:rPr>
              <a:t>LCS = lowest common </a:t>
            </a:r>
            <a:r>
              <a:rPr lang="en-US" altLang="en-US" dirty="0" err="1">
                <a:solidFill>
                  <a:schemeClr val="tx1"/>
                </a:solidFill>
              </a:rPr>
              <a:t>subsumer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smtClean="0">
                <a:solidFill>
                  <a:schemeClr val="tx1"/>
                </a:solidFill>
              </a:rPr>
              <a:t>e.g.,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/>
              <a:t>ungulate </a:t>
            </a:r>
            <a:r>
              <a:rPr lang="en-US" altLang="en-US" dirty="0"/>
              <a:t>for deer and horse</a:t>
            </a:r>
          </a:p>
          <a:p>
            <a:pPr marL="457200" lvl="1" indent="0">
              <a:buNone/>
            </a:pPr>
            <a:r>
              <a:rPr lang="en-US" altLang="en-US" dirty="0"/>
              <a:t>	deer for deer and </a:t>
            </a:r>
            <a:r>
              <a:rPr lang="en-US" altLang="en-US" dirty="0" smtClean="0"/>
              <a:t>elk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354"/>
            <a:ext cx="8229600" cy="3879131"/>
          </a:xfrm>
        </p:spPr>
        <p:txBody>
          <a:bodyPr>
            <a:normAutofit/>
          </a:bodyPr>
          <a:lstStyle/>
          <a:p>
            <a:r>
              <a:rPr lang="en-US" dirty="0" smtClean="0"/>
              <a:t>Version 4 (</a:t>
            </a:r>
            <a:r>
              <a:rPr lang="en-US" dirty="0" err="1" smtClean="0"/>
              <a:t>Dekang</a:t>
            </a:r>
            <a:r>
              <a:rPr lang="en-US" dirty="0" smtClean="0"/>
              <a:t> Lin)</a:t>
            </a:r>
          </a:p>
          <a:p>
            <a:pPr lvl="1">
              <a:defRPr/>
            </a:pPr>
            <a:r>
              <a:rPr lang="en-US" sz="2300" kern="0" dirty="0" err="1"/>
              <a:t>Wordnet</a:t>
            </a:r>
            <a:r>
              <a:rPr lang="en-US" sz="2300" kern="0" dirty="0"/>
              <a:t> augmented with probabilities (Lin 1998)</a:t>
            </a:r>
          </a:p>
          <a:p>
            <a:pPr lvl="1">
              <a:defRPr/>
            </a:pPr>
            <a:r>
              <a:rPr lang="en-US" sz="2300" kern="0" dirty="0"/>
              <a:t>IC(c) = -log P(c</a:t>
            </a:r>
            <a:r>
              <a:rPr lang="en-US" sz="2300" kern="0" dirty="0" smtClean="0"/>
              <a:t>)</a:t>
            </a:r>
            <a:endParaRPr lang="en-US" dirty="0" smtClean="0"/>
          </a:p>
          <a:p>
            <a:pPr lvl="1"/>
            <a:r>
              <a:rPr lang="en-US" dirty="0" err="1"/>
              <a:t>Sim</a:t>
            </a:r>
            <a:r>
              <a:rPr lang="en-US" dirty="0"/>
              <a:t> (</a:t>
            </a:r>
            <a:r>
              <a:rPr lang="en-US" dirty="0" err="1"/>
              <a:t>v,w</a:t>
            </a:r>
            <a:r>
              <a:rPr lang="en-US" dirty="0"/>
              <a:t>) = </a:t>
            </a:r>
            <a:r>
              <a:rPr lang="en-US" dirty="0" smtClean="0"/>
              <a:t>2 x </a:t>
            </a:r>
            <a:r>
              <a:rPr lang="en-US" dirty="0"/>
              <a:t>log </a:t>
            </a:r>
            <a:r>
              <a:rPr lang="en-US" i="1" dirty="0" smtClean="0"/>
              <a:t>P</a:t>
            </a:r>
            <a:r>
              <a:rPr lang="en-US" dirty="0" smtClean="0"/>
              <a:t>(LCS(</a:t>
            </a:r>
            <a:r>
              <a:rPr lang="en-US" dirty="0" err="1" smtClean="0"/>
              <a:t>v,w</a:t>
            </a:r>
            <a:r>
              <a:rPr lang="en-US" dirty="0" smtClean="0"/>
              <a:t>)) / (log </a:t>
            </a:r>
            <a:r>
              <a:rPr lang="en-US" i="1" dirty="0" smtClean="0"/>
              <a:t>P</a:t>
            </a:r>
            <a:r>
              <a:rPr lang="en-US" dirty="0" smtClean="0"/>
              <a:t>(v) + log </a:t>
            </a:r>
            <a:r>
              <a:rPr lang="en-US" i="1" dirty="0" smtClean="0"/>
              <a:t>P</a:t>
            </a:r>
            <a:r>
              <a:rPr lang="en-US" dirty="0" smtClean="0"/>
              <a:t>(w))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4" y="2811780"/>
            <a:ext cx="4437339" cy="233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94" y="3528060"/>
            <a:ext cx="4304455" cy="65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558064" y="4307834"/>
            <a:ext cx="873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= 0.59</a:t>
            </a:r>
          </a:p>
        </p:txBody>
      </p:sp>
    </p:spTree>
    <p:extLst>
      <p:ext uri="{BB962C8B-B14F-4D97-AF65-F5344CB8AC3E}">
        <p14:creationId xmlns:p14="http://schemas.microsoft.com/office/powerpoint/2010/main" val="11243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38100</TotalTime>
  <Words>261</Words>
  <Application>Microsoft Office PowerPoint</Application>
  <PresentationFormat>On-screen Show (16:9)</PresentationFormat>
  <Paragraphs>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Text Similarity</vt:lpstr>
      <vt:lpstr>Quiz</vt:lpstr>
      <vt:lpstr>Quiz Answer</vt:lpstr>
      <vt:lpstr>Remember Wordnet</vt:lpstr>
      <vt:lpstr>Path Similarity</vt:lpstr>
      <vt:lpstr>Problems with this Approach</vt:lpstr>
      <vt:lpstr>Path similarity between two words</vt:lpstr>
      <vt:lpstr>Information content</vt:lpstr>
      <vt:lpstr>Wordnet Similarity in NLTK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462</cp:revision>
  <dcterms:created xsi:type="dcterms:W3CDTF">2014-05-29T18:54:38Z</dcterms:created>
  <dcterms:modified xsi:type="dcterms:W3CDTF">2019-02-10T15:44:23Z</dcterms:modified>
</cp:coreProperties>
</file>