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30"/>
  </p:notesMasterIdLst>
  <p:sldIdLst>
    <p:sldId id="616" r:id="rId3"/>
    <p:sldId id="799" r:id="rId4"/>
    <p:sldId id="832" r:id="rId5"/>
    <p:sldId id="833" r:id="rId6"/>
    <p:sldId id="834" r:id="rId7"/>
    <p:sldId id="835" r:id="rId8"/>
    <p:sldId id="836" r:id="rId9"/>
    <p:sldId id="800" r:id="rId10"/>
    <p:sldId id="801" r:id="rId11"/>
    <p:sldId id="802" r:id="rId12"/>
    <p:sldId id="803" r:id="rId13"/>
    <p:sldId id="804" r:id="rId14"/>
    <p:sldId id="805" r:id="rId15"/>
    <p:sldId id="806" r:id="rId16"/>
    <p:sldId id="807" r:id="rId17"/>
    <p:sldId id="808" r:id="rId18"/>
    <p:sldId id="809" r:id="rId19"/>
    <p:sldId id="810" r:id="rId20"/>
    <p:sldId id="811" r:id="rId21"/>
    <p:sldId id="837" r:id="rId22"/>
    <p:sldId id="812" r:id="rId23"/>
    <p:sldId id="839" r:id="rId24"/>
    <p:sldId id="838" r:id="rId25"/>
    <p:sldId id="840" r:id="rId26"/>
    <p:sldId id="841" r:id="rId27"/>
    <p:sldId id="842" r:id="rId28"/>
    <p:sldId id="798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5" autoAdjust="0"/>
    <p:restoredTop sz="86118" autoAdjust="0"/>
  </p:normalViewPr>
  <p:slideViewPr>
    <p:cSldViewPr snapToGrid="0" snapToObjects="1">
      <p:cViewPr varScale="1">
        <p:scale>
          <a:sx n="115" d="100"/>
          <a:sy n="115" d="100"/>
        </p:scale>
        <p:origin x="102" y="1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and the</a:t>
            </a:r>
            <a:r>
              <a:rPr lang="en-US" baseline="0" dirty="0" smtClean="0"/>
              <a:t> next two slides are from 361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1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26FC941-6B46-49ED-8A0C-CBBB2CD773AE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6358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C02E8BC-4E69-4D7A-B374-DBFBC67130FD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2495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cloweb.org/resources/problems/2014/N2014-HS.pdf" TargetMode="External"/><Relationship Id="rId2" Type="http://schemas.openxmlformats.org/officeDocument/2006/relationships/hyperlink" Target="http://www.nacloweb.org/resources/problems/2014/N2014-H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60890"/>
            <a:ext cx="8229600" cy="3728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i="1" dirty="0" smtClean="0"/>
              <a:t>Formula </a:t>
            </a:r>
            <a:r>
              <a:rPr lang="en-US" altLang="en-US" sz="2000" dirty="0" smtClean="0">
                <a:sym typeface="Symbol" pitchFamily="18" charset="2"/>
              </a:rPr>
              <a:t> AtomicFormula | Formula Connective Formula 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en-US" sz="2000" dirty="0" smtClean="0">
                <a:sym typeface="Symbol" pitchFamily="18" charset="2"/>
              </a:rPr>
              <a:t>					| Quantifier Variable Formula | </a:t>
            </a:r>
            <a:r>
              <a:rPr lang="en-US" alt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¬</a:t>
            </a:r>
            <a:r>
              <a:rPr lang="en-US" altLang="en-US" sz="2000" dirty="0" smtClean="0">
                <a:sym typeface="Symbol" pitchFamily="18" charset="2"/>
              </a:rPr>
              <a:t> Formula | (Formula)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sym typeface="Symbol" pitchFamily="18" charset="2"/>
              </a:rPr>
              <a:t>AtomicFormula  Predicate (Term…)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sym typeface="Symbol" pitchFamily="18" charset="2"/>
              </a:rPr>
              <a:t>Term  Function (Term…) | Constant | Variable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sym typeface="Symbol" pitchFamily="18" charset="2"/>
              </a:rPr>
              <a:t>Connective  </a:t>
            </a:r>
            <a:r>
              <a:rPr lang="en-US" alt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∧</a:t>
            </a:r>
            <a:r>
              <a:rPr lang="en-US" altLang="en-US" sz="2000" dirty="0" smtClean="0">
                <a:sym typeface="Symbol" pitchFamily="18" charset="2"/>
              </a:rPr>
              <a:t> </a:t>
            </a:r>
            <a:r>
              <a:rPr lang="en-US" altLang="en-US" sz="2000" dirty="0" smtClean="0">
                <a:sym typeface="Math B"/>
              </a:rPr>
              <a:t>| </a:t>
            </a:r>
            <a:r>
              <a:rPr lang="en-US" alt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⋁</a:t>
            </a:r>
            <a:r>
              <a:rPr lang="en-US" altLang="en-US" sz="2000" dirty="0" smtClean="0">
                <a:sym typeface="Math B"/>
              </a:rPr>
              <a:t> | </a:t>
            </a:r>
            <a:r>
              <a:rPr lang="en-US" alt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⇒</a:t>
            </a:r>
            <a:endParaRPr lang="en-US" altLang="en-US" sz="2000" dirty="0" smtClean="0"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lang="en-US" altLang="en-US" sz="2000" dirty="0" smtClean="0">
                <a:sym typeface="Symbol" pitchFamily="18" charset="2"/>
              </a:rPr>
              <a:t>Quantifier  </a:t>
            </a:r>
            <a:r>
              <a:rPr lang="en-US" altLang="en-US" sz="1600" dirty="0" smtClean="0">
                <a:ea typeface="Arial Unicode MS" pitchFamily="34" charset="-128"/>
                <a:cs typeface="Arial Unicode MS" pitchFamily="34" charset="-128"/>
                <a:sym typeface="Math1"/>
              </a:rPr>
              <a:t>∀</a:t>
            </a:r>
            <a:r>
              <a:rPr lang="en-US" altLang="en-US" sz="2000" dirty="0" smtClean="0">
                <a:sym typeface="Math C"/>
              </a:rPr>
              <a:t> | </a:t>
            </a:r>
            <a:r>
              <a:rPr lang="en-US" altLang="en-US" sz="1600" dirty="0">
                <a:sym typeface="Symbol" pitchFamily="18" charset="2"/>
              </a:rPr>
              <a:t></a:t>
            </a:r>
            <a:endParaRPr lang="en-US" altLang="en-US" sz="2000" dirty="0" smtClean="0"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sym typeface="Symbol" pitchFamily="18" charset="2"/>
              </a:rPr>
              <a:t>Constant  M | Martin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sym typeface="Symbol" pitchFamily="18" charset="2"/>
              </a:rPr>
              <a:t>Variable  </a:t>
            </a:r>
            <a:r>
              <a:rPr lang="en-US" altLang="en-US" sz="2000" i="1" dirty="0" smtClean="0">
                <a:sym typeface="Symbol" pitchFamily="18" charset="2"/>
              </a:rPr>
              <a:t>x </a:t>
            </a:r>
            <a:r>
              <a:rPr lang="en-US" altLang="en-US" sz="2000" dirty="0" smtClean="0">
                <a:sym typeface="Symbol" pitchFamily="18" charset="2"/>
              </a:rPr>
              <a:t>| </a:t>
            </a:r>
            <a:r>
              <a:rPr lang="en-US" altLang="en-US" sz="2000" i="1" dirty="0" smtClean="0">
                <a:sym typeface="Symbol" pitchFamily="18" charset="2"/>
              </a:rPr>
              <a:t>y</a:t>
            </a:r>
            <a:r>
              <a:rPr lang="en-US" altLang="en-US" sz="2000" dirty="0" smtClean="0">
                <a:sym typeface="Symbol" pitchFamily="18" charset="2"/>
              </a:rPr>
              <a:t> | 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sym typeface="Symbol" pitchFamily="18" charset="2"/>
              </a:rPr>
              <a:t>Predicate  Likes | Eats | 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sym typeface="Symbol" pitchFamily="18" charset="2"/>
              </a:rPr>
              <a:t>Function  AgeOf | ColorOf |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Order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Common Mistake (1)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2800" dirty="0" smtClean="0">
                <a:sym typeface="Symbol" pitchFamily="18" charset="2"/>
              </a:rPr>
              <a:t></a:t>
            </a:r>
            <a:r>
              <a:rPr lang="en-US" altLang="en-US" sz="2800" dirty="0" smtClean="0"/>
              <a:t> is the main connective with </a:t>
            </a:r>
            <a:r>
              <a:rPr lang="en-US" altLang="en-US" sz="2800" dirty="0" smtClean="0">
                <a:sym typeface="Symbol" pitchFamily="18" charset="2"/>
              </a:rPr>
              <a:t></a:t>
            </a:r>
            <a:endParaRPr lang="en-US" altLang="en-US" sz="2800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en-US" sz="28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800" dirty="0" smtClean="0"/>
              <a:t>Common mistake: using </a:t>
            </a:r>
            <a:r>
              <a:rPr lang="en-US" altLang="en-US" sz="2800" dirty="0" smtClean="0">
                <a:sym typeface="Symbol" pitchFamily="18" charset="2"/>
              </a:rPr>
              <a:t></a:t>
            </a:r>
            <a:r>
              <a:rPr lang="en-US" altLang="en-US" sz="2800" dirty="0" smtClean="0"/>
              <a:t> as the main connective with </a:t>
            </a:r>
            <a:r>
              <a:rPr lang="en-US" altLang="en-US" sz="2800" dirty="0" smtClean="0">
                <a:sym typeface="Symbol" pitchFamily="18" charset="2"/>
              </a:rPr>
              <a:t></a:t>
            </a:r>
            <a:r>
              <a:rPr lang="en-US" altLang="en-US" sz="2800" dirty="0" smtClean="0"/>
              <a:t>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400" dirty="0" smtClean="0">
                <a:sym typeface="Symbol" pitchFamily="18" charset="2"/>
              </a:rPr>
              <a:t></a:t>
            </a:r>
            <a:r>
              <a:rPr lang="en-US" altLang="en-US" sz="2400" dirty="0" smtClean="0"/>
              <a:t>x Cat(x) </a:t>
            </a:r>
            <a:r>
              <a:rPr lang="en-US" altLang="en-US" sz="2400" dirty="0" smtClean="0">
                <a:sym typeface="Symbol" pitchFamily="18" charset="2"/>
              </a:rPr>
              <a:t> </a:t>
            </a:r>
            <a:r>
              <a:rPr lang="en-US" altLang="en-US" sz="2400" dirty="0" smtClean="0"/>
              <a:t>EatsFish(x)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400" dirty="0" smtClean="0"/>
              <a:t>means “Everyone is a cat and everyone eats fish”</a:t>
            </a:r>
          </a:p>
        </p:txBody>
      </p:sp>
    </p:spTree>
    <p:extLst>
      <p:ext uri="{BB962C8B-B14F-4D97-AF65-F5344CB8AC3E}">
        <p14:creationId xmlns:p14="http://schemas.microsoft.com/office/powerpoint/2010/main" val="2890254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Common Mistake (2)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2800" dirty="0" smtClean="0">
                <a:sym typeface="Symbol" pitchFamily="18" charset="2"/>
              </a:rPr>
              <a:t> </a:t>
            </a:r>
            <a:r>
              <a:rPr lang="en-US" altLang="en-US" sz="2800" dirty="0" smtClean="0"/>
              <a:t>is the main connective with </a:t>
            </a:r>
            <a:r>
              <a:rPr lang="en-US" altLang="en-US" sz="2800" dirty="0" smtClean="0">
                <a:sym typeface="Symbol" pitchFamily="18" charset="2"/>
              </a:rPr>
              <a:t></a:t>
            </a:r>
            <a:endParaRPr lang="en-US" altLang="en-US" sz="2800" dirty="0" smtClean="0"/>
          </a:p>
          <a:p>
            <a:pPr lvl="4">
              <a:lnSpc>
                <a:spcPct val="110000"/>
              </a:lnSpc>
            </a:pPr>
            <a:endParaRPr lang="en-US" altLang="en-US" sz="1800" dirty="0" smtClean="0"/>
          </a:p>
          <a:p>
            <a:pPr lvl="4">
              <a:lnSpc>
                <a:spcPct val="110000"/>
              </a:lnSpc>
            </a:pPr>
            <a:endParaRPr lang="en-US" altLang="en-US" sz="18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800" dirty="0" smtClean="0"/>
              <a:t>Common mistake: using </a:t>
            </a:r>
            <a:r>
              <a:rPr lang="en-US" altLang="en-US" sz="2800" dirty="0" smtClean="0">
                <a:sym typeface="Symbol" pitchFamily="18" charset="2"/>
              </a:rPr>
              <a:t></a:t>
            </a:r>
            <a:r>
              <a:rPr lang="en-US" altLang="en-US" sz="2800" dirty="0" smtClean="0"/>
              <a:t> as the main connective with </a:t>
            </a:r>
            <a:r>
              <a:rPr lang="en-US" altLang="en-US" sz="2800" dirty="0" smtClean="0">
                <a:sym typeface="Symbol" pitchFamily="18" charset="2"/>
              </a:rPr>
              <a:t></a:t>
            </a:r>
            <a:r>
              <a:rPr lang="en-US" altLang="en-US" sz="2800" dirty="0" smtClean="0"/>
              <a:t>:</a:t>
            </a:r>
          </a:p>
          <a:p>
            <a:pPr algn="ctr">
              <a:lnSpc>
                <a:spcPct val="110000"/>
              </a:lnSpc>
              <a:buFontTx/>
              <a:buNone/>
            </a:pPr>
            <a:r>
              <a:rPr lang="en-US" altLang="en-US" sz="2800" dirty="0" smtClean="0">
                <a:sym typeface="Symbol" pitchFamily="18" charset="2"/>
              </a:rPr>
              <a:t></a:t>
            </a:r>
            <a:r>
              <a:rPr lang="en-US" altLang="en-US" sz="2800" i="1" dirty="0" smtClean="0"/>
              <a:t>x</a:t>
            </a:r>
            <a:r>
              <a:rPr lang="en-US" altLang="en-US" sz="2800" dirty="0" smtClean="0"/>
              <a:t> Cat(x)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smtClean="0"/>
              <a:t>EatsFish(x)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800" dirty="0" smtClean="0"/>
              <a:t>	is true if there is anyone who is not a cat!</a:t>
            </a:r>
          </a:p>
        </p:txBody>
      </p:sp>
    </p:spTree>
    <p:extLst>
      <p:ext uri="{BB962C8B-B14F-4D97-AF65-F5344CB8AC3E}">
        <p14:creationId xmlns:p14="http://schemas.microsoft.com/office/powerpoint/2010/main" val="3641966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Order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NACLO problem from 2014</a:t>
            </a:r>
          </a:p>
          <a:p>
            <a:r>
              <a:rPr lang="en-US" dirty="0" smtClean="0"/>
              <a:t>Author: Ben King</a:t>
            </a:r>
          </a:p>
          <a:p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www.nacloweb.org/resources/problems/2014/N2014-H.pdf</a:t>
            </a:r>
            <a:r>
              <a:rPr lang="en-US" sz="2000" dirty="0" smtClean="0"/>
              <a:t> </a:t>
            </a:r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www.nacloweb.org/resources/problems/2014/N2014-HS.pdf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6873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67" y="1478942"/>
            <a:ext cx="7840969" cy="298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Order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65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8" y="1081377"/>
            <a:ext cx="8863013" cy="322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047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5" y="898496"/>
            <a:ext cx="8829675" cy="321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748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58" y="127221"/>
            <a:ext cx="7530142" cy="4911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270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5760"/>
            <a:ext cx="8686800" cy="447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977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1733384"/>
            <a:ext cx="933450" cy="233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91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Order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0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34777"/>
            <a:ext cx="8432800" cy="701843"/>
          </a:xfrm>
        </p:spPr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39431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Base types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 (entity) – objects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 (truth values)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Complex types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If a is a type and b is a type, then </a:t>
            </a:r>
            <a:r>
              <a:rPr lang="en-US" dirty="0" err="1" smtClean="0"/>
              <a:t>a</a:t>
            </a:r>
            <a:r>
              <a:rPr lang="en-US" dirty="0" err="1" smtClean="0">
                <a:sym typeface="Wingdings" panose="05000000000000000000" pitchFamily="2" charset="2"/>
              </a:rPr>
              <a:t>b</a:t>
            </a:r>
            <a:r>
              <a:rPr lang="en-US" dirty="0" smtClean="0">
                <a:sym typeface="Wingdings" panose="05000000000000000000" pitchFamily="2" charset="2"/>
              </a:rPr>
              <a:t> is a type.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ab</a:t>
            </a:r>
            <a:r>
              <a:rPr lang="en-US" dirty="0" smtClean="0">
                <a:sym typeface="Wingdings" panose="05000000000000000000" pitchFamily="2" charset="2"/>
              </a:rPr>
              <a:t>)(a)=b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ym typeface="Wingdings" panose="05000000000000000000" pitchFamily="2" charset="2"/>
              </a:rPr>
              <a:t>Example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ym typeface="Wingdings" panose="05000000000000000000" pitchFamily="2" charset="2"/>
              </a:rPr>
              <a:t>Type of </a:t>
            </a:r>
            <a:r>
              <a:rPr lang="en-US" i="1" dirty="0" smtClean="0">
                <a:sym typeface="Wingdings" panose="05000000000000000000" pitchFamily="2" charset="2"/>
              </a:rPr>
              <a:t>Mary</a:t>
            </a:r>
            <a:r>
              <a:rPr lang="en-US" dirty="0" smtClean="0">
                <a:sym typeface="Wingdings" panose="05000000000000000000" pitchFamily="2" charset="2"/>
              </a:rPr>
              <a:t> = e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ym typeface="Wingdings" panose="05000000000000000000" pitchFamily="2" charset="2"/>
              </a:rPr>
              <a:t>Type of </a:t>
            </a:r>
            <a:r>
              <a:rPr lang="en-US" i="1" dirty="0" smtClean="0">
                <a:sym typeface="Wingdings" panose="05000000000000000000" pitchFamily="2" charset="2"/>
              </a:rPr>
              <a:t>sleeps</a:t>
            </a:r>
            <a:r>
              <a:rPr lang="en-US" dirty="0" smtClean="0">
                <a:sym typeface="Wingdings" panose="05000000000000000000" pitchFamily="2" charset="2"/>
              </a:rPr>
              <a:t> = </a:t>
            </a:r>
            <a:r>
              <a:rPr lang="en-US" dirty="0" err="1" smtClean="0">
                <a:sym typeface="Wingdings" panose="05000000000000000000" pitchFamily="2" charset="2"/>
              </a:rPr>
              <a:t>et</a:t>
            </a:r>
            <a:endParaRPr lang="en-US" dirty="0" smtClean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sym typeface="Wingdings" panose="05000000000000000000" pitchFamily="2" charset="2"/>
              </a:rPr>
              <a:t>Type of </a:t>
            </a:r>
            <a:r>
              <a:rPr lang="en-US" i="1" dirty="0" smtClean="0">
                <a:sym typeface="Wingdings" panose="05000000000000000000" pitchFamily="2" charset="2"/>
              </a:rPr>
              <a:t>sleeps(Mary)</a:t>
            </a:r>
            <a:r>
              <a:rPr lang="en-US" dirty="0" smtClean="0">
                <a:sym typeface="Wingdings" panose="05000000000000000000" pitchFamily="2" charset="2"/>
              </a:rPr>
              <a:t> = t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ym typeface="Wingdings" panose="05000000000000000000" pitchFamily="2" charset="2"/>
              </a:rPr>
              <a:t>Type of </a:t>
            </a:r>
            <a:r>
              <a:rPr lang="en-US" i="1" dirty="0" smtClean="0">
                <a:sym typeface="Wingdings" panose="05000000000000000000" pitchFamily="2" charset="2"/>
              </a:rPr>
              <a:t>^ = </a:t>
            </a:r>
            <a:r>
              <a:rPr lang="en-US" i="1" dirty="0" err="1" smtClean="0">
                <a:sym typeface="Wingdings" panose="05000000000000000000" pitchFamily="2" charset="2"/>
              </a:rPr>
              <a:t>tt</a:t>
            </a:r>
            <a:endParaRPr lang="en-US" i="1" dirty="0" smtClean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sym typeface="Wingdings" panose="05000000000000000000" pitchFamily="2" charset="2"/>
              </a:rPr>
              <a:t>Type of </a:t>
            </a:r>
            <a:r>
              <a:rPr lang="en-US" i="1" dirty="0" smtClean="0">
                <a:sym typeface="Wingdings" panose="05000000000000000000" pitchFamily="2" charset="2"/>
              </a:rPr>
              <a:t>^(sleeps(Mary))</a:t>
            </a:r>
            <a:r>
              <a:rPr lang="en-US" dirty="0" smtClean="0">
                <a:sym typeface="Wingdings" panose="05000000000000000000" pitchFamily="2" charset="2"/>
              </a:rPr>
              <a:t> = t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ym typeface="Wingdings" panose="05000000000000000000" pitchFamily="2" charset="2"/>
              </a:rPr>
              <a:t>*  </a:t>
            </a:r>
            <a:r>
              <a:rPr lang="en-US" i="1" dirty="0" smtClean="0">
                <a:sym typeface="Wingdings" panose="05000000000000000000" pitchFamily="2" charset="2"/>
              </a:rPr>
              <a:t>^(sleeps)</a:t>
            </a:r>
            <a:r>
              <a:rPr lang="en-US" dirty="0" smtClean="0">
                <a:sym typeface="Wingdings" panose="05000000000000000000" pitchFamily="2" charset="2"/>
              </a:rPr>
              <a:t>                       - not well typed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9871"/>
            <a:ext cx="8229600" cy="368709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Example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inc(x) = </a:t>
            </a:r>
            <a:r>
              <a:rPr lang="el-GR" i="1" dirty="0" smtClean="0"/>
              <a:t>λ</a:t>
            </a:r>
            <a:r>
              <a:rPr lang="en-US" dirty="0" smtClean="0"/>
              <a:t>x x+1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then inc(4) = (</a:t>
            </a:r>
            <a:r>
              <a:rPr lang="el-GR" i="1" dirty="0" smtClean="0"/>
              <a:t>λ</a:t>
            </a:r>
            <a:r>
              <a:rPr lang="en-US" dirty="0" smtClean="0"/>
              <a:t>x x+1)(4) = 5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Example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add(x,y) = </a:t>
            </a:r>
            <a:r>
              <a:rPr lang="el-GR" i="1" dirty="0" smtClean="0"/>
              <a:t>λ</a:t>
            </a:r>
            <a:r>
              <a:rPr lang="en-US" dirty="0" smtClean="0"/>
              <a:t>x,</a:t>
            </a:r>
            <a:r>
              <a:rPr lang="el-GR" i="1" dirty="0" smtClean="0"/>
              <a:t>λ</a:t>
            </a:r>
            <a:r>
              <a:rPr lang="en-US" dirty="0" smtClean="0"/>
              <a:t>y(x+y)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then add(3,4) = (</a:t>
            </a:r>
            <a:r>
              <a:rPr lang="el-GR" i="1" dirty="0" smtClean="0"/>
              <a:t>λ</a:t>
            </a:r>
            <a:r>
              <a:rPr lang="en-US" dirty="0" smtClean="0"/>
              <a:t>x,</a:t>
            </a:r>
            <a:r>
              <a:rPr lang="el-GR" i="1" dirty="0" smtClean="0"/>
              <a:t>λ</a:t>
            </a:r>
            <a:r>
              <a:rPr lang="en-US" dirty="0" smtClean="0"/>
              <a:t>y(x+y))(3)(4)= (</a:t>
            </a:r>
            <a:r>
              <a:rPr lang="el-GR" i="1" dirty="0" smtClean="0"/>
              <a:t>λ</a:t>
            </a:r>
            <a:r>
              <a:rPr lang="en-US" dirty="0" smtClean="0"/>
              <a:t>y 3+y)(4) = 3+4 = </a:t>
            </a:r>
            <a:r>
              <a:rPr lang="en-US" dirty="0"/>
              <a:t>7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Useful for semantic parsing (see later)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9871"/>
            <a:ext cx="8229600" cy="368709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l-GR" dirty="0" smtClean="0"/>
              <a:t>λ</a:t>
            </a:r>
            <a:r>
              <a:rPr lang="en-US" dirty="0" err="1" smtClean="0"/>
              <a:t>x</a:t>
            </a:r>
            <a:r>
              <a:rPr lang="en-US" i="1" dirty="0" err="1" smtClean="0"/>
              <a:t>.like</a:t>
            </a:r>
            <a:r>
              <a:rPr lang="en-US" dirty="0" smtClean="0"/>
              <a:t>(</a:t>
            </a:r>
            <a:r>
              <a:rPr lang="en-US" dirty="0" err="1" smtClean="0"/>
              <a:t>x,Mary</a:t>
            </a:r>
            <a:r>
              <a:rPr lang="en-US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el-GR" dirty="0"/>
              <a:t>λ</a:t>
            </a:r>
            <a:r>
              <a:rPr lang="en-US" dirty="0" err="1" smtClean="0"/>
              <a:t>x</a:t>
            </a:r>
            <a:r>
              <a:rPr lang="en-US" i="1" dirty="0" err="1" smtClean="0"/>
              <a:t>.like</a:t>
            </a:r>
            <a:r>
              <a:rPr lang="en-US" dirty="0" smtClean="0"/>
              <a:t>(</a:t>
            </a:r>
            <a:r>
              <a:rPr lang="en-US" dirty="0" err="1" smtClean="0"/>
              <a:t>Mary,x</a:t>
            </a:r>
            <a:r>
              <a:rPr lang="en-US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el-GR" dirty="0"/>
              <a:t>λ</a:t>
            </a:r>
            <a:r>
              <a:rPr lang="en-US" dirty="0" smtClean="0"/>
              <a:t>x</a:t>
            </a:r>
            <a:r>
              <a:rPr lang="en-US" i="1" dirty="0" smtClean="0"/>
              <a:t>.(</a:t>
            </a:r>
            <a:r>
              <a:rPr lang="el-GR" dirty="0" smtClean="0"/>
              <a:t>λ</a:t>
            </a:r>
            <a:r>
              <a:rPr lang="en-US" dirty="0" err="1" smtClean="0"/>
              <a:t>y.</a:t>
            </a:r>
            <a:r>
              <a:rPr lang="en-US" i="1" dirty="0" err="1" smtClean="0"/>
              <a:t>like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))</a:t>
            </a:r>
          </a:p>
          <a:p>
            <a:pPr>
              <a:lnSpc>
                <a:spcPct val="110000"/>
              </a:lnSpc>
            </a:pPr>
            <a:r>
              <a:rPr lang="el-GR" dirty="0" smtClean="0"/>
              <a:t>λ</a:t>
            </a:r>
            <a:r>
              <a:rPr lang="en-US" dirty="0" smtClean="0"/>
              <a:t>P</a:t>
            </a:r>
            <a:r>
              <a:rPr lang="en-US" i="1" dirty="0" smtClean="0"/>
              <a:t>.</a:t>
            </a:r>
            <a:r>
              <a:rPr lang="en-US" dirty="0" smtClean="0"/>
              <a:t>P(Mary)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property is true of Mary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2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9871"/>
            <a:ext cx="8229600" cy="368709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[</a:t>
            </a:r>
            <a:r>
              <a:rPr lang="el-GR" dirty="0" smtClean="0"/>
              <a:t>λ</a:t>
            </a:r>
            <a:r>
              <a:rPr lang="en-US" dirty="0" err="1" smtClean="0"/>
              <a:t>x</a:t>
            </a:r>
            <a:r>
              <a:rPr lang="en-US" i="1" dirty="0" err="1" smtClean="0"/>
              <a:t>.</a:t>
            </a:r>
            <a:r>
              <a:rPr lang="en-US" dirty="0" err="1" smtClean="0"/>
              <a:t>sleeps</a:t>
            </a:r>
            <a:r>
              <a:rPr lang="en-US" dirty="0" smtClean="0"/>
              <a:t>(x)](Mary)=sleeps(Mary)</a:t>
            </a:r>
          </a:p>
          <a:p>
            <a:pPr>
              <a:lnSpc>
                <a:spcPct val="110000"/>
              </a:lnSpc>
            </a:pPr>
            <a:r>
              <a:rPr lang="en-US" dirty="0"/>
              <a:t>[</a:t>
            </a:r>
            <a:r>
              <a:rPr lang="el-GR" dirty="0"/>
              <a:t>λ</a:t>
            </a:r>
            <a:r>
              <a:rPr lang="en-US" dirty="0" err="1" smtClean="0"/>
              <a:t>x</a:t>
            </a:r>
            <a:r>
              <a:rPr lang="en-US" i="1" dirty="0" err="1" smtClean="0"/>
              <a:t>.</a:t>
            </a:r>
            <a:r>
              <a:rPr lang="en-US" dirty="0" err="1" smtClean="0"/>
              <a:t>likes</a:t>
            </a:r>
            <a:r>
              <a:rPr lang="en-US" dirty="0" smtClean="0"/>
              <a:t>(</a:t>
            </a:r>
            <a:r>
              <a:rPr lang="en-US" dirty="0" err="1" smtClean="0"/>
              <a:t>Mary,x</a:t>
            </a:r>
            <a:r>
              <a:rPr lang="en-US" dirty="0" smtClean="0"/>
              <a:t>)](John)=likes(</a:t>
            </a:r>
            <a:r>
              <a:rPr lang="en-US" dirty="0" err="1" smtClean="0"/>
              <a:t>Mary,John</a:t>
            </a:r>
            <a:r>
              <a:rPr lang="en-US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en-US" dirty="0"/>
              <a:t>[</a:t>
            </a:r>
            <a:r>
              <a:rPr lang="el-GR" dirty="0"/>
              <a:t>λ</a:t>
            </a:r>
            <a:r>
              <a:rPr lang="en-US" dirty="0" err="1" smtClean="0"/>
              <a:t>x</a:t>
            </a:r>
            <a:r>
              <a:rPr lang="en-US" i="1" dirty="0" err="1" smtClean="0"/>
              <a:t>.</a:t>
            </a:r>
            <a:r>
              <a:rPr lang="en-US" dirty="0" err="1" smtClean="0"/>
              <a:t>likes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)](Mary)=likes(</a:t>
            </a:r>
            <a:r>
              <a:rPr lang="en-US" dirty="0" err="1" smtClean="0"/>
              <a:t>Mary,Mary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5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Javier likes pizza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i="1" dirty="0" smtClean="0"/>
              <a:t>like(Javier</a:t>
            </a:r>
            <a:r>
              <a:rPr lang="en-US" i="1" dirty="0"/>
              <a:t>, pizza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200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1594" y="1486638"/>
            <a:ext cx="71205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 -&gt; NP VP   {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VP.Sem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NP.Sem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)}    t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-&gt; V NP    {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V.Sem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NP.Sem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)}     &lt;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e,t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-&gt; N       {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N.Sem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          e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 -&gt;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lang="el-GR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likes(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&lt;e,&lt;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,t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-&gt; Javier  {Javier}            e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-&gt; pizza   {pizza}             e</a:t>
            </a:r>
          </a:p>
          <a:p>
            <a:endParaRPr lang="en-US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46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</a:t>
            </a:r>
            <a:r>
              <a:rPr lang="en-US" dirty="0" smtClean="0"/>
              <a:t>Parsing (preview)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23780"/>
            <a:ext cx="8229600" cy="2702991"/>
          </a:xfrm>
        </p:spPr>
        <p:txBody>
          <a:bodyPr/>
          <a:lstStyle/>
          <a:p>
            <a:r>
              <a:rPr lang="en-US" dirty="0" smtClean="0"/>
              <a:t>Associate a semantic expression with each node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97873" y="36469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Javier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0699" y="43834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likes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1999" y="43511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pizza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1339" y="3646976"/>
            <a:ext cx="177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V: </a:t>
            </a:r>
            <a:r>
              <a:rPr lang="el-GR" i="1" dirty="0" smtClean="0">
                <a:solidFill>
                  <a:prstClr val="black"/>
                </a:solidFill>
              </a:rPr>
              <a:t>λ </a:t>
            </a:r>
            <a:r>
              <a:rPr lang="en-US" i="1" dirty="0" smtClean="0">
                <a:solidFill>
                  <a:prstClr val="black"/>
                </a:solidFill>
              </a:rPr>
              <a:t>x,y likes(x,y)</a:t>
            </a:r>
            <a:endParaRPr lang="en-US" i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7729" y="364697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N: </a:t>
            </a:r>
            <a:r>
              <a:rPr lang="en-US" i="1" dirty="0" smtClean="0">
                <a:solidFill>
                  <a:prstClr val="black"/>
                </a:solidFill>
              </a:rPr>
              <a:t>pizza</a:t>
            </a:r>
            <a:endParaRPr lang="en-US" i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78217" y="2785740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VP: </a:t>
            </a:r>
            <a:r>
              <a:rPr lang="el-GR" i="1" dirty="0" smtClean="0">
                <a:solidFill>
                  <a:prstClr val="black"/>
                </a:solidFill>
              </a:rPr>
              <a:t>λ</a:t>
            </a:r>
            <a:r>
              <a:rPr lang="en-US" i="1" dirty="0" smtClean="0">
                <a:solidFill>
                  <a:prstClr val="black"/>
                </a:solidFill>
              </a:rPr>
              <a:t>x likes(</a:t>
            </a:r>
            <a:r>
              <a:rPr lang="en-US" i="1" dirty="0" err="1" smtClean="0">
                <a:solidFill>
                  <a:prstClr val="black"/>
                </a:solidFill>
              </a:rPr>
              <a:t>x,pizza</a:t>
            </a:r>
            <a:r>
              <a:rPr lang="en-US" i="1" dirty="0" smtClean="0">
                <a:solidFill>
                  <a:prstClr val="black"/>
                </a:solidFill>
              </a:rPr>
              <a:t>)</a:t>
            </a:r>
            <a:endParaRPr lang="en-US" i="1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0777" y="278574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N: </a:t>
            </a:r>
            <a:r>
              <a:rPr lang="en-US" i="1" dirty="0" smtClean="0">
                <a:solidFill>
                  <a:prstClr val="black"/>
                </a:solidFill>
              </a:rPr>
              <a:t>Javier</a:t>
            </a:r>
            <a:endParaRPr lang="en-US" i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75376" y="2030828"/>
            <a:ext cx="21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S: </a:t>
            </a:r>
            <a:r>
              <a:rPr lang="en-US" i="1" dirty="0" smtClean="0">
                <a:solidFill>
                  <a:prstClr val="black"/>
                </a:solidFill>
              </a:rPr>
              <a:t>likes(Javier, pizza)</a:t>
            </a:r>
            <a:endParaRPr lang="en-US" i="1" dirty="0">
              <a:solidFill>
                <a:prstClr val="black"/>
              </a:solidFill>
            </a:endParaRPr>
          </a:p>
        </p:txBody>
      </p:sp>
      <p:cxnSp>
        <p:nvCxnSpPr>
          <p:cNvPr id="17" name="Straight Connector 16"/>
          <p:cNvCxnSpPr>
            <a:stCxn id="11" idx="0"/>
            <a:endCxn id="12" idx="2"/>
          </p:cNvCxnSpPr>
          <p:nvPr/>
        </p:nvCxnSpPr>
        <p:spPr>
          <a:xfrm flipV="1">
            <a:off x="1965921" y="2400160"/>
            <a:ext cx="1986064" cy="38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0"/>
            <a:endCxn id="12" idx="2"/>
          </p:cNvCxnSpPr>
          <p:nvPr/>
        </p:nvCxnSpPr>
        <p:spPr>
          <a:xfrm flipH="1" flipV="1">
            <a:off x="3951985" y="2400160"/>
            <a:ext cx="1491588" cy="38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0"/>
            <a:endCxn id="10" idx="2"/>
          </p:cNvCxnSpPr>
          <p:nvPr/>
        </p:nvCxnSpPr>
        <p:spPr>
          <a:xfrm flipV="1">
            <a:off x="4378217" y="3155072"/>
            <a:ext cx="1065356" cy="491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0"/>
            <a:endCxn id="10" idx="2"/>
          </p:cNvCxnSpPr>
          <p:nvPr/>
        </p:nvCxnSpPr>
        <p:spPr>
          <a:xfrm flipH="1" flipV="1">
            <a:off x="5443573" y="3155072"/>
            <a:ext cx="768004" cy="491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0"/>
            <a:endCxn id="11" idx="2"/>
          </p:cNvCxnSpPr>
          <p:nvPr/>
        </p:nvCxnSpPr>
        <p:spPr>
          <a:xfrm flipH="1" flipV="1">
            <a:off x="1965921" y="3155072"/>
            <a:ext cx="2" cy="491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0"/>
            <a:endCxn id="8" idx="2"/>
          </p:cNvCxnSpPr>
          <p:nvPr/>
        </p:nvCxnSpPr>
        <p:spPr>
          <a:xfrm flipH="1" flipV="1">
            <a:off x="4378217" y="4016308"/>
            <a:ext cx="12824" cy="367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0"/>
            <a:endCxn id="9" idx="2"/>
          </p:cNvCxnSpPr>
          <p:nvPr/>
        </p:nvCxnSpPr>
        <p:spPr>
          <a:xfrm flipH="1" flipV="1">
            <a:off x="6211577" y="4016308"/>
            <a:ext cx="6412" cy="334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61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5"/>
            <a:ext cx="8229600" cy="317043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the meaning of: (5+2)*(4+3)?</a:t>
            </a:r>
          </a:p>
          <a:p>
            <a:pPr>
              <a:defRPr/>
            </a:pPr>
            <a:r>
              <a:rPr lang="en-US" dirty="0" smtClean="0"/>
              <a:t>Parse tree</a:t>
            </a:r>
          </a:p>
          <a:p>
            <a:pPr marL="0" indent="0">
              <a:buFontTx/>
              <a:buNone/>
              <a:defRPr/>
            </a:pP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3408364" y="2982584"/>
            <a:ext cx="1925822" cy="1954411"/>
            <a:chOff x="3408364" y="2982584"/>
            <a:chExt cx="1925822" cy="1954411"/>
          </a:xfrm>
        </p:grpSpPr>
        <p:sp>
          <p:nvSpPr>
            <p:cNvPr id="23556" name="TextBox 3"/>
            <p:cNvSpPr txBox="1">
              <a:spLocks noChangeArrowheads="1"/>
            </p:cNvSpPr>
            <p:nvPr/>
          </p:nvSpPr>
          <p:spPr bwMode="auto">
            <a:xfrm>
              <a:off x="3429000" y="4629218"/>
              <a:ext cx="27443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3557" name="TextBox 5"/>
            <p:cNvSpPr txBox="1">
              <a:spLocks noChangeArrowheads="1"/>
            </p:cNvSpPr>
            <p:nvPr/>
          </p:nvSpPr>
          <p:spPr bwMode="auto">
            <a:xfrm>
              <a:off x="3937000" y="4623265"/>
              <a:ext cx="27443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3558" name="TextBox 6"/>
            <p:cNvSpPr txBox="1">
              <a:spLocks noChangeArrowheads="1"/>
            </p:cNvSpPr>
            <p:nvPr/>
          </p:nvSpPr>
          <p:spPr bwMode="auto">
            <a:xfrm>
              <a:off x="4573589" y="4623265"/>
              <a:ext cx="27443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3559" name="TextBox 7"/>
            <p:cNvSpPr txBox="1">
              <a:spLocks noChangeArrowheads="1"/>
            </p:cNvSpPr>
            <p:nvPr/>
          </p:nvSpPr>
          <p:spPr bwMode="auto">
            <a:xfrm>
              <a:off x="5045075" y="4624455"/>
              <a:ext cx="27443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3560" name="TextBox 8"/>
            <p:cNvSpPr txBox="1">
              <a:spLocks noChangeArrowheads="1"/>
            </p:cNvSpPr>
            <p:nvPr/>
          </p:nvSpPr>
          <p:spPr bwMode="auto">
            <a:xfrm>
              <a:off x="3408364" y="4237502"/>
              <a:ext cx="31451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23561" name="TextBox 9"/>
            <p:cNvSpPr txBox="1">
              <a:spLocks noChangeArrowheads="1"/>
            </p:cNvSpPr>
            <p:nvPr/>
          </p:nvSpPr>
          <p:spPr bwMode="auto">
            <a:xfrm>
              <a:off x="3916364" y="4235121"/>
              <a:ext cx="31451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23562" name="TextBox 10"/>
            <p:cNvSpPr txBox="1">
              <a:spLocks noChangeArrowheads="1"/>
            </p:cNvSpPr>
            <p:nvPr/>
          </p:nvSpPr>
          <p:spPr bwMode="auto">
            <a:xfrm>
              <a:off x="4564064" y="4231549"/>
              <a:ext cx="31451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23563" name="TextBox 11"/>
            <p:cNvSpPr txBox="1">
              <a:spLocks noChangeArrowheads="1"/>
            </p:cNvSpPr>
            <p:nvPr/>
          </p:nvSpPr>
          <p:spPr bwMode="auto">
            <a:xfrm>
              <a:off x="5019676" y="4232740"/>
              <a:ext cx="31451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23564" name="TextBox 12"/>
            <p:cNvSpPr txBox="1">
              <a:spLocks noChangeArrowheads="1"/>
            </p:cNvSpPr>
            <p:nvPr/>
          </p:nvSpPr>
          <p:spPr bwMode="auto">
            <a:xfrm>
              <a:off x="4800600" y="4235121"/>
              <a:ext cx="2856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3565" name="TextBox 13"/>
            <p:cNvSpPr txBox="1">
              <a:spLocks noChangeArrowheads="1"/>
            </p:cNvSpPr>
            <p:nvPr/>
          </p:nvSpPr>
          <p:spPr bwMode="auto">
            <a:xfrm>
              <a:off x="3702050" y="4229168"/>
              <a:ext cx="2856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3566" name="TextBox 15"/>
            <p:cNvSpPr txBox="1">
              <a:spLocks noChangeArrowheads="1"/>
            </p:cNvSpPr>
            <p:nvPr/>
          </p:nvSpPr>
          <p:spPr bwMode="auto">
            <a:xfrm>
              <a:off x="3429000" y="3837452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3567" name="TextBox 16"/>
            <p:cNvSpPr txBox="1">
              <a:spLocks noChangeArrowheads="1"/>
            </p:cNvSpPr>
            <p:nvPr/>
          </p:nvSpPr>
          <p:spPr bwMode="auto">
            <a:xfrm>
              <a:off x="3937000" y="3829118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3568" name="TextBox 17"/>
            <p:cNvSpPr txBox="1">
              <a:spLocks noChangeArrowheads="1"/>
            </p:cNvSpPr>
            <p:nvPr/>
          </p:nvSpPr>
          <p:spPr bwMode="auto">
            <a:xfrm>
              <a:off x="4573589" y="3831499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3569" name="TextBox 18"/>
            <p:cNvSpPr txBox="1">
              <a:spLocks noChangeArrowheads="1"/>
            </p:cNvSpPr>
            <p:nvPr/>
          </p:nvSpPr>
          <p:spPr bwMode="auto">
            <a:xfrm>
              <a:off x="5019675" y="3829118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3570" name="TextBox 19"/>
            <p:cNvSpPr txBox="1">
              <a:spLocks noChangeArrowheads="1"/>
            </p:cNvSpPr>
            <p:nvPr/>
          </p:nvSpPr>
          <p:spPr bwMode="auto">
            <a:xfrm>
              <a:off x="4800600" y="3835071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3571" name="TextBox 20"/>
            <p:cNvSpPr txBox="1">
              <a:spLocks noChangeArrowheads="1"/>
            </p:cNvSpPr>
            <p:nvPr/>
          </p:nvSpPr>
          <p:spPr bwMode="auto">
            <a:xfrm>
              <a:off x="3702050" y="3829118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3572" name="TextBox 21"/>
            <p:cNvSpPr txBox="1">
              <a:spLocks noChangeArrowheads="1"/>
            </p:cNvSpPr>
            <p:nvPr/>
          </p:nvSpPr>
          <p:spPr bwMode="auto">
            <a:xfrm>
              <a:off x="4279900" y="3829118"/>
              <a:ext cx="27443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*</a:t>
              </a:r>
            </a:p>
          </p:txBody>
        </p:sp>
        <p:sp>
          <p:nvSpPr>
            <p:cNvPr id="23573" name="TextBox 22"/>
            <p:cNvSpPr txBox="1">
              <a:spLocks noChangeArrowheads="1"/>
            </p:cNvSpPr>
            <p:nvPr/>
          </p:nvSpPr>
          <p:spPr bwMode="auto">
            <a:xfrm>
              <a:off x="4279900" y="3411209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F</a:t>
              </a:r>
            </a:p>
          </p:txBody>
        </p:sp>
        <p:cxnSp>
          <p:nvCxnSpPr>
            <p:cNvPr id="23574" name="Straight Connector 24"/>
            <p:cNvCxnSpPr>
              <a:cxnSpLocks noChangeShapeType="1"/>
              <a:stCxn id="23566" idx="2"/>
              <a:endCxn id="23560" idx="0"/>
            </p:cNvCxnSpPr>
            <p:nvPr/>
          </p:nvCxnSpPr>
          <p:spPr bwMode="auto">
            <a:xfrm flipH="1">
              <a:off x="3565619" y="4145229"/>
              <a:ext cx="10216" cy="92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5" name="Straight Connector 26"/>
            <p:cNvCxnSpPr>
              <a:cxnSpLocks noChangeShapeType="1"/>
              <a:stCxn id="23560" idx="2"/>
              <a:endCxn id="23556" idx="0"/>
            </p:cNvCxnSpPr>
            <p:nvPr/>
          </p:nvCxnSpPr>
          <p:spPr bwMode="auto">
            <a:xfrm>
              <a:off x="3565619" y="4545279"/>
              <a:ext cx="598" cy="8393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6" name="Straight Connector 33"/>
            <p:cNvCxnSpPr>
              <a:cxnSpLocks noChangeShapeType="1"/>
              <a:stCxn id="23567" idx="2"/>
              <a:endCxn id="23561" idx="0"/>
            </p:cNvCxnSpPr>
            <p:nvPr/>
          </p:nvCxnSpPr>
          <p:spPr bwMode="auto">
            <a:xfrm flipH="1">
              <a:off x="4073619" y="4136895"/>
              <a:ext cx="10216" cy="9822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7" name="Straight Connector 36"/>
            <p:cNvCxnSpPr>
              <a:cxnSpLocks noChangeShapeType="1"/>
              <a:stCxn id="23561" idx="2"/>
              <a:endCxn id="23557" idx="0"/>
            </p:cNvCxnSpPr>
            <p:nvPr/>
          </p:nvCxnSpPr>
          <p:spPr bwMode="auto">
            <a:xfrm>
              <a:off x="4073619" y="4542898"/>
              <a:ext cx="598" cy="8036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8" name="Straight Connector 41"/>
            <p:cNvCxnSpPr>
              <a:cxnSpLocks noChangeShapeType="1"/>
              <a:stCxn id="23571" idx="2"/>
              <a:endCxn id="23565" idx="0"/>
            </p:cNvCxnSpPr>
            <p:nvPr/>
          </p:nvCxnSpPr>
          <p:spPr bwMode="auto">
            <a:xfrm>
              <a:off x="3844076" y="4136895"/>
              <a:ext cx="802" cy="92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Straight Connector 48"/>
            <p:cNvCxnSpPr>
              <a:cxnSpLocks noChangeShapeType="1"/>
              <a:stCxn id="23568" idx="2"/>
              <a:endCxn id="23562" idx="0"/>
            </p:cNvCxnSpPr>
            <p:nvPr/>
          </p:nvCxnSpPr>
          <p:spPr bwMode="auto">
            <a:xfrm>
              <a:off x="4720424" y="4139276"/>
              <a:ext cx="895" cy="92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0" name="Straight Connector 51"/>
            <p:cNvCxnSpPr>
              <a:cxnSpLocks noChangeShapeType="1"/>
              <a:stCxn id="23570" idx="2"/>
              <a:endCxn id="23564" idx="0"/>
            </p:cNvCxnSpPr>
            <p:nvPr/>
          </p:nvCxnSpPr>
          <p:spPr bwMode="auto">
            <a:xfrm>
              <a:off x="4942626" y="4142848"/>
              <a:ext cx="802" cy="92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1" name="Straight Connector 54"/>
            <p:cNvCxnSpPr>
              <a:cxnSpLocks noChangeShapeType="1"/>
              <a:stCxn id="23569" idx="2"/>
              <a:endCxn id="23563" idx="0"/>
            </p:cNvCxnSpPr>
            <p:nvPr/>
          </p:nvCxnSpPr>
          <p:spPr bwMode="auto">
            <a:xfrm>
              <a:off x="5166510" y="4136895"/>
              <a:ext cx="10421" cy="958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Straight Connector 62"/>
            <p:cNvCxnSpPr>
              <a:cxnSpLocks noChangeShapeType="1"/>
              <a:stCxn id="23562" idx="2"/>
              <a:endCxn id="23558" idx="0"/>
            </p:cNvCxnSpPr>
            <p:nvPr/>
          </p:nvCxnSpPr>
          <p:spPr bwMode="auto">
            <a:xfrm flipH="1">
              <a:off x="4710806" y="4539326"/>
              <a:ext cx="10513" cy="8393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3" name="Straight Connector 65"/>
            <p:cNvCxnSpPr>
              <a:cxnSpLocks noChangeShapeType="1"/>
              <a:stCxn id="23563" idx="2"/>
              <a:endCxn id="23559" idx="0"/>
            </p:cNvCxnSpPr>
            <p:nvPr/>
          </p:nvCxnSpPr>
          <p:spPr bwMode="auto">
            <a:xfrm>
              <a:off x="5176931" y="4540517"/>
              <a:ext cx="5361" cy="839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4" name="Straight Connector 70"/>
            <p:cNvCxnSpPr>
              <a:cxnSpLocks noChangeShapeType="1"/>
              <a:stCxn id="23573" idx="2"/>
              <a:endCxn id="23572" idx="0"/>
            </p:cNvCxnSpPr>
            <p:nvPr/>
          </p:nvCxnSpPr>
          <p:spPr bwMode="auto">
            <a:xfrm flipH="1">
              <a:off x="4417117" y="3718986"/>
              <a:ext cx="4809" cy="1101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85" name="TextBox 78"/>
            <p:cNvSpPr txBox="1">
              <a:spLocks noChangeArrowheads="1"/>
            </p:cNvSpPr>
            <p:nvPr/>
          </p:nvSpPr>
          <p:spPr bwMode="auto">
            <a:xfrm>
              <a:off x="3722689" y="3411209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3586" name="TextBox 79"/>
            <p:cNvSpPr txBox="1">
              <a:spLocks noChangeArrowheads="1"/>
            </p:cNvSpPr>
            <p:nvPr/>
          </p:nvSpPr>
          <p:spPr bwMode="auto">
            <a:xfrm>
              <a:off x="4767264" y="3404065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E</a:t>
              </a:r>
            </a:p>
          </p:txBody>
        </p:sp>
        <p:cxnSp>
          <p:nvCxnSpPr>
            <p:cNvPr id="23587" name="Straight Connector 80"/>
            <p:cNvCxnSpPr>
              <a:cxnSpLocks noChangeShapeType="1"/>
              <a:stCxn id="23585" idx="2"/>
              <a:endCxn id="23566" idx="0"/>
            </p:cNvCxnSpPr>
            <p:nvPr/>
          </p:nvCxnSpPr>
          <p:spPr bwMode="auto">
            <a:xfrm flipH="1">
              <a:off x="3575835" y="3718986"/>
              <a:ext cx="293689" cy="11846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8" name="Straight Connector 83"/>
            <p:cNvCxnSpPr>
              <a:cxnSpLocks noChangeShapeType="1"/>
              <a:stCxn id="23585" idx="2"/>
              <a:endCxn id="23571" idx="0"/>
            </p:cNvCxnSpPr>
            <p:nvPr/>
          </p:nvCxnSpPr>
          <p:spPr bwMode="auto">
            <a:xfrm flipH="1">
              <a:off x="3844076" y="3718986"/>
              <a:ext cx="25448" cy="1101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9" name="Straight Connector 86"/>
            <p:cNvCxnSpPr>
              <a:cxnSpLocks noChangeShapeType="1"/>
              <a:stCxn id="23585" idx="2"/>
              <a:endCxn id="23567" idx="0"/>
            </p:cNvCxnSpPr>
            <p:nvPr/>
          </p:nvCxnSpPr>
          <p:spPr bwMode="auto">
            <a:xfrm>
              <a:off x="3869524" y="3718986"/>
              <a:ext cx="214311" cy="1101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0" name="Straight Connector 89"/>
            <p:cNvCxnSpPr>
              <a:cxnSpLocks noChangeShapeType="1"/>
              <a:stCxn id="23586" idx="2"/>
              <a:endCxn id="23568" idx="0"/>
            </p:cNvCxnSpPr>
            <p:nvPr/>
          </p:nvCxnSpPr>
          <p:spPr bwMode="auto">
            <a:xfrm flipH="1">
              <a:off x="4720424" y="3711842"/>
              <a:ext cx="193675" cy="1196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1" name="Straight Connector 92"/>
            <p:cNvCxnSpPr>
              <a:cxnSpLocks noChangeShapeType="1"/>
              <a:stCxn id="23586" idx="2"/>
              <a:endCxn id="23570" idx="0"/>
            </p:cNvCxnSpPr>
            <p:nvPr/>
          </p:nvCxnSpPr>
          <p:spPr bwMode="auto">
            <a:xfrm>
              <a:off x="4914099" y="3711842"/>
              <a:ext cx="28527" cy="12322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2" name="Straight Connector 96"/>
            <p:cNvCxnSpPr>
              <a:cxnSpLocks noChangeShapeType="1"/>
              <a:stCxn id="23586" idx="2"/>
              <a:endCxn id="23569" idx="0"/>
            </p:cNvCxnSpPr>
            <p:nvPr/>
          </p:nvCxnSpPr>
          <p:spPr bwMode="auto">
            <a:xfrm>
              <a:off x="4914099" y="3711842"/>
              <a:ext cx="252411" cy="11727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3" name="Straight Connector 100"/>
            <p:cNvCxnSpPr>
              <a:cxnSpLocks noChangeShapeType="1"/>
              <a:stCxn id="23594" idx="2"/>
              <a:endCxn id="23573" idx="0"/>
            </p:cNvCxnSpPr>
            <p:nvPr/>
          </p:nvCxnSpPr>
          <p:spPr bwMode="auto">
            <a:xfrm flipH="1">
              <a:off x="4421926" y="3290361"/>
              <a:ext cx="6398" cy="12084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94" name="TextBox 101"/>
            <p:cNvSpPr txBox="1">
              <a:spLocks noChangeArrowheads="1"/>
            </p:cNvSpPr>
            <p:nvPr/>
          </p:nvSpPr>
          <p:spPr bwMode="auto">
            <a:xfrm>
              <a:off x="4281489" y="2982584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dirty="0" smtClean="0">
                  <a:solidFill>
                    <a:srgbClr val="000000"/>
                  </a:solidFill>
                </a:rPr>
                <a:t>E</a:t>
              </a:r>
            </a:p>
          </p:txBody>
        </p:sp>
        <p:cxnSp>
          <p:nvCxnSpPr>
            <p:cNvPr id="23595" name="Straight Connector 104"/>
            <p:cNvCxnSpPr>
              <a:cxnSpLocks noChangeShapeType="1"/>
              <a:stCxn id="23594" idx="2"/>
              <a:endCxn id="23586" idx="0"/>
            </p:cNvCxnSpPr>
            <p:nvPr/>
          </p:nvCxnSpPr>
          <p:spPr bwMode="auto">
            <a:xfrm>
              <a:off x="4428324" y="3290361"/>
              <a:ext cx="485775" cy="11370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6" name="Straight Connector 107"/>
            <p:cNvCxnSpPr>
              <a:cxnSpLocks noChangeShapeType="1"/>
              <a:stCxn id="23594" idx="2"/>
              <a:endCxn id="23585" idx="0"/>
            </p:cNvCxnSpPr>
            <p:nvPr/>
          </p:nvCxnSpPr>
          <p:spPr bwMode="auto">
            <a:xfrm flipH="1">
              <a:off x="3869524" y="3290361"/>
              <a:ext cx="558800" cy="12084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97" name="TextBox 45"/>
          <p:cNvSpPr txBox="1">
            <a:spLocks noChangeArrowheads="1"/>
          </p:cNvSpPr>
          <p:nvPr/>
        </p:nvSpPr>
        <p:spPr bwMode="auto">
          <a:xfrm>
            <a:off x="4670426" y="2838450"/>
            <a:ext cx="3898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</a:rPr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78618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5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Semantics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324051"/>
            <a:ext cx="8229600" cy="2940693"/>
          </a:xfrm>
        </p:spPr>
        <p:txBody>
          <a:bodyPr/>
          <a:lstStyle/>
          <a:p>
            <a:r>
              <a:rPr lang="en-US" altLang="en-US" dirty="0" smtClean="0"/>
              <a:t>What if we had (5+2)*(4+z)?</a:t>
            </a:r>
          </a:p>
          <a:p>
            <a:endParaRPr lang="en-US" alt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3408364" y="2982584"/>
            <a:ext cx="1925822" cy="1954411"/>
            <a:chOff x="3408364" y="2982584"/>
            <a:chExt cx="1925822" cy="1954411"/>
          </a:xfrm>
        </p:grpSpPr>
        <p:sp>
          <p:nvSpPr>
            <p:cNvPr id="24580" name="TextBox 3"/>
            <p:cNvSpPr txBox="1">
              <a:spLocks noChangeArrowheads="1"/>
            </p:cNvSpPr>
            <p:nvPr/>
          </p:nvSpPr>
          <p:spPr bwMode="auto">
            <a:xfrm>
              <a:off x="3429000" y="4629218"/>
              <a:ext cx="27443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4581" name="TextBox 5"/>
            <p:cNvSpPr txBox="1">
              <a:spLocks noChangeArrowheads="1"/>
            </p:cNvSpPr>
            <p:nvPr/>
          </p:nvSpPr>
          <p:spPr bwMode="auto">
            <a:xfrm>
              <a:off x="3937000" y="4623265"/>
              <a:ext cx="27443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4582" name="TextBox 6"/>
            <p:cNvSpPr txBox="1">
              <a:spLocks noChangeArrowheads="1"/>
            </p:cNvSpPr>
            <p:nvPr/>
          </p:nvSpPr>
          <p:spPr bwMode="auto">
            <a:xfrm>
              <a:off x="4573589" y="4623265"/>
              <a:ext cx="27443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4583" name="TextBox 7"/>
            <p:cNvSpPr txBox="1">
              <a:spLocks noChangeArrowheads="1"/>
            </p:cNvSpPr>
            <p:nvPr/>
          </p:nvSpPr>
          <p:spPr bwMode="auto">
            <a:xfrm>
              <a:off x="5045076" y="4624455"/>
              <a:ext cx="2648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z</a:t>
              </a:r>
            </a:p>
          </p:txBody>
        </p:sp>
        <p:sp>
          <p:nvSpPr>
            <p:cNvPr id="24584" name="TextBox 8"/>
            <p:cNvSpPr txBox="1">
              <a:spLocks noChangeArrowheads="1"/>
            </p:cNvSpPr>
            <p:nvPr/>
          </p:nvSpPr>
          <p:spPr bwMode="auto">
            <a:xfrm>
              <a:off x="3408364" y="4237502"/>
              <a:ext cx="31451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24585" name="TextBox 9"/>
            <p:cNvSpPr txBox="1">
              <a:spLocks noChangeArrowheads="1"/>
            </p:cNvSpPr>
            <p:nvPr/>
          </p:nvSpPr>
          <p:spPr bwMode="auto">
            <a:xfrm>
              <a:off x="3916364" y="4235121"/>
              <a:ext cx="31451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24586" name="TextBox 10"/>
            <p:cNvSpPr txBox="1">
              <a:spLocks noChangeArrowheads="1"/>
            </p:cNvSpPr>
            <p:nvPr/>
          </p:nvSpPr>
          <p:spPr bwMode="auto">
            <a:xfrm>
              <a:off x="4564064" y="4231549"/>
              <a:ext cx="31451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24587" name="TextBox 11"/>
            <p:cNvSpPr txBox="1">
              <a:spLocks noChangeArrowheads="1"/>
            </p:cNvSpPr>
            <p:nvPr/>
          </p:nvSpPr>
          <p:spPr bwMode="auto">
            <a:xfrm>
              <a:off x="5019676" y="4232740"/>
              <a:ext cx="31451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24588" name="TextBox 12"/>
            <p:cNvSpPr txBox="1">
              <a:spLocks noChangeArrowheads="1"/>
            </p:cNvSpPr>
            <p:nvPr/>
          </p:nvSpPr>
          <p:spPr bwMode="auto">
            <a:xfrm>
              <a:off x="4800600" y="4235121"/>
              <a:ext cx="2856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4589" name="TextBox 13"/>
            <p:cNvSpPr txBox="1">
              <a:spLocks noChangeArrowheads="1"/>
            </p:cNvSpPr>
            <p:nvPr/>
          </p:nvSpPr>
          <p:spPr bwMode="auto">
            <a:xfrm>
              <a:off x="3702050" y="4229168"/>
              <a:ext cx="2856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4590" name="TextBox 15"/>
            <p:cNvSpPr txBox="1">
              <a:spLocks noChangeArrowheads="1"/>
            </p:cNvSpPr>
            <p:nvPr/>
          </p:nvSpPr>
          <p:spPr bwMode="auto">
            <a:xfrm>
              <a:off x="3429000" y="3837452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4591" name="TextBox 16"/>
            <p:cNvSpPr txBox="1">
              <a:spLocks noChangeArrowheads="1"/>
            </p:cNvSpPr>
            <p:nvPr/>
          </p:nvSpPr>
          <p:spPr bwMode="auto">
            <a:xfrm>
              <a:off x="3937000" y="3829118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4592" name="TextBox 17"/>
            <p:cNvSpPr txBox="1">
              <a:spLocks noChangeArrowheads="1"/>
            </p:cNvSpPr>
            <p:nvPr/>
          </p:nvSpPr>
          <p:spPr bwMode="auto">
            <a:xfrm>
              <a:off x="4573589" y="3831499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4593" name="TextBox 18"/>
            <p:cNvSpPr txBox="1">
              <a:spLocks noChangeArrowheads="1"/>
            </p:cNvSpPr>
            <p:nvPr/>
          </p:nvSpPr>
          <p:spPr bwMode="auto">
            <a:xfrm>
              <a:off x="5019675" y="3829118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4594" name="TextBox 19"/>
            <p:cNvSpPr txBox="1">
              <a:spLocks noChangeArrowheads="1"/>
            </p:cNvSpPr>
            <p:nvPr/>
          </p:nvSpPr>
          <p:spPr bwMode="auto">
            <a:xfrm>
              <a:off x="4800600" y="3835071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4595" name="TextBox 20"/>
            <p:cNvSpPr txBox="1">
              <a:spLocks noChangeArrowheads="1"/>
            </p:cNvSpPr>
            <p:nvPr/>
          </p:nvSpPr>
          <p:spPr bwMode="auto">
            <a:xfrm>
              <a:off x="3702050" y="3829118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4596" name="TextBox 21"/>
            <p:cNvSpPr txBox="1">
              <a:spLocks noChangeArrowheads="1"/>
            </p:cNvSpPr>
            <p:nvPr/>
          </p:nvSpPr>
          <p:spPr bwMode="auto">
            <a:xfrm>
              <a:off x="4279900" y="3829118"/>
              <a:ext cx="27443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*</a:t>
              </a:r>
            </a:p>
          </p:txBody>
        </p:sp>
        <p:sp>
          <p:nvSpPr>
            <p:cNvPr id="24597" name="TextBox 22"/>
            <p:cNvSpPr txBox="1">
              <a:spLocks noChangeArrowheads="1"/>
            </p:cNvSpPr>
            <p:nvPr/>
          </p:nvSpPr>
          <p:spPr bwMode="auto">
            <a:xfrm>
              <a:off x="4279900" y="3411209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F</a:t>
              </a:r>
            </a:p>
          </p:txBody>
        </p:sp>
        <p:cxnSp>
          <p:nvCxnSpPr>
            <p:cNvPr id="24598" name="Straight Connector 24"/>
            <p:cNvCxnSpPr>
              <a:cxnSpLocks noChangeShapeType="1"/>
              <a:stCxn id="24590" idx="2"/>
              <a:endCxn id="24584" idx="0"/>
            </p:cNvCxnSpPr>
            <p:nvPr/>
          </p:nvCxnSpPr>
          <p:spPr bwMode="auto">
            <a:xfrm flipH="1">
              <a:off x="3565619" y="4145229"/>
              <a:ext cx="10216" cy="92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9" name="Straight Connector 26"/>
            <p:cNvCxnSpPr>
              <a:cxnSpLocks noChangeShapeType="1"/>
              <a:stCxn id="24584" idx="2"/>
              <a:endCxn id="24580" idx="0"/>
            </p:cNvCxnSpPr>
            <p:nvPr/>
          </p:nvCxnSpPr>
          <p:spPr bwMode="auto">
            <a:xfrm>
              <a:off x="3565619" y="4545279"/>
              <a:ext cx="598" cy="8393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0" name="Straight Connector 33"/>
            <p:cNvCxnSpPr>
              <a:cxnSpLocks noChangeShapeType="1"/>
              <a:stCxn id="24591" idx="2"/>
              <a:endCxn id="24585" idx="0"/>
            </p:cNvCxnSpPr>
            <p:nvPr/>
          </p:nvCxnSpPr>
          <p:spPr bwMode="auto">
            <a:xfrm flipH="1">
              <a:off x="4073619" y="4136895"/>
              <a:ext cx="10216" cy="9822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1" name="Straight Connector 36"/>
            <p:cNvCxnSpPr>
              <a:cxnSpLocks noChangeShapeType="1"/>
              <a:stCxn id="24585" idx="2"/>
              <a:endCxn id="24581" idx="0"/>
            </p:cNvCxnSpPr>
            <p:nvPr/>
          </p:nvCxnSpPr>
          <p:spPr bwMode="auto">
            <a:xfrm>
              <a:off x="4073619" y="4542898"/>
              <a:ext cx="598" cy="8036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2" name="Straight Connector 41"/>
            <p:cNvCxnSpPr>
              <a:cxnSpLocks noChangeShapeType="1"/>
              <a:stCxn id="24595" idx="2"/>
              <a:endCxn id="24589" idx="0"/>
            </p:cNvCxnSpPr>
            <p:nvPr/>
          </p:nvCxnSpPr>
          <p:spPr bwMode="auto">
            <a:xfrm>
              <a:off x="3844076" y="4136895"/>
              <a:ext cx="802" cy="92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3" name="Straight Connector 48"/>
            <p:cNvCxnSpPr>
              <a:cxnSpLocks noChangeShapeType="1"/>
              <a:stCxn id="24592" idx="2"/>
              <a:endCxn id="24586" idx="0"/>
            </p:cNvCxnSpPr>
            <p:nvPr/>
          </p:nvCxnSpPr>
          <p:spPr bwMode="auto">
            <a:xfrm>
              <a:off x="4720424" y="4139276"/>
              <a:ext cx="895" cy="92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4" name="Straight Connector 51"/>
            <p:cNvCxnSpPr>
              <a:cxnSpLocks noChangeShapeType="1"/>
              <a:stCxn id="24594" idx="2"/>
              <a:endCxn id="24588" idx="0"/>
            </p:cNvCxnSpPr>
            <p:nvPr/>
          </p:nvCxnSpPr>
          <p:spPr bwMode="auto">
            <a:xfrm>
              <a:off x="4942626" y="4142848"/>
              <a:ext cx="802" cy="92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5" name="Straight Connector 54"/>
            <p:cNvCxnSpPr>
              <a:cxnSpLocks noChangeShapeType="1"/>
              <a:stCxn id="24593" idx="2"/>
              <a:endCxn id="24587" idx="0"/>
            </p:cNvCxnSpPr>
            <p:nvPr/>
          </p:nvCxnSpPr>
          <p:spPr bwMode="auto">
            <a:xfrm>
              <a:off x="5166510" y="4136895"/>
              <a:ext cx="10421" cy="958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6" name="Straight Connector 62"/>
            <p:cNvCxnSpPr>
              <a:cxnSpLocks noChangeShapeType="1"/>
              <a:stCxn id="24586" idx="2"/>
              <a:endCxn id="24582" idx="0"/>
            </p:cNvCxnSpPr>
            <p:nvPr/>
          </p:nvCxnSpPr>
          <p:spPr bwMode="auto">
            <a:xfrm flipH="1">
              <a:off x="4710806" y="4539326"/>
              <a:ext cx="10513" cy="8393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7" name="Straight Connector 65"/>
            <p:cNvCxnSpPr>
              <a:cxnSpLocks noChangeShapeType="1"/>
              <a:stCxn id="24587" idx="2"/>
              <a:endCxn id="24583" idx="0"/>
            </p:cNvCxnSpPr>
            <p:nvPr/>
          </p:nvCxnSpPr>
          <p:spPr bwMode="auto">
            <a:xfrm>
              <a:off x="5176931" y="4540517"/>
              <a:ext cx="553" cy="839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8" name="Straight Connector 70"/>
            <p:cNvCxnSpPr>
              <a:cxnSpLocks noChangeShapeType="1"/>
              <a:stCxn id="24597" idx="2"/>
              <a:endCxn id="24596" idx="0"/>
            </p:cNvCxnSpPr>
            <p:nvPr/>
          </p:nvCxnSpPr>
          <p:spPr bwMode="auto">
            <a:xfrm flipH="1">
              <a:off x="4417117" y="3718986"/>
              <a:ext cx="4809" cy="1101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09" name="TextBox 78"/>
            <p:cNvSpPr txBox="1">
              <a:spLocks noChangeArrowheads="1"/>
            </p:cNvSpPr>
            <p:nvPr/>
          </p:nvSpPr>
          <p:spPr bwMode="auto">
            <a:xfrm>
              <a:off x="3722689" y="3411209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4610" name="TextBox 79"/>
            <p:cNvSpPr txBox="1">
              <a:spLocks noChangeArrowheads="1"/>
            </p:cNvSpPr>
            <p:nvPr/>
          </p:nvSpPr>
          <p:spPr bwMode="auto">
            <a:xfrm>
              <a:off x="4767264" y="3404065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E</a:t>
              </a:r>
            </a:p>
          </p:txBody>
        </p:sp>
        <p:cxnSp>
          <p:nvCxnSpPr>
            <p:cNvPr id="24611" name="Straight Connector 80"/>
            <p:cNvCxnSpPr>
              <a:cxnSpLocks noChangeShapeType="1"/>
              <a:stCxn id="24609" idx="2"/>
              <a:endCxn id="24590" idx="0"/>
            </p:cNvCxnSpPr>
            <p:nvPr/>
          </p:nvCxnSpPr>
          <p:spPr bwMode="auto">
            <a:xfrm flipH="1">
              <a:off x="3575835" y="3718986"/>
              <a:ext cx="293689" cy="11846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2" name="Straight Connector 83"/>
            <p:cNvCxnSpPr>
              <a:cxnSpLocks noChangeShapeType="1"/>
              <a:stCxn id="24609" idx="2"/>
              <a:endCxn id="24595" idx="0"/>
            </p:cNvCxnSpPr>
            <p:nvPr/>
          </p:nvCxnSpPr>
          <p:spPr bwMode="auto">
            <a:xfrm flipH="1">
              <a:off x="3844076" y="3718986"/>
              <a:ext cx="25448" cy="1101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3" name="Straight Connector 86"/>
            <p:cNvCxnSpPr>
              <a:cxnSpLocks noChangeShapeType="1"/>
              <a:stCxn id="24609" idx="2"/>
              <a:endCxn id="24591" idx="0"/>
            </p:cNvCxnSpPr>
            <p:nvPr/>
          </p:nvCxnSpPr>
          <p:spPr bwMode="auto">
            <a:xfrm>
              <a:off x="3869524" y="3718986"/>
              <a:ext cx="214311" cy="1101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4" name="Straight Connector 89"/>
            <p:cNvCxnSpPr>
              <a:cxnSpLocks noChangeShapeType="1"/>
              <a:stCxn id="24610" idx="2"/>
              <a:endCxn id="24592" idx="0"/>
            </p:cNvCxnSpPr>
            <p:nvPr/>
          </p:nvCxnSpPr>
          <p:spPr bwMode="auto">
            <a:xfrm flipH="1">
              <a:off x="4720424" y="3711842"/>
              <a:ext cx="193675" cy="1196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5" name="Straight Connector 92"/>
            <p:cNvCxnSpPr>
              <a:cxnSpLocks noChangeShapeType="1"/>
              <a:stCxn id="24610" idx="2"/>
              <a:endCxn id="24594" idx="0"/>
            </p:cNvCxnSpPr>
            <p:nvPr/>
          </p:nvCxnSpPr>
          <p:spPr bwMode="auto">
            <a:xfrm>
              <a:off x="4914099" y="3711842"/>
              <a:ext cx="28527" cy="12322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6" name="Straight Connector 96"/>
            <p:cNvCxnSpPr>
              <a:cxnSpLocks noChangeShapeType="1"/>
              <a:stCxn id="24610" idx="2"/>
              <a:endCxn id="24593" idx="0"/>
            </p:cNvCxnSpPr>
            <p:nvPr/>
          </p:nvCxnSpPr>
          <p:spPr bwMode="auto">
            <a:xfrm>
              <a:off x="4914099" y="3711842"/>
              <a:ext cx="252411" cy="11727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7" name="Straight Connector 100"/>
            <p:cNvCxnSpPr>
              <a:cxnSpLocks noChangeShapeType="1"/>
              <a:stCxn id="24618" idx="2"/>
              <a:endCxn id="24597" idx="0"/>
            </p:cNvCxnSpPr>
            <p:nvPr/>
          </p:nvCxnSpPr>
          <p:spPr bwMode="auto">
            <a:xfrm flipH="1">
              <a:off x="4421926" y="3290361"/>
              <a:ext cx="6398" cy="12084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18" name="TextBox 101"/>
            <p:cNvSpPr txBox="1">
              <a:spLocks noChangeArrowheads="1"/>
            </p:cNvSpPr>
            <p:nvPr/>
          </p:nvSpPr>
          <p:spPr bwMode="auto">
            <a:xfrm>
              <a:off x="4281489" y="2982584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E</a:t>
              </a:r>
            </a:p>
          </p:txBody>
        </p:sp>
        <p:cxnSp>
          <p:nvCxnSpPr>
            <p:cNvPr id="24619" name="Straight Connector 104"/>
            <p:cNvCxnSpPr>
              <a:cxnSpLocks noChangeShapeType="1"/>
              <a:stCxn id="24618" idx="2"/>
              <a:endCxn id="24610" idx="0"/>
            </p:cNvCxnSpPr>
            <p:nvPr/>
          </p:nvCxnSpPr>
          <p:spPr bwMode="auto">
            <a:xfrm>
              <a:off x="4428324" y="3290361"/>
              <a:ext cx="485775" cy="11370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0" name="Straight Connector 107"/>
            <p:cNvCxnSpPr>
              <a:cxnSpLocks noChangeShapeType="1"/>
              <a:stCxn id="24618" idx="2"/>
              <a:endCxn id="24609" idx="0"/>
            </p:cNvCxnSpPr>
            <p:nvPr/>
          </p:nvCxnSpPr>
          <p:spPr bwMode="auto">
            <a:xfrm flipH="1">
              <a:off x="3869524" y="3290361"/>
              <a:ext cx="558800" cy="12084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621" name="TextBox 110"/>
          <p:cNvSpPr txBox="1">
            <a:spLocks noChangeArrowheads="1"/>
          </p:cNvSpPr>
          <p:nvPr/>
        </p:nvSpPr>
        <p:spPr bwMode="auto">
          <a:xfrm>
            <a:off x="4670430" y="2838450"/>
            <a:ext cx="21226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</a:rPr>
              <a:t>mult(add(5,2),add(4,z))</a:t>
            </a:r>
          </a:p>
        </p:txBody>
      </p:sp>
    </p:spTree>
    <p:extLst>
      <p:ext uri="{BB962C8B-B14F-4D97-AF65-F5344CB8AC3E}">
        <p14:creationId xmlns:p14="http://schemas.microsoft.com/office/powerpoint/2010/main" val="237746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246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about (English) sentences?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Every human is mortal.</a:t>
            </a:r>
          </a:p>
          <a:p>
            <a:r>
              <a:rPr lang="en-US" altLang="en-US" dirty="0" smtClean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50115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33380"/>
            <a:ext cx="8229600" cy="410413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en-US" sz="2800" dirty="0" smtClean="0"/>
              <a:t>Goal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sz="2300" dirty="0" smtClean="0"/>
              <a:t>Capturing the meaning of linguistic utterances using formal notation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sz="2800" dirty="0" smtClean="0"/>
              <a:t>Linguistic meaning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sz="2300" dirty="0" smtClean="0"/>
              <a:t>“It is 8 pm”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sz="2800" dirty="0" smtClean="0"/>
              <a:t>Pragmatic meaning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sz="2300" dirty="0" smtClean="0"/>
              <a:t>“It is time to leave”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sz="2800" dirty="0" smtClean="0"/>
              <a:t>Semantic analysis: 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Assign each word a meaning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Combine the meanings of words into </a:t>
            </a:r>
            <a:r>
              <a:rPr lang="en-US" altLang="en-US" sz="2300" dirty="0" smtClean="0"/>
              <a:t>sentences</a:t>
            </a:r>
            <a:endParaRPr lang="en-US" altLang="en-US" sz="2800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sz="2800" i="1" dirty="0" smtClean="0"/>
              <a:t>I bought a book</a:t>
            </a:r>
            <a:r>
              <a:rPr lang="en-US" altLang="en-US" sz="2800" dirty="0" smtClean="0"/>
              <a:t>: </a:t>
            </a:r>
            <a:br>
              <a:rPr lang="en-US" altLang="en-US" sz="2800" dirty="0" smtClean="0"/>
            </a:br>
            <a:r>
              <a:rPr lang="en-US" altLang="en-US" sz="2800" dirty="0" smtClean="0"/>
              <a:t>	</a:t>
            </a:r>
            <a:r>
              <a:rPr lang="en-US" alt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∃</a:t>
            </a:r>
            <a:r>
              <a:rPr lang="en-US" altLang="en-US" sz="2000" dirty="0" smtClean="0">
                <a:sym typeface="Math1"/>
              </a:rPr>
              <a:t> </a:t>
            </a:r>
            <a:r>
              <a:rPr lang="en-US" altLang="en-US" sz="2000" i="1" dirty="0" err="1" smtClean="0">
                <a:sym typeface="Math C"/>
              </a:rPr>
              <a:t>x,y</a:t>
            </a:r>
            <a:r>
              <a:rPr lang="en-US" altLang="en-US" sz="2000" dirty="0" smtClean="0">
                <a:sym typeface="Math C"/>
              </a:rPr>
              <a:t>: Buying(</a:t>
            </a:r>
            <a:r>
              <a:rPr lang="en-US" altLang="en-US" sz="2000" i="1" dirty="0" smtClean="0">
                <a:sym typeface="Math C"/>
              </a:rPr>
              <a:t>x</a:t>
            </a:r>
            <a:r>
              <a:rPr lang="en-US" altLang="en-US" sz="2000" dirty="0" smtClean="0">
                <a:sym typeface="Math C"/>
              </a:rPr>
              <a:t>) </a:t>
            </a:r>
            <a:r>
              <a:rPr lang="en-US" altLang="en-US" sz="2000" dirty="0" smtClean="0">
                <a:sym typeface="Math B"/>
              </a:rPr>
              <a:t>^ Buyer(</a:t>
            </a:r>
            <a:r>
              <a:rPr lang="en-US" altLang="en-US" sz="2000" i="1" dirty="0" err="1" smtClean="0">
                <a:sym typeface="Math B"/>
              </a:rPr>
              <a:t>speaker,x</a:t>
            </a:r>
            <a:r>
              <a:rPr lang="en-US" altLang="en-US" sz="2000" dirty="0" smtClean="0">
                <a:sym typeface="Math B"/>
              </a:rPr>
              <a:t>) ^ </a:t>
            </a:r>
            <a:r>
              <a:rPr lang="en-US" altLang="en-US" sz="2000" dirty="0" err="1" smtClean="0">
                <a:sym typeface="Math B"/>
              </a:rPr>
              <a:t>BoughtItem</a:t>
            </a:r>
            <a:r>
              <a:rPr lang="en-US" altLang="en-US" sz="2000" dirty="0" smtClean="0">
                <a:sym typeface="Math B"/>
              </a:rPr>
              <a:t>(</a:t>
            </a:r>
            <a:r>
              <a:rPr lang="en-US" altLang="en-US" sz="2000" i="1" dirty="0" err="1" smtClean="0">
                <a:sym typeface="Math B"/>
              </a:rPr>
              <a:t>y,x</a:t>
            </a:r>
            <a:r>
              <a:rPr lang="en-US" altLang="en-US" sz="2000" dirty="0" smtClean="0">
                <a:sym typeface="Math B"/>
              </a:rPr>
              <a:t>) ^ Book(</a:t>
            </a:r>
            <a:r>
              <a:rPr lang="en-US" altLang="en-US" sz="2000" i="1" dirty="0" smtClean="0">
                <a:sym typeface="Math B"/>
              </a:rPr>
              <a:t>y</a:t>
            </a:r>
            <a:r>
              <a:rPr lang="en-US" altLang="en-US" sz="2000" dirty="0" smtClean="0">
                <a:sym typeface="Math B"/>
              </a:rPr>
              <a:t>) </a:t>
            </a:r>
          </a:p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en-US" sz="2000" i="1" dirty="0" smtClean="0">
                <a:sym typeface="Math B"/>
              </a:rPr>
              <a:t>     	Buying (Buyer=speaker, </a:t>
            </a:r>
            <a:r>
              <a:rPr lang="en-US" altLang="en-US" sz="2000" i="1" dirty="0" err="1" smtClean="0">
                <a:sym typeface="Math B"/>
              </a:rPr>
              <a:t>BoughtItem</a:t>
            </a:r>
            <a:r>
              <a:rPr lang="en-US" altLang="en-US" sz="2000" i="1" dirty="0" smtClean="0">
                <a:sym typeface="Math B"/>
              </a:rPr>
              <a:t>=book)</a:t>
            </a:r>
            <a:endParaRPr lang="en-US" altLang="en-US" sz="2000" i="1" dirty="0" smtClean="0">
              <a:sym typeface="Math B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31537"/>
            <a:ext cx="8432800" cy="701843"/>
          </a:xfrm>
        </p:spPr>
        <p:txBody>
          <a:bodyPr/>
          <a:lstStyle/>
          <a:p>
            <a:r>
              <a:rPr lang="en-US" dirty="0" smtClean="0"/>
              <a:t>Representing Meaning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0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132" y="207818"/>
            <a:ext cx="2396204" cy="475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Propositional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9068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Pros</a:t>
            </a:r>
          </a:p>
          <a:p>
            <a:pPr lvl="1"/>
            <a:r>
              <a:rPr lang="en-US" sz="2400" dirty="0" smtClean="0"/>
              <a:t>Compositional</a:t>
            </a:r>
          </a:p>
          <a:p>
            <a:pPr lvl="1"/>
            <a:r>
              <a:rPr lang="en-US" sz="2400" dirty="0" smtClean="0"/>
              <a:t>Declarative</a:t>
            </a:r>
          </a:p>
          <a:p>
            <a:r>
              <a:rPr lang="en-US" sz="2800" dirty="0" smtClean="0"/>
              <a:t>Cons</a:t>
            </a:r>
          </a:p>
          <a:p>
            <a:pPr lvl="1"/>
            <a:r>
              <a:rPr lang="en-US" sz="2400" dirty="0" smtClean="0"/>
              <a:t>Limited expressive power</a:t>
            </a:r>
          </a:p>
          <a:p>
            <a:pPr lvl="1"/>
            <a:r>
              <a:rPr lang="en-US" sz="2400" dirty="0" smtClean="0"/>
              <a:t>Represents facts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6559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Order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Used to represent</a:t>
            </a:r>
          </a:p>
          <a:p>
            <a:pPr lvl="1"/>
            <a:r>
              <a:rPr lang="en-US" sz="2800" dirty="0" smtClean="0"/>
              <a:t>Objects – Martin the cat</a:t>
            </a:r>
          </a:p>
          <a:p>
            <a:pPr lvl="1"/>
            <a:r>
              <a:rPr lang="en-US" sz="2800" dirty="0" smtClean="0"/>
              <a:t>Relations – Martin and Moses are brothers</a:t>
            </a:r>
          </a:p>
          <a:p>
            <a:pPr lvl="1"/>
            <a:r>
              <a:rPr lang="en-US" sz="2800" dirty="0" smtClean="0"/>
              <a:t>Functions – Martin’s 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31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39952</TotalTime>
  <Words>591</Words>
  <Application>Microsoft Office PowerPoint</Application>
  <PresentationFormat>On-screen Show (16:9)</PresentationFormat>
  <Paragraphs>169</Paragraphs>
  <Slides>27</Slides>
  <Notes>3</Notes>
  <HiddenSlides>10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3" baseType="lpstr">
      <vt:lpstr>Arial Unicode MS</vt:lpstr>
      <vt:lpstr>Arial</vt:lpstr>
      <vt:lpstr>Calibri</vt:lpstr>
      <vt:lpstr>Courier New</vt:lpstr>
      <vt:lpstr>Georgia</vt:lpstr>
      <vt:lpstr>Lucida Grande</vt:lpstr>
      <vt:lpstr>Math B</vt:lpstr>
      <vt:lpstr>Math C</vt:lpstr>
      <vt:lpstr>Math1</vt:lpstr>
      <vt:lpstr>Microsoft Sans Serif</vt:lpstr>
      <vt:lpstr>Rockwell Extra Bold</vt:lpstr>
      <vt:lpstr>Symbol</vt:lpstr>
      <vt:lpstr>Times New Roman</vt:lpstr>
      <vt:lpstr>Wingdings</vt:lpstr>
      <vt:lpstr>UM-coursera-052814</vt:lpstr>
      <vt:lpstr>Custom Design</vt:lpstr>
      <vt:lpstr>NLP</vt:lpstr>
      <vt:lpstr>Introduction to NLP</vt:lpstr>
      <vt:lpstr>Semantics</vt:lpstr>
      <vt:lpstr>Semantics</vt:lpstr>
      <vt:lpstr>What about (English) sentences?</vt:lpstr>
      <vt:lpstr>Representing Meaning</vt:lpstr>
      <vt:lpstr>PowerPoint Presentation</vt:lpstr>
      <vt:lpstr>Properties of Propositional Logic</vt:lpstr>
      <vt:lpstr>First Order Logic</vt:lpstr>
      <vt:lpstr>First Order Logic</vt:lpstr>
      <vt:lpstr>Common Mistake (1)</vt:lpstr>
      <vt:lpstr>Common Mistake (2)</vt:lpstr>
      <vt:lpstr>First Order Logic</vt:lpstr>
      <vt:lpstr>First Order Logic</vt:lpstr>
      <vt:lpstr>PowerPoint Presentation</vt:lpstr>
      <vt:lpstr>PowerPoint Presentation</vt:lpstr>
      <vt:lpstr>PowerPoint Presentation</vt:lpstr>
      <vt:lpstr>PowerPoint Presentation</vt:lpstr>
      <vt:lpstr>Solutions</vt:lpstr>
      <vt:lpstr>Types</vt:lpstr>
      <vt:lpstr>Lambda Expressions</vt:lpstr>
      <vt:lpstr>Lambda Expressions</vt:lpstr>
      <vt:lpstr>Lambda Expressions</vt:lpstr>
      <vt:lpstr>Example</vt:lpstr>
      <vt:lpstr>Example</vt:lpstr>
      <vt:lpstr>Semantic Parsing (preview)</vt:lpstr>
      <vt:lpstr>NLP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472</cp:revision>
  <dcterms:created xsi:type="dcterms:W3CDTF">2014-05-29T18:54:38Z</dcterms:created>
  <dcterms:modified xsi:type="dcterms:W3CDTF">2019-02-18T22:54:06Z</dcterms:modified>
</cp:coreProperties>
</file>